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326" r:id="rId3"/>
    <p:sldId id="324" r:id="rId4"/>
    <p:sldId id="275" r:id="rId5"/>
    <p:sldId id="320" r:id="rId6"/>
    <p:sldId id="321" r:id="rId7"/>
    <p:sldId id="284" r:id="rId8"/>
    <p:sldId id="325" r:id="rId9"/>
    <p:sldId id="257" r:id="rId10"/>
    <p:sldId id="281" r:id="rId11"/>
    <p:sldId id="262" r:id="rId12"/>
    <p:sldId id="263" r:id="rId13"/>
    <p:sldId id="258" r:id="rId14"/>
    <p:sldId id="264" r:id="rId15"/>
    <p:sldId id="276" r:id="rId16"/>
    <p:sldId id="259" r:id="rId17"/>
    <p:sldId id="268" r:id="rId18"/>
    <p:sldId id="267" r:id="rId19"/>
    <p:sldId id="317" r:id="rId20"/>
    <p:sldId id="318" r:id="rId21"/>
    <p:sldId id="319" r:id="rId22"/>
    <p:sldId id="322" r:id="rId23"/>
    <p:sldId id="277" r:id="rId24"/>
    <p:sldId id="260" r:id="rId25"/>
    <p:sldId id="270" r:id="rId26"/>
    <p:sldId id="282" r:id="rId27"/>
    <p:sldId id="269" r:id="rId28"/>
    <p:sldId id="273" r:id="rId29"/>
    <p:sldId id="278" r:id="rId30"/>
    <p:sldId id="261" r:id="rId31"/>
    <p:sldId id="272" r:id="rId32"/>
    <p:sldId id="274" r:id="rId33"/>
    <p:sldId id="280" r:id="rId34"/>
    <p:sldId id="271" r:id="rId35"/>
    <p:sldId id="279" r:id="rId36"/>
    <p:sldId id="28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DD56F-645E-41F6-A273-4D42C798503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7DF7C90-ECB2-4285-BE63-95979C247B90}">
      <dgm:prSet/>
      <dgm:spPr/>
      <dgm:t>
        <a:bodyPr/>
        <a:lstStyle/>
        <a:p>
          <a:r>
            <a:rPr lang="en-GB" dirty="0">
              <a:latin typeface="Comic Sans MS" panose="030F0702030302020204" pitchFamily="66" charset="0"/>
            </a:rPr>
            <a:t>Please complete one English and one Maths task each day. (Approximately 30 minutes on each)</a:t>
          </a:r>
          <a:endParaRPr lang="en-US" dirty="0">
            <a:latin typeface="Comic Sans MS" panose="030F0702030302020204" pitchFamily="66" charset="0"/>
          </a:endParaRPr>
        </a:p>
      </dgm:t>
    </dgm:pt>
    <dgm:pt modelId="{279AA7C5-4F73-45D2-A5DA-FDF966F36390}" type="parTrans" cxnId="{F56E961E-F623-472B-8E72-337E6518AA57}">
      <dgm:prSet/>
      <dgm:spPr/>
      <dgm:t>
        <a:bodyPr/>
        <a:lstStyle/>
        <a:p>
          <a:endParaRPr lang="en-US"/>
        </a:p>
      </dgm:t>
    </dgm:pt>
    <dgm:pt modelId="{EA2BBCEF-07DA-4FBB-A311-FA971AD01415}" type="sibTrans" cxnId="{F56E961E-F623-472B-8E72-337E6518AA57}">
      <dgm:prSet/>
      <dgm:spPr/>
      <dgm:t>
        <a:bodyPr/>
        <a:lstStyle/>
        <a:p>
          <a:endParaRPr lang="en-US"/>
        </a:p>
      </dgm:t>
    </dgm:pt>
    <dgm:pt modelId="{63CB8FEF-D7AC-449A-AB6F-66CF9419FF8A}">
      <dgm:prSet/>
      <dgm:spPr/>
      <dgm:t>
        <a:bodyPr/>
        <a:lstStyle/>
        <a:p>
          <a:r>
            <a:rPr lang="en-GB" dirty="0">
              <a:latin typeface="Comic Sans MS" panose="030F0702030302020204" pitchFamily="66" charset="0"/>
            </a:rPr>
            <a:t>The topic for this week will be ‘Oceans’. Remember some of the activities may take more than a day to complete. </a:t>
          </a:r>
          <a:endParaRPr lang="en-US" dirty="0">
            <a:latin typeface="Comic Sans MS" panose="030F0702030302020204" pitchFamily="66" charset="0"/>
          </a:endParaRPr>
        </a:p>
      </dgm:t>
    </dgm:pt>
    <dgm:pt modelId="{67B10E42-2203-43AC-811F-3CF31C94D730}" type="parTrans" cxnId="{919C6340-FE6B-4E14-96B1-10BCFA6FC3AD}">
      <dgm:prSet/>
      <dgm:spPr/>
      <dgm:t>
        <a:bodyPr/>
        <a:lstStyle/>
        <a:p>
          <a:endParaRPr lang="en-US"/>
        </a:p>
      </dgm:t>
    </dgm:pt>
    <dgm:pt modelId="{904EF0D4-0B15-40AD-A707-6271370792C2}" type="sibTrans" cxnId="{919C6340-FE6B-4E14-96B1-10BCFA6FC3AD}">
      <dgm:prSet/>
      <dgm:spPr/>
      <dgm:t>
        <a:bodyPr/>
        <a:lstStyle/>
        <a:p>
          <a:endParaRPr lang="en-US"/>
        </a:p>
      </dgm:t>
    </dgm:pt>
    <dgm:pt modelId="{FF7CCEE6-A722-4C8D-8740-9549E0BBE12A}" type="pres">
      <dgm:prSet presAssocID="{DB1DD56F-645E-41F6-A273-4D42C798503A}" presName="hierChild1" presStyleCnt="0">
        <dgm:presLayoutVars>
          <dgm:chPref val="1"/>
          <dgm:dir/>
          <dgm:animOne val="branch"/>
          <dgm:animLvl val="lvl"/>
          <dgm:resizeHandles/>
        </dgm:presLayoutVars>
      </dgm:prSet>
      <dgm:spPr/>
    </dgm:pt>
    <dgm:pt modelId="{4A2E1EA7-AE1D-44CA-8BFF-C829623A075C}" type="pres">
      <dgm:prSet presAssocID="{57DF7C90-ECB2-4285-BE63-95979C247B90}" presName="hierRoot1" presStyleCnt="0"/>
      <dgm:spPr/>
    </dgm:pt>
    <dgm:pt modelId="{2431CE04-3166-4D4E-A854-22C2529E2E47}" type="pres">
      <dgm:prSet presAssocID="{57DF7C90-ECB2-4285-BE63-95979C247B90}" presName="composite" presStyleCnt="0"/>
      <dgm:spPr/>
    </dgm:pt>
    <dgm:pt modelId="{D9AF8B88-B4BB-45B5-8CBA-1F57FE4991C1}" type="pres">
      <dgm:prSet presAssocID="{57DF7C90-ECB2-4285-BE63-95979C247B90}" presName="background" presStyleLbl="node0" presStyleIdx="0" presStyleCnt="2"/>
      <dgm:spPr/>
    </dgm:pt>
    <dgm:pt modelId="{EF4CF221-E964-4EA5-B41D-FD582B93B469}" type="pres">
      <dgm:prSet presAssocID="{57DF7C90-ECB2-4285-BE63-95979C247B90}" presName="text" presStyleLbl="fgAcc0" presStyleIdx="0" presStyleCnt="2">
        <dgm:presLayoutVars>
          <dgm:chPref val="3"/>
        </dgm:presLayoutVars>
      </dgm:prSet>
      <dgm:spPr/>
    </dgm:pt>
    <dgm:pt modelId="{E7A89F02-0DB4-4B17-A9EC-D9CE5306CF08}" type="pres">
      <dgm:prSet presAssocID="{57DF7C90-ECB2-4285-BE63-95979C247B90}" presName="hierChild2" presStyleCnt="0"/>
      <dgm:spPr/>
    </dgm:pt>
    <dgm:pt modelId="{8294586B-B9B5-4E2F-8CBF-C67224C705A6}" type="pres">
      <dgm:prSet presAssocID="{63CB8FEF-D7AC-449A-AB6F-66CF9419FF8A}" presName="hierRoot1" presStyleCnt="0"/>
      <dgm:spPr/>
    </dgm:pt>
    <dgm:pt modelId="{6AFEE28E-F453-4E09-BF9F-C7444B42D299}" type="pres">
      <dgm:prSet presAssocID="{63CB8FEF-D7AC-449A-AB6F-66CF9419FF8A}" presName="composite" presStyleCnt="0"/>
      <dgm:spPr/>
    </dgm:pt>
    <dgm:pt modelId="{B7402E31-C7EE-478F-AA29-493FDBC54BFA}" type="pres">
      <dgm:prSet presAssocID="{63CB8FEF-D7AC-449A-AB6F-66CF9419FF8A}" presName="background" presStyleLbl="node0" presStyleIdx="1" presStyleCnt="2"/>
      <dgm:spPr/>
    </dgm:pt>
    <dgm:pt modelId="{91D3E593-F142-4141-AE5B-9F540A6444C2}" type="pres">
      <dgm:prSet presAssocID="{63CB8FEF-D7AC-449A-AB6F-66CF9419FF8A}" presName="text" presStyleLbl="fgAcc0" presStyleIdx="1" presStyleCnt="2">
        <dgm:presLayoutVars>
          <dgm:chPref val="3"/>
        </dgm:presLayoutVars>
      </dgm:prSet>
      <dgm:spPr/>
    </dgm:pt>
    <dgm:pt modelId="{973B17BE-1E97-4838-9429-1A1CAC01B23D}" type="pres">
      <dgm:prSet presAssocID="{63CB8FEF-D7AC-449A-AB6F-66CF9419FF8A}" presName="hierChild2" presStyleCnt="0"/>
      <dgm:spPr/>
    </dgm:pt>
  </dgm:ptLst>
  <dgm:cxnLst>
    <dgm:cxn modelId="{F56E961E-F623-472B-8E72-337E6518AA57}" srcId="{DB1DD56F-645E-41F6-A273-4D42C798503A}" destId="{57DF7C90-ECB2-4285-BE63-95979C247B90}" srcOrd="0" destOrd="0" parTransId="{279AA7C5-4F73-45D2-A5DA-FDF966F36390}" sibTransId="{EA2BBCEF-07DA-4FBB-A311-FA971AD01415}"/>
    <dgm:cxn modelId="{919C6340-FE6B-4E14-96B1-10BCFA6FC3AD}" srcId="{DB1DD56F-645E-41F6-A273-4D42C798503A}" destId="{63CB8FEF-D7AC-449A-AB6F-66CF9419FF8A}" srcOrd="1" destOrd="0" parTransId="{67B10E42-2203-43AC-811F-3CF31C94D730}" sibTransId="{904EF0D4-0B15-40AD-A707-6271370792C2}"/>
    <dgm:cxn modelId="{36D85FB5-9F85-4461-8FD1-E4309FFC1E58}" type="presOf" srcId="{57DF7C90-ECB2-4285-BE63-95979C247B90}" destId="{EF4CF221-E964-4EA5-B41D-FD582B93B469}" srcOrd="0" destOrd="0" presId="urn:microsoft.com/office/officeart/2005/8/layout/hierarchy1"/>
    <dgm:cxn modelId="{CCD5D6C8-0CB7-44F3-94D6-1402E56CB398}" type="presOf" srcId="{DB1DD56F-645E-41F6-A273-4D42C798503A}" destId="{FF7CCEE6-A722-4C8D-8740-9549E0BBE12A}" srcOrd="0" destOrd="0" presId="urn:microsoft.com/office/officeart/2005/8/layout/hierarchy1"/>
    <dgm:cxn modelId="{41332DCD-97EF-4D43-A91D-C5ED64CD1C79}" type="presOf" srcId="{63CB8FEF-D7AC-449A-AB6F-66CF9419FF8A}" destId="{91D3E593-F142-4141-AE5B-9F540A6444C2}" srcOrd="0" destOrd="0" presId="urn:microsoft.com/office/officeart/2005/8/layout/hierarchy1"/>
    <dgm:cxn modelId="{1CD932C4-611C-4A3F-A055-BA0C451B1469}" type="presParOf" srcId="{FF7CCEE6-A722-4C8D-8740-9549E0BBE12A}" destId="{4A2E1EA7-AE1D-44CA-8BFF-C829623A075C}" srcOrd="0" destOrd="0" presId="urn:microsoft.com/office/officeart/2005/8/layout/hierarchy1"/>
    <dgm:cxn modelId="{6E96C359-DBD2-4975-BF8D-D4F9582F1681}" type="presParOf" srcId="{4A2E1EA7-AE1D-44CA-8BFF-C829623A075C}" destId="{2431CE04-3166-4D4E-A854-22C2529E2E47}" srcOrd="0" destOrd="0" presId="urn:microsoft.com/office/officeart/2005/8/layout/hierarchy1"/>
    <dgm:cxn modelId="{5451B701-152F-4B3E-9FF1-CFD715A410AC}" type="presParOf" srcId="{2431CE04-3166-4D4E-A854-22C2529E2E47}" destId="{D9AF8B88-B4BB-45B5-8CBA-1F57FE4991C1}" srcOrd="0" destOrd="0" presId="urn:microsoft.com/office/officeart/2005/8/layout/hierarchy1"/>
    <dgm:cxn modelId="{4483AE5F-1F1D-44A2-B4CC-7D1067619F32}" type="presParOf" srcId="{2431CE04-3166-4D4E-A854-22C2529E2E47}" destId="{EF4CF221-E964-4EA5-B41D-FD582B93B469}" srcOrd="1" destOrd="0" presId="urn:microsoft.com/office/officeart/2005/8/layout/hierarchy1"/>
    <dgm:cxn modelId="{6D0E1DA6-5D5A-4BE9-AE0B-89140C0B53B1}" type="presParOf" srcId="{4A2E1EA7-AE1D-44CA-8BFF-C829623A075C}" destId="{E7A89F02-0DB4-4B17-A9EC-D9CE5306CF08}" srcOrd="1" destOrd="0" presId="urn:microsoft.com/office/officeart/2005/8/layout/hierarchy1"/>
    <dgm:cxn modelId="{23959C93-C259-42E0-A05B-28FE2EFFF9CB}" type="presParOf" srcId="{FF7CCEE6-A722-4C8D-8740-9549E0BBE12A}" destId="{8294586B-B9B5-4E2F-8CBF-C67224C705A6}" srcOrd="1" destOrd="0" presId="urn:microsoft.com/office/officeart/2005/8/layout/hierarchy1"/>
    <dgm:cxn modelId="{30D4A56E-4BA9-43FC-B814-87C545F0014E}" type="presParOf" srcId="{8294586B-B9B5-4E2F-8CBF-C67224C705A6}" destId="{6AFEE28E-F453-4E09-BF9F-C7444B42D299}" srcOrd="0" destOrd="0" presId="urn:microsoft.com/office/officeart/2005/8/layout/hierarchy1"/>
    <dgm:cxn modelId="{EC284735-98F7-4CE5-B425-66822E5837B7}" type="presParOf" srcId="{6AFEE28E-F453-4E09-BF9F-C7444B42D299}" destId="{B7402E31-C7EE-478F-AA29-493FDBC54BFA}" srcOrd="0" destOrd="0" presId="urn:microsoft.com/office/officeart/2005/8/layout/hierarchy1"/>
    <dgm:cxn modelId="{6DDE003E-41CD-4007-8A29-61888DF3FE40}" type="presParOf" srcId="{6AFEE28E-F453-4E09-BF9F-C7444B42D299}" destId="{91D3E593-F142-4141-AE5B-9F540A6444C2}" srcOrd="1" destOrd="0" presId="urn:microsoft.com/office/officeart/2005/8/layout/hierarchy1"/>
    <dgm:cxn modelId="{E3A44490-D364-4AE7-9B66-7F4563CF592E}" type="presParOf" srcId="{8294586B-B9B5-4E2F-8CBF-C67224C705A6}" destId="{973B17BE-1E97-4838-9429-1A1CAC01B2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F8B88-B4BB-45B5-8CBA-1F57FE4991C1}">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4CF221-E964-4EA5-B41D-FD582B93B469}">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Comic Sans MS" panose="030F0702030302020204" pitchFamily="66" charset="0"/>
            </a:rPr>
            <a:t>Please complete one English and one Maths task each day. (Approximately 30 minutes on each)</a:t>
          </a:r>
          <a:endParaRPr lang="en-US" sz="2600" kern="1200" dirty="0">
            <a:latin typeface="Comic Sans MS" panose="030F0702030302020204" pitchFamily="66" charset="0"/>
          </a:endParaRPr>
        </a:p>
      </dsp:txBody>
      <dsp:txXfrm>
        <a:off x="678914" y="525899"/>
        <a:ext cx="4067491" cy="2525499"/>
      </dsp:txXfrm>
    </dsp:sp>
    <dsp:sp modelId="{B7402E31-C7EE-478F-AA29-493FDBC54BFA}">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3E593-F142-4141-AE5B-9F540A6444C2}">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Comic Sans MS" panose="030F0702030302020204" pitchFamily="66" charset="0"/>
            </a:rPr>
            <a:t>The topic for this week will be ‘Oceans’. Remember some of the activities may take more than a day to complete. </a:t>
          </a:r>
          <a:endParaRPr lang="en-US" sz="2600" kern="1200" dirty="0">
            <a:latin typeface="Comic Sans MS" panose="030F0702030302020204" pitchFamily="66" charset="0"/>
          </a:endParaRP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271363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DA2364-A179-4339-8C00-15C4D4FA2760}"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261545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111475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5211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2254825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397095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7426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3308800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46117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98057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333650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DA2364-A179-4339-8C00-15C4D4FA2760}"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118741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DA2364-A179-4339-8C00-15C4D4FA2760}"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181729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5732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396836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1DA2364-A179-4339-8C00-15C4D4FA2760}" type="datetimeFigureOut">
              <a:rPr lang="en-GB" smtClean="0"/>
              <a:t>24/04/2020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321762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DA2364-A179-4339-8C00-15C4D4FA2760}"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5DC18-9A2A-4CD7-BEF2-6D1E0F31C100}" type="slidenum">
              <a:rPr lang="en-GB" smtClean="0"/>
              <a:t>‹#›</a:t>
            </a:fld>
            <a:endParaRPr lang="en-GB"/>
          </a:p>
        </p:txBody>
      </p:sp>
    </p:spTree>
    <p:extLst>
      <p:ext uri="{BB962C8B-B14F-4D97-AF65-F5344CB8AC3E}">
        <p14:creationId xmlns:p14="http://schemas.microsoft.com/office/powerpoint/2010/main" val="270527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1DA2364-A179-4339-8C00-15C4D4FA2760}" type="datetimeFigureOut">
              <a:rPr lang="en-GB" smtClean="0"/>
              <a:t>24/04/2020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9B5DC18-9A2A-4CD7-BEF2-6D1E0F31C100}" type="slidenum">
              <a:rPr lang="en-GB" smtClean="0"/>
              <a:t>‹#›</a:t>
            </a:fld>
            <a:endParaRPr lang="en-GB"/>
          </a:p>
        </p:txBody>
      </p:sp>
    </p:spTree>
    <p:extLst>
      <p:ext uri="{BB962C8B-B14F-4D97-AF65-F5344CB8AC3E}">
        <p14:creationId xmlns:p14="http://schemas.microsoft.com/office/powerpoint/2010/main" val="199940138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bbc.co.uk/bitesize/articles/z4d6t39"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bbc.co.uk/bitesize/articles/zkygrj6"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literacyshed.com/dreamgiver.htm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literacyshed.com/dreamgiver.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cherrytree.class@fernhill.kite.academy"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tmp"/><Relationship Id="rId3" Type="http://schemas.openxmlformats.org/officeDocument/2006/relationships/image" Target="../media/image16.tmp"/><Relationship Id="rId7" Type="http://schemas.openxmlformats.org/officeDocument/2006/relationships/image" Target="../media/image20.tmp"/><Relationship Id="rId2" Type="http://schemas.openxmlformats.org/officeDocument/2006/relationships/image" Target="../media/image15.tmp"/><Relationship Id="rId1" Type="http://schemas.openxmlformats.org/officeDocument/2006/relationships/slideLayout" Target="../slideLayouts/slideLayout7.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literacyshed.com/dreamgiver.html"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hyperlink" Target="https://www.literacyshed.com/dreamgiver.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www.literacyshed.com/dreamgiver.html"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literacyshed.com/dreamgiver.html"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literacyshed.com/dreamgiver.html"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clips/zr6pvcw" TargetMode="External"/><Relationship Id="rId2" Type="http://schemas.openxmlformats.org/officeDocument/2006/relationships/hyperlink" Target="https://www.bbc.co.uk/bitesize/topics/zsjqtfr/articles/zsbd7p3" TargetMode="External"/><Relationship Id="rId1" Type="http://schemas.openxmlformats.org/officeDocument/2006/relationships/slideLayout" Target="../slideLayouts/slideLayout7.xml"/><Relationship Id="rId4" Type="http://schemas.openxmlformats.org/officeDocument/2006/relationships/hyperlink" Target="https://whiterosemaths.com/homelearning/year-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6602-2F2B-4A1D-B109-DF076D9EE3CC}"/>
              </a:ext>
            </a:extLst>
          </p:cNvPr>
          <p:cNvSpPr>
            <a:spLocks noGrp="1"/>
          </p:cNvSpPr>
          <p:nvPr>
            <p:ph type="ctrTitle"/>
          </p:nvPr>
        </p:nvSpPr>
        <p:spPr>
          <a:xfrm>
            <a:off x="1154955" y="1457739"/>
            <a:ext cx="8825658" cy="3319642"/>
          </a:xfrm>
        </p:spPr>
        <p:txBody>
          <a:bodyPr/>
          <a:lstStyle/>
          <a:p>
            <a:r>
              <a:rPr lang="en-GB" dirty="0"/>
              <a:t>Year 5 </a:t>
            </a:r>
            <a:br>
              <a:rPr lang="en-GB" dirty="0"/>
            </a:br>
            <a:r>
              <a:rPr lang="en-GB" dirty="0"/>
              <a:t>Home Learning</a:t>
            </a:r>
          </a:p>
        </p:txBody>
      </p:sp>
      <p:sp>
        <p:nvSpPr>
          <p:cNvPr id="3" name="Subtitle 2">
            <a:extLst>
              <a:ext uri="{FF2B5EF4-FFF2-40B4-BE49-F238E27FC236}">
                <a16:creationId xmlns:a16="http://schemas.microsoft.com/office/drawing/2014/main" id="{C96B74B8-0B6D-4485-9935-94B5AC821186}"/>
              </a:ext>
            </a:extLst>
          </p:cNvPr>
          <p:cNvSpPr>
            <a:spLocks noGrp="1"/>
          </p:cNvSpPr>
          <p:nvPr>
            <p:ph type="subTitle" idx="1"/>
          </p:nvPr>
        </p:nvSpPr>
        <p:spPr>
          <a:xfrm>
            <a:off x="1154955" y="4777380"/>
            <a:ext cx="8825658" cy="364463"/>
          </a:xfrm>
        </p:spPr>
        <p:txBody>
          <a:bodyPr>
            <a:normAutofit fontScale="92500" lnSpcReduction="10000"/>
          </a:bodyPr>
          <a:lstStyle/>
          <a:p>
            <a:r>
              <a:rPr lang="en-GB" dirty="0"/>
              <a:t>Week Beginning: 27</a:t>
            </a:r>
            <a:r>
              <a:rPr lang="en-GB" baseline="30000" dirty="0"/>
              <a:t>th</a:t>
            </a:r>
            <a:r>
              <a:rPr lang="en-GB" dirty="0"/>
              <a:t> April 2020</a:t>
            </a:r>
          </a:p>
          <a:p>
            <a:endParaRPr lang="en-GB" dirty="0"/>
          </a:p>
          <a:p>
            <a:endParaRPr lang="en-GB" dirty="0"/>
          </a:p>
        </p:txBody>
      </p:sp>
      <p:sp>
        <p:nvSpPr>
          <p:cNvPr id="4" name="TextBox 3">
            <a:extLst>
              <a:ext uri="{FF2B5EF4-FFF2-40B4-BE49-F238E27FC236}">
                <a16:creationId xmlns:a16="http://schemas.microsoft.com/office/drawing/2014/main" id="{219F4CF0-1CDD-496E-9B8A-07E608B663CF}"/>
              </a:ext>
            </a:extLst>
          </p:cNvPr>
          <p:cNvSpPr txBox="1"/>
          <p:nvPr/>
        </p:nvSpPr>
        <p:spPr>
          <a:xfrm>
            <a:off x="1154955" y="5512904"/>
            <a:ext cx="9088976" cy="646331"/>
          </a:xfrm>
          <a:prstGeom prst="rect">
            <a:avLst/>
          </a:prstGeom>
          <a:noFill/>
        </p:spPr>
        <p:txBody>
          <a:bodyPr wrap="square" rtlCol="0">
            <a:spAutoFit/>
          </a:bodyPr>
          <a:lstStyle/>
          <a:p>
            <a:r>
              <a:rPr lang="en-GB" sz="3600" dirty="0" err="1"/>
              <a:t>cherrytree.class@fernhill.kite.academy</a:t>
            </a:r>
            <a:endParaRPr lang="en-GB" sz="3600" dirty="0"/>
          </a:p>
        </p:txBody>
      </p:sp>
    </p:spTree>
    <p:extLst>
      <p:ext uri="{BB962C8B-B14F-4D97-AF65-F5344CB8AC3E}">
        <p14:creationId xmlns:p14="http://schemas.microsoft.com/office/powerpoint/2010/main" val="29721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a:xfrm>
            <a:off x="222042" y="134666"/>
            <a:ext cx="2415142" cy="1400530"/>
          </a:xfrm>
        </p:spPr>
        <p:txBody>
          <a:bodyPr/>
          <a:lstStyle/>
          <a:p>
            <a:r>
              <a:rPr lang="en-GB" dirty="0"/>
              <a:t>Monday </a:t>
            </a:r>
            <a:br>
              <a:rPr lang="en-GB" dirty="0"/>
            </a:br>
            <a:r>
              <a:rPr lang="en-GB" sz="2000" dirty="0"/>
              <a:t>I’m not too sure where you’re all up to on the spelling so I’ll start at week 6 (don’t worry too much if you’ve missed a week!)</a:t>
            </a:r>
            <a:br>
              <a:rPr lang="en-GB" sz="2000" dirty="0"/>
            </a:br>
            <a:br>
              <a:rPr lang="en-GB" sz="2000" dirty="0"/>
            </a:br>
            <a:r>
              <a:rPr lang="en-GB" sz="2000" dirty="0">
                <a:solidFill>
                  <a:srgbClr val="FFFF00"/>
                </a:solidFill>
              </a:rPr>
              <a:t>You don’t need t print these daily spelling mats, you can just copy from the screen.</a:t>
            </a:r>
            <a:endParaRPr lang="en-GB" dirty="0">
              <a:solidFill>
                <a:srgbClr val="FFFF00"/>
              </a:solidFill>
            </a:endParaRPr>
          </a:p>
        </p:txBody>
      </p:sp>
      <p:pic>
        <p:nvPicPr>
          <p:cNvPr id="4" name="Picture 3">
            <a:extLst>
              <a:ext uri="{FF2B5EF4-FFF2-40B4-BE49-F238E27FC236}">
                <a16:creationId xmlns:a16="http://schemas.microsoft.com/office/drawing/2014/main" id="{7C64038C-FED8-41F1-BEC1-8FB40611E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521" y="609600"/>
            <a:ext cx="9340447" cy="6057419"/>
          </a:xfrm>
          <a:prstGeom prst="rect">
            <a:avLst/>
          </a:prstGeom>
        </p:spPr>
      </p:pic>
    </p:spTree>
    <p:extLst>
      <p:ext uri="{BB962C8B-B14F-4D97-AF65-F5344CB8AC3E}">
        <p14:creationId xmlns:p14="http://schemas.microsoft.com/office/powerpoint/2010/main" val="380648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p:txBody>
          <a:bodyPr/>
          <a:lstStyle/>
          <a:p>
            <a:r>
              <a:rPr lang="en-GB" dirty="0"/>
              <a:t>Monday</a:t>
            </a:r>
          </a:p>
        </p:txBody>
      </p:sp>
      <p:sp>
        <p:nvSpPr>
          <p:cNvPr id="3" name="Rectangle 2">
            <a:extLst>
              <a:ext uri="{FF2B5EF4-FFF2-40B4-BE49-F238E27FC236}">
                <a16:creationId xmlns:a16="http://schemas.microsoft.com/office/drawing/2014/main" id="{01FDF747-366E-42F0-9475-C611B1B76A01}"/>
              </a:ext>
            </a:extLst>
          </p:cNvPr>
          <p:cNvSpPr/>
          <p:nvPr/>
        </p:nvSpPr>
        <p:spPr>
          <a:xfrm>
            <a:off x="318052" y="1152983"/>
            <a:ext cx="11728173" cy="2308324"/>
          </a:xfrm>
          <a:prstGeom prst="rect">
            <a:avLst/>
          </a:prstGeom>
        </p:spPr>
        <p:txBody>
          <a:bodyPr wrap="square">
            <a:spAutoFit/>
          </a:bodyPr>
          <a:lstStyle/>
          <a:p>
            <a:pPr>
              <a:spcAft>
                <a:spcPts val="0"/>
              </a:spcAft>
            </a:pPr>
            <a:r>
              <a:rPr lang="en-US" sz="4800" u="sng" dirty="0">
                <a:latin typeface="Calibri" panose="020F0502020204030204" pitchFamily="34" charset="0"/>
                <a:ea typeface="Calibri" panose="020F0502020204030204" pitchFamily="34" charset="0"/>
                <a:cs typeface="Times New Roman" panose="02020603050405020304" pitchFamily="18" charset="0"/>
              </a:rPr>
              <a:t>Writing</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r>
              <a:rPr lang="en-US" sz="3200" b="1" dirty="0"/>
              <a:t>Expanded Noun Phrases: </a:t>
            </a:r>
            <a:endParaRPr lang="en-GB" sz="3200" dirty="0"/>
          </a:p>
          <a:p>
            <a:r>
              <a:rPr lang="en-US" sz="3200" dirty="0"/>
              <a:t>Watch the video clips and then complete the 3 activities.</a:t>
            </a:r>
            <a:endParaRPr lang="en-GB" sz="3200" dirty="0"/>
          </a:p>
          <a:p>
            <a:r>
              <a:rPr lang="en-US" sz="3200" u="sng" dirty="0">
                <a:hlinkClick r:id="rId2"/>
              </a:rPr>
              <a:t>https://www.bbc.co.uk/bitesize/articles/z4d6t39</a:t>
            </a:r>
            <a:endParaRPr lang="en-GB" sz="3200" dirty="0"/>
          </a:p>
        </p:txBody>
      </p:sp>
    </p:spTree>
    <p:extLst>
      <p:ext uri="{BB962C8B-B14F-4D97-AF65-F5344CB8AC3E}">
        <p14:creationId xmlns:p14="http://schemas.microsoft.com/office/powerpoint/2010/main" val="404256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p:txBody>
          <a:bodyPr/>
          <a:lstStyle/>
          <a:p>
            <a:r>
              <a:rPr lang="en-GB" dirty="0"/>
              <a:t>Monday</a:t>
            </a:r>
          </a:p>
        </p:txBody>
      </p:sp>
      <p:sp>
        <p:nvSpPr>
          <p:cNvPr id="3" name="Rectangle 2">
            <a:extLst>
              <a:ext uri="{FF2B5EF4-FFF2-40B4-BE49-F238E27FC236}">
                <a16:creationId xmlns:a16="http://schemas.microsoft.com/office/drawing/2014/main" id="{4949F585-C41C-4FAD-AFE5-86D919224B09}"/>
              </a:ext>
            </a:extLst>
          </p:cNvPr>
          <p:cNvSpPr/>
          <p:nvPr/>
        </p:nvSpPr>
        <p:spPr>
          <a:xfrm>
            <a:off x="520780" y="1336021"/>
            <a:ext cx="9081332" cy="523220"/>
          </a:xfrm>
          <a:prstGeom prst="rect">
            <a:avLst/>
          </a:prstGeom>
        </p:spPr>
        <p:txBody>
          <a:bodyPr wrap="none">
            <a:spAutoFit/>
          </a:bodyPr>
          <a:lstStyle/>
          <a:p>
            <a:r>
              <a:rPr lang="en-GB" sz="2800" dirty="0">
                <a:hlinkClick r:id="rId2"/>
              </a:rPr>
              <a:t>https://whiterosemaths.com/homelearning/year-5/</a:t>
            </a:r>
            <a:endParaRPr lang="en-GB" sz="2800" dirty="0"/>
          </a:p>
        </p:txBody>
      </p:sp>
      <p:sp>
        <p:nvSpPr>
          <p:cNvPr id="4" name="Rectangle 3">
            <a:extLst>
              <a:ext uri="{FF2B5EF4-FFF2-40B4-BE49-F238E27FC236}">
                <a16:creationId xmlns:a16="http://schemas.microsoft.com/office/drawing/2014/main" id="{65CA84B8-CADC-4AFC-A275-3C1B1761B9C2}"/>
              </a:ext>
            </a:extLst>
          </p:cNvPr>
          <p:cNvSpPr/>
          <p:nvPr/>
        </p:nvSpPr>
        <p:spPr>
          <a:xfrm>
            <a:off x="520780" y="2292771"/>
            <a:ext cx="11233898" cy="3693319"/>
          </a:xfrm>
          <a:prstGeom prst="rect">
            <a:avLst/>
          </a:prstGeom>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Week 1 – Lesson 1 –</a:t>
            </a:r>
            <a:r>
              <a:rPr lang="en-US" sz="3600" dirty="0">
                <a:latin typeface="Comic Sans MS" panose="030F0702030302020204" pitchFamily="66" charset="0"/>
                <a:ea typeface="Calibri" panose="020F0502020204030204" pitchFamily="34" charset="0"/>
                <a:cs typeface="Times New Roman" panose="02020603050405020304" pitchFamily="18" charset="0"/>
              </a:rPr>
              <a:t>Decimals </a:t>
            </a:r>
            <a:r>
              <a:rPr lang="en-US" sz="3600" dirty="0" err="1">
                <a:latin typeface="Comic Sans MS" panose="030F0702030302020204" pitchFamily="66" charset="0"/>
                <a:ea typeface="Calibri" panose="020F0502020204030204" pitchFamily="34" charset="0"/>
                <a:cs typeface="Times New Roman" panose="02020603050405020304" pitchFamily="18" charset="0"/>
              </a:rPr>
              <a:t>upto</a:t>
            </a:r>
            <a:r>
              <a:rPr lang="en-US" sz="3600" dirty="0">
                <a:latin typeface="Comic Sans MS" panose="030F0702030302020204" pitchFamily="66" charset="0"/>
                <a:ea typeface="Calibri" panose="020F0502020204030204" pitchFamily="34" charset="0"/>
                <a:cs typeface="Times New Roman" panose="02020603050405020304" pitchFamily="18" charset="0"/>
              </a:rPr>
              <a:t> 2 </a:t>
            </a:r>
            <a:r>
              <a:rPr lang="en-US" sz="3600" dirty="0" err="1">
                <a:latin typeface="Comic Sans MS" panose="030F0702030302020204" pitchFamily="66" charset="0"/>
                <a:ea typeface="Calibri" panose="020F0502020204030204" pitchFamily="34" charset="0"/>
                <a:cs typeface="Times New Roman" panose="02020603050405020304" pitchFamily="18" charset="0"/>
              </a:rPr>
              <a:t>dp</a:t>
            </a:r>
            <a:endParaRPr lang="en-US" sz="3600" dirty="0">
              <a:latin typeface="Comic Sans MS" panose="030F0702030302020204" pitchFamily="66" charset="0"/>
              <a:ea typeface="Calibri" panose="020F0502020204030204" pitchFamily="34" charset="0"/>
              <a:cs typeface="Times New Roman" panose="02020603050405020304" pitchFamily="18" charset="0"/>
            </a:endParaRP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Please watch the clip first (if you have problems with the White Rose website videos, the BBC Bitesize clips are also useful)</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Click on ‘Get the Activity’</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Check your answers afterwards.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solidFill>
                  <a:srgbClr val="1F4E79"/>
                </a:solidFill>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337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a:xfrm>
            <a:off x="198039" y="241914"/>
            <a:ext cx="9404723" cy="1400530"/>
          </a:xfrm>
        </p:spPr>
        <p:txBody>
          <a:bodyPr/>
          <a:lstStyle/>
          <a:p>
            <a:r>
              <a:rPr lang="en-GB" dirty="0"/>
              <a:t>Tuesday</a:t>
            </a:r>
          </a:p>
        </p:txBody>
      </p:sp>
      <p:pic>
        <p:nvPicPr>
          <p:cNvPr id="4" name="Picture 3">
            <a:extLst>
              <a:ext uri="{FF2B5EF4-FFF2-40B4-BE49-F238E27FC236}">
                <a16:creationId xmlns:a16="http://schemas.microsoft.com/office/drawing/2014/main" id="{5A4734CD-F2F9-47E3-8625-2A029FCB6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38" y="439502"/>
            <a:ext cx="9404723" cy="6176584"/>
          </a:xfrm>
          <a:prstGeom prst="rect">
            <a:avLst/>
          </a:prstGeom>
        </p:spPr>
      </p:pic>
    </p:spTree>
    <p:extLst>
      <p:ext uri="{BB962C8B-B14F-4D97-AF65-F5344CB8AC3E}">
        <p14:creationId xmlns:p14="http://schemas.microsoft.com/office/powerpoint/2010/main" val="134843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p:txBody>
          <a:bodyPr/>
          <a:lstStyle/>
          <a:p>
            <a:r>
              <a:rPr lang="en-GB" dirty="0"/>
              <a:t>Tuesday</a:t>
            </a:r>
          </a:p>
        </p:txBody>
      </p:sp>
      <p:sp>
        <p:nvSpPr>
          <p:cNvPr id="3" name="Rectangle 2">
            <a:extLst>
              <a:ext uri="{FF2B5EF4-FFF2-40B4-BE49-F238E27FC236}">
                <a16:creationId xmlns:a16="http://schemas.microsoft.com/office/drawing/2014/main" id="{27C146EB-317F-4819-990F-C8F325686B03}"/>
              </a:ext>
            </a:extLst>
          </p:cNvPr>
          <p:cNvSpPr/>
          <p:nvPr/>
        </p:nvSpPr>
        <p:spPr>
          <a:xfrm>
            <a:off x="450573" y="1652851"/>
            <a:ext cx="11635409" cy="3477875"/>
          </a:xfrm>
          <a:prstGeom prst="rect">
            <a:avLst/>
          </a:prstGeom>
        </p:spPr>
        <p:txBody>
          <a:bodyPr wrap="square">
            <a:spAutoFit/>
          </a:bodyPr>
          <a:lstStyle/>
          <a:p>
            <a:pPr>
              <a:spcAft>
                <a:spcPts val="0"/>
              </a:spcAft>
            </a:pPr>
            <a:r>
              <a:rPr lang="en-US" sz="4000" u="sng" dirty="0">
                <a:latin typeface="Calibri" panose="020F0502020204030204" pitchFamily="34" charset="0"/>
                <a:ea typeface="Calibri" panose="020F0502020204030204" pitchFamily="34" charset="0"/>
                <a:cs typeface="Times New Roman" panose="02020603050405020304" pitchFamily="18" charset="0"/>
              </a:rPr>
              <a:t>Writing</a:t>
            </a:r>
          </a:p>
          <a:p>
            <a:r>
              <a:rPr lang="en-US" sz="3600" b="1" dirty="0"/>
              <a:t>Similes and Metaphors:</a:t>
            </a:r>
            <a:endParaRPr lang="en-GB" sz="3600" dirty="0"/>
          </a:p>
          <a:p>
            <a:r>
              <a:rPr lang="en-US" sz="3600" dirty="0"/>
              <a:t>Watch the video clips and then complete the 3 activities.</a:t>
            </a:r>
            <a:endParaRPr lang="en-GB" sz="3600" dirty="0"/>
          </a:p>
          <a:p>
            <a:r>
              <a:rPr lang="en-US" sz="3600" u="sng" dirty="0">
                <a:hlinkClick r:id="rId2"/>
              </a:rPr>
              <a:t>https://www.bbc.co.uk/bitesize/articles/zkygrj6</a:t>
            </a:r>
            <a:endParaRPr lang="en-GB" sz="3600" dirty="0"/>
          </a:p>
          <a:p>
            <a:pPr>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15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p:txBody>
          <a:bodyPr/>
          <a:lstStyle/>
          <a:p>
            <a:r>
              <a:rPr lang="en-GB" dirty="0"/>
              <a:t>Tuesday</a:t>
            </a:r>
          </a:p>
        </p:txBody>
      </p:sp>
      <p:sp>
        <p:nvSpPr>
          <p:cNvPr id="3" name="Rectangle 2">
            <a:extLst>
              <a:ext uri="{FF2B5EF4-FFF2-40B4-BE49-F238E27FC236}">
                <a16:creationId xmlns:a16="http://schemas.microsoft.com/office/drawing/2014/main" id="{4949F585-C41C-4FAD-AFE5-86D919224B09}"/>
              </a:ext>
            </a:extLst>
          </p:cNvPr>
          <p:cNvSpPr/>
          <p:nvPr/>
        </p:nvSpPr>
        <p:spPr>
          <a:xfrm>
            <a:off x="520780" y="1336021"/>
            <a:ext cx="9081332" cy="523220"/>
          </a:xfrm>
          <a:prstGeom prst="rect">
            <a:avLst/>
          </a:prstGeom>
        </p:spPr>
        <p:txBody>
          <a:bodyPr wrap="none">
            <a:spAutoFit/>
          </a:bodyPr>
          <a:lstStyle/>
          <a:p>
            <a:r>
              <a:rPr lang="en-GB" sz="2800" dirty="0">
                <a:hlinkClick r:id="rId2"/>
              </a:rPr>
              <a:t>https://whiterosemaths.com/homelearning/year-5/</a:t>
            </a:r>
            <a:endParaRPr lang="en-GB" sz="2800" dirty="0"/>
          </a:p>
        </p:txBody>
      </p:sp>
      <p:sp>
        <p:nvSpPr>
          <p:cNvPr id="4" name="Rectangle 3">
            <a:extLst>
              <a:ext uri="{FF2B5EF4-FFF2-40B4-BE49-F238E27FC236}">
                <a16:creationId xmlns:a16="http://schemas.microsoft.com/office/drawing/2014/main" id="{65CA84B8-CADC-4AFC-A275-3C1B1761B9C2}"/>
              </a:ext>
            </a:extLst>
          </p:cNvPr>
          <p:cNvSpPr/>
          <p:nvPr/>
        </p:nvSpPr>
        <p:spPr>
          <a:xfrm>
            <a:off x="520780" y="2292771"/>
            <a:ext cx="11233898" cy="3693319"/>
          </a:xfrm>
          <a:prstGeom prst="rect">
            <a:avLst/>
          </a:prstGeom>
        </p:spPr>
        <p:txBody>
          <a:bodyPr wrap="square">
            <a:spAutoFit/>
          </a:bodyPr>
          <a:lstStyle/>
          <a:p>
            <a:r>
              <a:rPr lang="en-US" sz="3600" dirty="0">
                <a:latin typeface="Comic Sans MS" panose="030F0702030302020204" pitchFamily="66" charset="0"/>
                <a:ea typeface="Calibri" panose="020F0502020204030204" pitchFamily="34" charset="0"/>
                <a:cs typeface="Times New Roman" panose="02020603050405020304" pitchFamily="18" charset="0"/>
              </a:rPr>
              <a:t>Lesson 2 – Decimals as fractions</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Please watch the clip first (if you have problems with the White Rose website videos, the BBC Bitesize clips are also useful)</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Click on ‘Get the Activity’</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Check your answers afterwards.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solidFill>
                  <a:srgbClr val="1F4E79"/>
                </a:solidFill>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77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a:xfrm>
            <a:off x="0" y="-84179"/>
            <a:ext cx="9404723" cy="1400530"/>
          </a:xfrm>
        </p:spPr>
        <p:txBody>
          <a:bodyPr/>
          <a:lstStyle/>
          <a:p>
            <a:r>
              <a:rPr lang="en-GB" dirty="0"/>
              <a:t>Wednesday</a:t>
            </a:r>
          </a:p>
        </p:txBody>
      </p:sp>
      <p:pic>
        <p:nvPicPr>
          <p:cNvPr id="4" name="Picture 3">
            <a:extLst>
              <a:ext uri="{FF2B5EF4-FFF2-40B4-BE49-F238E27FC236}">
                <a16:creationId xmlns:a16="http://schemas.microsoft.com/office/drawing/2014/main" id="{7A3B3DC7-4B27-41B6-8386-242F8C425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48" y="616086"/>
            <a:ext cx="9404722" cy="6071698"/>
          </a:xfrm>
          <a:prstGeom prst="rect">
            <a:avLst/>
          </a:prstGeom>
        </p:spPr>
      </p:pic>
    </p:spTree>
    <p:extLst>
      <p:ext uri="{BB962C8B-B14F-4D97-AF65-F5344CB8AC3E}">
        <p14:creationId xmlns:p14="http://schemas.microsoft.com/office/powerpoint/2010/main" val="396202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77DF6-2E7E-43F7-B70E-03E060BAF755}"/>
              </a:ext>
            </a:extLst>
          </p:cNvPr>
          <p:cNvSpPr/>
          <p:nvPr/>
        </p:nvSpPr>
        <p:spPr>
          <a:xfrm>
            <a:off x="278295" y="181957"/>
            <a:ext cx="11635410" cy="4647426"/>
          </a:xfrm>
          <a:prstGeom prst="rect">
            <a:avLst/>
          </a:prstGeom>
        </p:spPr>
        <p:txBody>
          <a:bodyPr wrap="square">
            <a:spAutoFit/>
          </a:bodyPr>
          <a:lstStyle/>
          <a:p>
            <a:pPr>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Writing opportunity</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u="sng" dirty="0">
                <a:solidFill>
                  <a:srgbClr val="1F4E79"/>
                </a:solidFill>
                <a:latin typeface="Calibri" panose="020F0502020204030204" pitchFamily="34" charset="0"/>
                <a:ea typeface="Calibri" panose="020F0502020204030204" pitchFamily="34" charset="0"/>
                <a:cs typeface="Times New Roman" panose="02020603050405020304" pitchFamily="18" charset="0"/>
                <a:hlinkClick r:id="rId2"/>
              </a:rPr>
              <a:t>https://www.literacyshed.com/dreamgiver.html</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The purpose of the writing: To entertain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b="1" dirty="0">
                <a:latin typeface="Calibri" panose="020F0502020204030204" pitchFamily="34" charset="0"/>
                <a:ea typeface="Calibri" panose="020F0502020204030204" pitchFamily="34" charset="0"/>
                <a:cs typeface="Times New Roman" panose="02020603050405020304" pitchFamily="18" charset="0"/>
              </a:rPr>
              <a:t>Success Criteria: </a:t>
            </a: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 can include expanded noun phrases </a:t>
            </a:r>
            <a:r>
              <a:rPr lang="en-US" sz="2400" dirty="0">
                <a:latin typeface="Calibri" panose="020F0502020204030204" pitchFamily="34" charset="0"/>
                <a:ea typeface="Calibri" panose="020F0502020204030204" pitchFamily="34" charset="0"/>
                <a:cs typeface="Times New Roman" panose="02020603050405020304" pitchFamily="18" charset="0"/>
              </a:rPr>
              <a:t>(translucent, glittering wings)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 can include similes and metaphors </a:t>
            </a:r>
            <a:r>
              <a:rPr lang="en-US" sz="2400" dirty="0">
                <a:latin typeface="Calibri" panose="020F0502020204030204" pitchFamily="34" charset="0"/>
                <a:ea typeface="Calibri" panose="020F0502020204030204" pitchFamily="34" charset="0"/>
                <a:cs typeface="Times New Roman" panose="02020603050405020304" pitchFamily="18" charset="0"/>
              </a:rPr>
              <a:t>(like a dragonfly)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 can use a range of sentence structures </a:t>
            </a:r>
          </a:p>
        </p:txBody>
      </p:sp>
    </p:spTree>
    <p:extLst>
      <p:ext uri="{BB962C8B-B14F-4D97-AF65-F5344CB8AC3E}">
        <p14:creationId xmlns:p14="http://schemas.microsoft.com/office/powerpoint/2010/main" val="5579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77DF6-2E7E-43F7-B70E-03E060BAF755}"/>
              </a:ext>
            </a:extLst>
          </p:cNvPr>
          <p:cNvSpPr/>
          <p:nvPr/>
        </p:nvSpPr>
        <p:spPr>
          <a:xfrm>
            <a:off x="278295" y="181957"/>
            <a:ext cx="11635410" cy="6063198"/>
          </a:xfrm>
          <a:prstGeom prst="rect">
            <a:avLst/>
          </a:prstGeom>
        </p:spPr>
        <p:txBody>
          <a:bodyPr wrap="square">
            <a:spAutoFit/>
          </a:bodyPr>
          <a:lstStyle/>
          <a:p>
            <a:pPr>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Writing opportunity</a:t>
            </a:r>
            <a:r>
              <a:rPr lang="en-US" sz="36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I am learning to plan the vocabulary I will use in my writing.</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panose="020F0502020204030204" pitchFamily="34" charset="0"/>
                <a:ea typeface="Calibri" panose="020F0502020204030204" pitchFamily="34" charset="0"/>
                <a:cs typeface="Times New Roman" panose="02020603050405020304" pitchFamily="18" charset="0"/>
              </a:rPr>
              <a:t>Watch the clip: </a:t>
            </a:r>
            <a:r>
              <a:rPr lang="en-US" sz="2000" u="sng" dirty="0">
                <a:solidFill>
                  <a:srgbClr val="1F4E79"/>
                </a:solidFill>
                <a:latin typeface="Calibri" panose="020F0502020204030204" pitchFamily="34" charset="0"/>
                <a:ea typeface="Calibri" panose="020F0502020204030204" pitchFamily="34" charset="0"/>
                <a:cs typeface="Times New Roman" panose="02020603050405020304" pitchFamily="18" charset="0"/>
                <a:hlinkClick r:id="rId2"/>
              </a:rPr>
              <a:t>https://www.literacyshed.com/dreamgiver.html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Bullet point the key events</a:t>
            </a: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Bullet point the nouns (things) that you could describe e.g. moon, wind, creature, shutters…</a:t>
            </a: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Add adjectives (describing words) to your nouns</a:t>
            </a: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Which powerful verbs (doing words) could you use? </a:t>
            </a: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Add adverbs (</a:t>
            </a:r>
            <a:r>
              <a:rPr lang="en-US" sz="3200">
                <a:latin typeface="Calibri" panose="020F0502020204030204" pitchFamily="34" charset="0"/>
                <a:ea typeface="Calibri" panose="020F0502020204030204" pitchFamily="34" charset="0"/>
                <a:cs typeface="Times New Roman" panose="02020603050405020304" pitchFamily="18" charset="0"/>
              </a:rPr>
              <a:t>describe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Mind map vocabulary you will use to describe the scene</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82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78F68F-47EA-4D7F-B062-773781CAE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78" y="0"/>
            <a:ext cx="11237844" cy="1846419"/>
          </a:xfrm>
          <a:prstGeom prst="rect">
            <a:avLst/>
          </a:prstGeom>
        </p:spPr>
      </p:pic>
      <p:pic>
        <p:nvPicPr>
          <p:cNvPr id="5" name="Picture 4">
            <a:extLst>
              <a:ext uri="{FF2B5EF4-FFF2-40B4-BE49-F238E27FC236}">
                <a16:creationId xmlns:a16="http://schemas.microsoft.com/office/drawing/2014/main" id="{DD076B7D-BB81-45EF-B4BC-D6AED2B8E8F0}"/>
              </a:ext>
            </a:extLst>
          </p:cNvPr>
          <p:cNvPicPr>
            <a:picLocks noChangeAspect="1"/>
          </p:cNvPicPr>
          <p:nvPr/>
        </p:nvPicPr>
        <p:blipFill rotWithShape="1">
          <a:blip r:embed="rId3">
            <a:extLst>
              <a:ext uri="{28A0092B-C50C-407E-A947-70E740481C1C}">
                <a14:useLocalDpi xmlns:a14="http://schemas.microsoft.com/office/drawing/2010/main" val="0"/>
              </a:ext>
            </a:extLst>
          </a:blip>
          <a:srcRect t="1435"/>
          <a:stretch/>
        </p:blipFill>
        <p:spPr>
          <a:xfrm>
            <a:off x="477078" y="1846419"/>
            <a:ext cx="11237844" cy="4676970"/>
          </a:xfrm>
          <a:prstGeom prst="rect">
            <a:avLst/>
          </a:prstGeom>
        </p:spPr>
      </p:pic>
    </p:spTree>
    <p:extLst>
      <p:ext uri="{BB962C8B-B14F-4D97-AF65-F5344CB8AC3E}">
        <p14:creationId xmlns:p14="http://schemas.microsoft.com/office/powerpoint/2010/main" val="231140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5C419D-F5AA-4650-96FA-372C0C363F66}"/>
              </a:ext>
            </a:extLst>
          </p:cNvPr>
          <p:cNvPicPr>
            <a:picLocks noChangeAspect="1"/>
          </p:cNvPicPr>
          <p:nvPr/>
        </p:nvPicPr>
        <p:blipFill>
          <a:blip r:embed="rId2"/>
          <a:stretch>
            <a:fillRect/>
          </a:stretch>
        </p:blipFill>
        <p:spPr>
          <a:xfrm>
            <a:off x="8825948" y="1973696"/>
            <a:ext cx="2636768" cy="4147565"/>
          </a:xfrm>
          <a:prstGeom prst="rect">
            <a:avLst/>
          </a:prstGeom>
        </p:spPr>
      </p:pic>
      <p:sp>
        <p:nvSpPr>
          <p:cNvPr id="3" name="Speech Bubble: Rectangle with Corners Rounded 2">
            <a:extLst>
              <a:ext uri="{FF2B5EF4-FFF2-40B4-BE49-F238E27FC236}">
                <a16:creationId xmlns:a16="http://schemas.microsoft.com/office/drawing/2014/main" id="{0CAF8C76-4361-4EA2-90FA-3D95E8887C75}"/>
              </a:ext>
            </a:extLst>
          </p:cNvPr>
          <p:cNvSpPr/>
          <p:nvPr/>
        </p:nvSpPr>
        <p:spPr>
          <a:xfrm>
            <a:off x="636104" y="1470991"/>
            <a:ext cx="7673009" cy="3916018"/>
          </a:xfrm>
          <a:prstGeom prst="wedgeRoundRectCallout">
            <a:avLst>
              <a:gd name="adj1" fmla="val 49330"/>
              <a:gd name="adj2" fmla="val 648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Hello! So nice to see you </a:t>
            </a:r>
            <a:r>
              <a:rPr lang="en-GB" dirty="0">
                <a:sym typeface="Wingdings" panose="05000000000000000000" pitchFamily="2" charset="2"/>
              </a:rPr>
              <a:t> </a:t>
            </a:r>
          </a:p>
          <a:p>
            <a:pPr algn="ctr"/>
            <a:r>
              <a:rPr lang="en-GB" dirty="0">
                <a:sym typeface="Wingdings" panose="05000000000000000000" pitchFamily="2" charset="2"/>
              </a:rPr>
              <a:t>I hope you’re all doing well, staying safe and keeping busy! I’m having a few technical issues at the moment but I hope to be able to record my message for you next week!.</a:t>
            </a:r>
          </a:p>
          <a:p>
            <a:pPr algn="ctr"/>
            <a:endParaRPr lang="en-GB" dirty="0">
              <a:sym typeface="Wingdings" panose="05000000000000000000" pitchFamily="2" charset="2"/>
            </a:endParaRPr>
          </a:p>
          <a:p>
            <a:pPr algn="ctr"/>
            <a:r>
              <a:rPr lang="en-GB" dirty="0">
                <a:sym typeface="Wingdings" panose="05000000000000000000" pitchFamily="2" charset="2"/>
              </a:rPr>
              <a:t>Just in case you’re missing me as much as I’m missing you… I thought I’d send you a little picture so you don’t forget me! I’ve got some exciting learning lined up for this week, it would be great if everyone could send me a picture of one thing they’ve done each week. You can send it to our class email: </a:t>
            </a:r>
            <a:r>
              <a:rPr lang="en-GB" dirty="0" err="1">
                <a:solidFill>
                  <a:srgbClr val="0070C0"/>
                </a:solidFill>
                <a:sym typeface="Wingdings" panose="05000000000000000000" pitchFamily="2" charset="2"/>
                <a:hlinkClick r:id="rId3">
                  <a:extLst>
                    <a:ext uri="{A12FA001-AC4F-418D-AE19-62706E023703}">
                      <ahyp:hlinkClr xmlns:ahyp="http://schemas.microsoft.com/office/drawing/2018/hyperlinkcolor" val="tx"/>
                    </a:ext>
                  </a:extLst>
                </a:hlinkClick>
              </a:rPr>
              <a:t>cherrytree.class@fernhill.kite.academy</a:t>
            </a:r>
            <a:endParaRPr lang="en-GB" dirty="0">
              <a:solidFill>
                <a:srgbClr val="0070C0"/>
              </a:solidFill>
              <a:sym typeface="Wingdings" panose="05000000000000000000" pitchFamily="2" charset="2"/>
            </a:endParaRPr>
          </a:p>
          <a:p>
            <a:pPr algn="ctr"/>
            <a:endParaRPr lang="en-GB" dirty="0"/>
          </a:p>
          <a:p>
            <a:pPr algn="ctr"/>
            <a:r>
              <a:rPr lang="en-GB" dirty="0"/>
              <a:t>I hope you enjoy the learning this week. Stay safe and I can’t wait to see what you’ve been up to!</a:t>
            </a:r>
          </a:p>
        </p:txBody>
      </p:sp>
    </p:spTree>
    <p:extLst>
      <p:ext uri="{BB962C8B-B14F-4D97-AF65-F5344CB8AC3E}">
        <p14:creationId xmlns:p14="http://schemas.microsoft.com/office/powerpoint/2010/main" val="1086774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255BB-87B7-4E5F-AB81-A2A03A772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34" y="341057"/>
            <a:ext cx="11336332" cy="1267002"/>
          </a:xfrm>
          <a:prstGeom prst="rect">
            <a:avLst/>
          </a:prstGeom>
        </p:spPr>
      </p:pic>
      <p:pic>
        <p:nvPicPr>
          <p:cNvPr id="5" name="Picture 4">
            <a:extLst>
              <a:ext uri="{FF2B5EF4-FFF2-40B4-BE49-F238E27FC236}">
                <a16:creationId xmlns:a16="http://schemas.microsoft.com/office/drawing/2014/main" id="{8B25EC47-8549-4DF1-B43D-91CF6B1E9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834" y="1699337"/>
            <a:ext cx="3117471" cy="1545134"/>
          </a:xfrm>
          <a:prstGeom prst="rect">
            <a:avLst/>
          </a:prstGeom>
        </p:spPr>
      </p:pic>
      <p:pic>
        <p:nvPicPr>
          <p:cNvPr id="7" name="Picture 6">
            <a:extLst>
              <a:ext uri="{FF2B5EF4-FFF2-40B4-BE49-F238E27FC236}">
                <a16:creationId xmlns:a16="http://schemas.microsoft.com/office/drawing/2014/main" id="{C1068FB8-3B73-43C2-8757-AD36729E6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740" y="1723336"/>
            <a:ext cx="2952426" cy="1897989"/>
          </a:xfrm>
          <a:prstGeom prst="rect">
            <a:avLst/>
          </a:prstGeom>
        </p:spPr>
      </p:pic>
      <p:pic>
        <p:nvPicPr>
          <p:cNvPr id="9" name="Picture 8">
            <a:extLst>
              <a:ext uri="{FF2B5EF4-FFF2-40B4-BE49-F238E27FC236}">
                <a16:creationId xmlns:a16="http://schemas.microsoft.com/office/drawing/2014/main" id="{A7A678F4-50BA-411E-BCA4-07F2C3401D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345" y="4080272"/>
            <a:ext cx="2952425" cy="2628943"/>
          </a:xfrm>
          <a:prstGeom prst="rect">
            <a:avLst/>
          </a:prstGeom>
        </p:spPr>
      </p:pic>
      <p:pic>
        <p:nvPicPr>
          <p:cNvPr id="11" name="Picture 10">
            <a:extLst>
              <a:ext uri="{FF2B5EF4-FFF2-40B4-BE49-F238E27FC236}">
                <a16:creationId xmlns:a16="http://schemas.microsoft.com/office/drawing/2014/main" id="{35C9C33D-096F-4C83-A9C9-468A665937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2143" y="1723336"/>
            <a:ext cx="2952425" cy="2307227"/>
          </a:xfrm>
          <a:prstGeom prst="rect">
            <a:avLst/>
          </a:prstGeom>
        </p:spPr>
      </p:pic>
      <p:pic>
        <p:nvPicPr>
          <p:cNvPr id="13" name="Picture 12">
            <a:extLst>
              <a:ext uri="{FF2B5EF4-FFF2-40B4-BE49-F238E27FC236}">
                <a16:creationId xmlns:a16="http://schemas.microsoft.com/office/drawing/2014/main" id="{4C09DEE1-9026-4693-9D5C-3D43E46289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5764" y="3791986"/>
            <a:ext cx="3198402" cy="2974899"/>
          </a:xfrm>
          <a:prstGeom prst="rect">
            <a:avLst/>
          </a:prstGeom>
        </p:spPr>
      </p:pic>
      <p:pic>
        <p:nvPicPr>
          <p:cNvPr id="15" name="Picture 14">
            <a:extLst>
              <a:ext uri="{FF2B5EF4-FFF2-40B4-BE49-F238E27FC236}">
                <a16:creationId xmlns:a16="http://schemas.microsoft.com/office/drawing/2014/main" id="{89BAF790-0D03-49F1-83A1-BC1F4A314E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833" y="3335748"/>
            <a:ext cx="2919663" cy="3431137"/>
          </a:xfrm>
          <a:prstGeom prst="rect">
            <a:avLst/>
          </a:prstGeom>
        </p:spPr>
      </p:pic>
    </p:spTree>
    <p:extLst>
      <p:ext uri="{BB962C8B-B14F-4D97-AF65-F5344CB8AC3E}">
        <p14:creationId xmlns:p14="http://schemas.microsoft.com/office/powerpoint/2010/main" val="269369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F926C6-E543-4D6C-9B34-D2F8DA311D71}"/>
              </a:ext>
            </a:extLst>
          </p:cNvPr>
          <p:cNvPicPr>
            <a:picLocks noChangeAspect="1"/>
          </p:cNvPicPr>
          <p:nvPr/>
        </p:nvPicPr>
        <p:blipFill rotWithShape="1">
          <a:blip r:embed="rId2"/>
          <a:srcRect t="43647" b="14557"/>
          <a:stretch/>
        </p:blipFill>
        <p:spPr>
          <a:xfrm>
            <a:off x="407568" y="465221"/>
            <a:ext cx="11190873" cy="3513221"/>
          </a:xfrm>
          <a:prstGeom prst="rect">
            <a:avLst/>
          </a:prstGeom>
        </p:spPr>
      </p:pic>
    </p:spTree>
    <p:extLst>
      <p:ext uri="{BB962C8B-B14F-4D97-AF65-F5344CB8AC3E}">
        <p14:creationId xmlns:p14="http://schemas.microsoft.com/office/powerpoint/2010/main" val="339880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6FBE3A-BD2D-42EC-9F58-97D0F0BAC4E9}"/>
              </a:ext>
            </a:extLst>
          </p:cNvPr>
          <p:cNvPicPr>
            <a:picLocks noChangeAspect="1"/>
          </p:cNvPicPr>
          <p:nvPr/>
        </p:nvPicPr>
        <p:blipFill rotWithShape="1">
          <a:blip r:embed="rId2">
            <a:extLst>
              <a:ext uri="{28A0092B-C50C-407E-A947-70E740481C1C}">
                <a14:useLocalDpi xmlns:a14="http://schemas.microsoft.com/office/drawing/2010/main" val="0"/>
              </a:ext>
            </a:extLst>
          </a:blip>
          <a:srcRect t="20520"/>
          <a:stretch/>
        </p:blipFill>
        <p:spPr>
          <a:xfrm>
            <a:off x="2486527" y="370256"/>
            <a:ext cx="6290946" cy="6117487"/>
          </a:xfrm>
          <a:prstGeom prst="rect">
            <a:avLst/>
          </a:prstGeom>
        </p:spPr>
      </p:pic>
    </p:spTree>
    <p:extLst>
      <p:ext uri="{BB962C8B-B14F-4D97-AF65-F5344CB8AC3E}">
        <p14:creationId xmlns:p14="http://schemas.microsoft.com/office/powerpoint/2010/main" val="3003074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p:txBody>
          <a:bodyPr/>
          <a:lstStyle/>
          <a:p>
            <a:r>
              <a:rPr lang="en-GB" dirty="0"/>
              <a:t>Wednesday</a:t>
            </a:r>
          </a:p>
        </p:txBody>
      </p:sp>
      <p:sp>
        <p:nvSpPr>
          <p:cNvPr id="3" name="Rectangle 2">
            <a:extLst>
              <a:ext uri="{FF2B5EF4-FFF2-40B4-BE49-F238E27FC236}">
                <a16:creationId xmlns:a16="http://schemas.microsoft.com/office/drawing/2014/main" id="{4949F585-C41C-4FAD-AFE5-86D919224B09}"/>
              </a:ext>
            </a:extLst>
          </p:cNvPr>
          <p:cNvSpPr/>
          <p:nvPr/>
        </p:nvSpPr>
        <p:spPr>
          <a:xfrm>
            <a:off x="520780" y="1336021"/>
            <a:ext cx="9081332" cy="523220"/>
          </a:xfrm>
          <a:prstGeom prst="rect">
            <a:avLst/>
          </a:prstGeom>
        </p:spPr>
        <p:txBody>
          <a:bodyPr wrap="none">
            <a:spAutoFit/>
          </a:bodyPr>
          <a:lstStyle/>
          <a:p>
            <a:r>
              <a:rPr lang="en-GB" sz="2800" dirty="0">
                <a:hlinkClick r:id="rId2"/>
              </a:rPr>
              <a:t>https://whiterosemaths.com/homelearning/year-5/</a:t>
            </a:r>
            <a:endParaRPr lang="en-GB" sz="2800" dirty="0"/>
          </a:p>
        </p:txBody>
      </p:sp>
      <p:sp>
        <p:nvSpPr>
          <p:cNvPr id="4" name="Rectangle 3">
            <a:extLst>
              <a:ext uri="{FF2B5EF4-FFF2-40B4-BE49-F238E27FC236}">
                <a16:creationId xmlns:a16="http://schemas.microsoft.com/office/drawing/2014/main" id="{65CA84B8-CADC-4AFC-A275-3C1B1761B9C2}"/>
              </a:ext>
            </a:extLst>
          </p:cNvPr>
          <p:cNvSpPr/>
          <p:nvPr/>
        </p:nvSpPr>
        <p:spPr>
          <a:xfrm>
            <a:off x="520780" y="2292771"/>
            <a:ext cx="11233898" cy="4247317"/>
          </a:xfrm>
          <a:prstGeom prst="rect">
            <a:avLst/>
          </a:prstGeom>
        </p:spPr>
        <p:txBody>
          <a:bodyPr wrap="square">
            <a:spAutoFit/>
          </a:bodyPr>
          <a:lstStyle/>
          <a:p>
            <a:pPr>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Week 1 – Lesson 3 –</a:t>
            </a:r>
            <a:r>
              <a:rPr lang="en-US" sz="3600" dirty="0">
                <a:latin typeface="Comic Sans MS" panose="030F0702030302020204" pitchFamily="66" charset="0"/>
                <a:ea typeface="Calibri" panose="020F0502020204030204" pitchFamily="34" charset="0"/>
                <a:cs typeface="Times New Roman" panose="02020603050405020304" pitchFamily="18" charset="0"/>
              </a:rPr>
              <a:t>Decimals as fractions</a:t>
            </a:r>
          </a:p>
          <a:p>
            <a:pPr>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Please watch the clip first (if you have problems with the White Rose website videos, the BBC Bitesize clips are also useful)</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Click on ‘Get the Activity’</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Check your answers afterwards.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solidFill>
                  <a:srgbClr val="1F4E79"/>
                </a:solidFill>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86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a:xfrm>
            <a:off x="127015" y="134246"/>
            <a:ext cx="9404723" cy="1400530"/>
          </a:xfrm>
        </p:spPr>
        <p:txBody>
          <a:bodyPr/>
          <a:lstStyle/>
          <a:p>
            <a:r>
              <a:rPr lang="en-GB" dirty="0"/>
              <a:t>Thursday</a:t>
            </a:r>
          </a:p>
        </p:txBody>
      </p:sp>
      <p:pic>
        <p:nvPicPr>
          <p:cNvPr id="5" name="Picture 4">
            <a:extLst>
              <a:ext uri="{FF2B5EF4-FFF2-40B4-BE49-F238E27FC236}">
                <a16:creationId xmlns:a16="http://schemas.microsoft.com/office/drawing/2014/main" id="{653C855F-3AA5-4482-9B6D-3C51A5E59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713" y="752880"/>
            <a:ext cx="9242272" cy="5970874"/>
          </a:xfrm>
          <a:prstGeom prst="rect">
            <a:avLst/>
          </a:prstGeom>
        </p:spPr>
      </p:pic>
    </p:spTree>
    <p:extLst>
      <p:ext uri="{BB962C8B-B14F-4D97-AF65-F5344CB8AC3E}">
        <p14:creationId xmlns:p14="http://schemas.microsoft.com/office/powerpoint/2010/main" val="309163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77DF6-2E7E-43F7-B70E-03E060BAF755}"/>
              </a:ext>
            </a:extLst>
          </p:cNvPr>
          <p:cNvSpPr/>
          <p:nvPr/>
        </p:nvSpPr>
        <p:spPr>
          <a:xfrm>
            <a:off x="278295" y="181957"/>
            <a:ext cx="11635410" cy="6124754"/>
          </a:xfrm>
          <a:prstGeom prst="rect">
            <a:avLst/>
          </a:prstGeom>
        </p:spPr>
        <p:txBody>
          <a:bodyPr wrap="square">
            <a:spAutoFit/>
          </a:bodyPr>
          <a:lstStyle/>
          <a:p>
            <a:pPr>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Writing opportunity</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u="sng" dirty="0">
                <a:solidFill>
                  <a:srgbClr val="1F4E79"/>
                </a:solidFill>
                <a:latin typeface="Calibri" panose="020F0502020204030204" pitchFamily="34" charset="0"/>
                <a:ea typeface="Calibri" panose="020F0502020204030204" pitchFamily="34" charset="0"/>
                <a:cs typeface="Times New Roman" panose="02020603050405020304" pitchFamily="18" charset="0"/>
                <a:hlinkClick r:id="rId2"/>
              </a:rPr>
              <a:t>https://www.literacyshed.com/dreamgiver.html</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The purpose of the writing: To entertain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b="1" dirty="0">
                <a:latin typeface="Calibri" panose="020F0502020204030204" pitchFamily="34" charset="0"/>
                <a:ea typeface="Calibri" panose="020F0502020204030204" pitchFamily="34" charset="0"/>
                <a:cs typeface="Times New Roman" panose="02020603050405020304" pitchFamily="18" charset="0"/>
              </a:rPr>
              <a:t>Success Criteria: </a:t>
            </a: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 can include expanded noun phrases </a:t>
            </a:r>
            <a:r>
              <a:rPr lang="en-US" sz="2400" dirty="0">
                <a:latin typeface="Calibri" panose="020F0502020204030204" pitchFamily="34" charset="0"/>
                <a:ea typeface="Calibri" panose="020F0502020204030204" pitchFamily="34" charset="0"/>
                <a:cs typeface="Times New Roman" panose="02020603050405020304" pitchFamily="18" charset="0"/>
              </a:rPr>
              <a:t>(translucent, glittering wings)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 can include similes and metaphors </a:t>
            </a:r>
            <a:r>
              <a:rPr lang="en-US" sz="2400" dirty="0">
                <a:latin typeface="Calibri" panose="020F0502020204030204" pitchFamily="34" charset="0"/>
                <a:ea typeface="Calibri" panose="020F0502020204030204" pitchFamily="34" charset="0"/>
                <a:cs typeface="Times New Roman" panose="02020603050405020304" pitchFamily="18" charset="0"/>
              </a:rPr>
              <a:t>(like a dragonfly)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 can use a range of sentence structures </a:t>
            </a:r>
          </a:p>
          <a:p>
            <a:pPr>
              <a:spcAft>
                <a:spcPts val="0"/>
              </a:spcAft>
            </a:pPr>
            <a:r>
              <a:rPr lang="en-US" sz="3200" dirty="0">
                <a:solidFill>
                  <a:srgbClr val="FFFF00"/>
                </a:solidFill>
              </a:rPr>
              <a:t>For example: </a:t>
            </a:r>
            <a:r>
              <a:rPr lang="en-US" sz="3200" dirty="0" err="1">
                <a:solidFill>
                  <a:srgbClr val="FFFF00"/>
                </a:solidFill>
              </a:rPr>
              <a:t>Creeeeeaaaakkkk</a:t>
            </a:r>
            <a:r>
              <a:rPr lang="en-US" sz="3200" dirty="0">
                <a:solidFill>
                  <a:srgbClr val="FFFF00"/>
                </a:solidFill>
              </a:rPr>
              <a:t>! The dilapidated shutters were gently opened by the creature as he hovered above the window sill. Quietly fluttering, his translucent, glittering wings were like a dragonfly.</a:t>
            </a:r>
            <a:endParaRPr lang="en-GB" sz="3200" dirty="0">
              <a:solidFill>
                <a:srgbClr val="FFFF00"/>
              </a:solidFill>
            </a:endParaRPr>
          </a:p>
        </p:txBody>
      </p:sp>
    </p:spTree>
    <p:extLst>
      <p:ext uri="{BB962C8B-B14F-4D97-AF65-F5344CB8AC3E}">
        <p14:creationId xmlns:p14="http://schemas.microsoft.com/office/powerpoint/2010/main" val="3924143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B5B8D7-107F-42BB-BDBA-5DD78964DE35}"/>
              </a:ext>
            </a:extLst>
          </p:cNvPr>
          <p:cNvPicPr>
            <a:picLocks noChangeAspect="1"/>
          </p:cNvPicPr>
          <p:nvPr/>
        </p:nvPicPr>
        <p:blipFill>
          <a:blip r:embed="rId2"/>
          <a:stretch>
            <a:fillRect/>
          </a:stretch>
        </p:blipFill>
        <p:spPr>
          <a:xfrm>
            <a:off x="167980" y="129918"/>
            <a:ext cx="3798816" cy="2637754"/>
          </a:xfrm>
          <a:prstGeom prst="rect">
            <a:avLst/>
          </a:prstGeom>
        </p:spPr>
      </p:pic>
      <p:pic>
        <p:nvPicPr>
          <p:cNvPr id="3" name="Picture 2">
            <a:extLst>
              <a:ext uri="{FF2B5EF4-FFF2-40B4-BE49-F238E27FC236}">
                <a16:creationId xmlns:a16="http://schemas.microsoft.com/office/drawing/2014/main" id="{18121086-E3E6-401E-B183-7A8CB4CD8DF8}"/>
              </a:ext>
            </a:extLst>
          </p:cNvPr>
          <p:cNvPicPr>
            <a:picLocks noChangeAspect="1"/>
          </p:cNvPicPr>
          <p:nvPr/>
        </p:nvPicPr>
        <p:blipFill>
          <a:blip r:embed="rId3"/>
          <a:stretch>
            <a:fillRect/>
          </a:stretch>
        </p:blipFill>
        <p:spPr>
          <a:xfrm>
            <a:off x="4198832" y="2276771"/>
            <a:ext cx="3794335" cy="2637753"/>
          </a:xfrm>
          <a:prstGeom prst="rect">
            <a:avLst/>
          </a:prstGeom>
        </p:spPr>
      </p:pic>
      <p:pic>
        <p:nvPicPr>
          <p:cNvPr id="4" name="Picture 3">
            <a:extLst>
              <a:ext uri="{FF2B5EF4-FFF2-40B4-BE49-F238E27FC236}">
                <a16:creationId xmlns:a16="http://schemas.microsoft.com/office/drawing/2014/main" id="{37570097-B3E1-492D-BD6D-A65F7694C74C}"/>
              </a:ext>
            </a:extLst>
          </p:cNvPr>
          <p:cNvPicPr>
            <a:picLocks noChangeAspect="1"/>
          </p:cNvPicPr>
          <p:nvPr/>
        </p:nvPicPr>
        <p:blipFill>
          <a:blip r:embed="rId4"/>
          <a:stretch>
            <a:fillRect/>
          </a:stretch>
        </p:blipFill>
        <p:spPr>
          <a:xfrm>
            <a:off x="8195196" y="3986300"/>
            <a:ext cx="3847918" cy="2686283"/>
          </a:xfrm>
          <a:prstGeom prst="rect">
            <a:avLst/>
          </a:prstGeom>
        </p:spPr>
      </p:pic>
      <p:sp>
        <p:nvSpPr>
          <p:cNvPr id="5" name="Rectangle 4">
            <a:extLst>
              <a:ext uri="{FF2B5EF4-FFF2-40B4-BE49-F238E27FC236}">
                <a16:creationId xmlns:a16="http://schemas.microsoft.com/office/drawing/2014/main" id="{C810A945-0230-4799-870A-C677D6ADA2AA}"/>
              </a:ext>
            </a:extLst>
          </p:cNvPr>
          <p:cNvSpPr/>
          <p:nvPr/>
        </p:nvSpPr>
        <p:spPr>
          <a:xfrm>
            <a:off x="4198832" y="306000"/>
            <a:ext cx="6096000" cy="1815882"/>
          </a:xfrm>
          <a:prstGeom prst="rect">
            <a:avLst/>
          </a:prstGeom>
        </p:spPr>
        <p:txBody>
          <a:bodyPr>
            <a:spAutoFit/>
          </a:bodyPr>
          <a:lstStyle/>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I can use a range of sentence structures</a:t>
            </a:r>
          </a:p>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Don’t forget to use a range of sentence openers, conjunctions and fronted adverbials (see slide 16) </a:t>
            </a:r>
          </a:p>
        </p:txBody>
      </p:sp>
    </p:spTree>
    <p:extLst>
      <p:ext uri="{BB962C8B-B14F-4D97-AF65-F5344CB8AC3E}">
        <p14:creationId xmlns:p14="http://schemas.microsoft.com/office/powerpoint/2010/main" val="1211378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77DF6-2E7E-43F7-B70E-03E060BAF755}"/>
              </a:ext>
            </a:extLst>
          </p:cNvPr>
          <p:cNvSpPr/>
          <p:nvPr/>
        </p:nvSpPr>
        <p:spPr>
          <a:xfrm>
            <a:off x="278295" y="181957"/>
            <a:ext cx="11635410" cy="6247864"/>
          </a:xfrm>
          <a:prstGeom prst="rect">
            <a:avLst/>
          </a:prstGeom>
        </p:spPr>
        <p:txBody>
          <a:bodyPr wrap="square">
            <a:spAutoFit/>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Writing opportunity</a:t>
            </a:r>
            <a:r>
              <a:rPr lang="en-US" sz="3200" dirty="0">
                <a:latin typeface="Calibri" panose="020F0502020204030204" pitchFamily="34" charset="0"/>
                <a:ea typeface="Calibri" panose="020F0502020204030204" pitchFamily="34" charset="0"/>
                <a:cs typeface="Times New Roman" panose="02020603050405020304" pitchFamily="18" charset="0"/>
              </a:rPr>
              <a:t>: Focus on including </a:t>
            </a:r>
            <a:r>
              <a:rPr lang="en-US" sz="3200" b="1" dirty="0">
                <a:latin typeface="Calibri" panose="020F0502020204030204" pitchFamily="34" charset="0"/>
                <a:ea typeface="Calibri" panose="020F0502020204030204" pitchFamily="34" charset="0"/>
                <a:cs typeface="Times New Roman" panose="02020603050405020304" pitchFamily="18" charset="0"/>
              </a:rPr>
              <a:t>expanded noun phrases</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I am learning to write the opening.</a:t>
            </a:r>
          </a:p>
          <a:p>
            <a:pPr>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Watch the clip again: </a:t>
            </a:r>
            <a:r>
              <a:rPr lang="en-US" u="sng" dirty="0">
                <a:solidFill>
                  <a:srgbClr val="1F4E79"/>
                </a:solidFill>
                <a:latin typeface="Calibri" panose="020F0502020204030204" pitchFamily="34" charset="0"/>
                <a:ea typeface="Calibri" panose="020F0502020204030204" pitchFamily="34" charset="0"/>
                <a:cs typeface="Times New Roman" panose="02020603050405020304" pitchFamily="18" charset="0"/>
                <a:hlinkClick r:id="rId2"/>
              </a:rPr>
              <a:t>https://www.literacyshed.com/dreamgiver.html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Using your notes from yesterday, watch the film up to 0.56 minutes and write your opening paragraph setting the scene with a clear description of the setting and introducing the creature. </a:t>
            </a:r>
          </a:p>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Remember to include action with your description.</a:t>
            </a:r>
          </a:p>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e.g. </a:t>
            </a:r>
          </a:p>
          <a:p>
            <a:pPr>
              <a:spcAft>
                <a:spcPts val="0"/>
              </a:spcAft>
            </a:pPr>
            <a:r>
              <a:rPr lang="en-GB"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As the creature’s translucent wings sprung to life, his thin, scrawny legs dangled in the still night air.</a:t>
            </a:r>
          </a:p>
          <a:p>
            <a:pPr>
              <a:spcAft>
                <a:spcPts val="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How could you reorder this sentence? Could you start with the verb ‘dangling’?</a:t>
            </a:r>
          </a:p>
        </p:txBody>
      </p:sp>
    </p:spTree>
    <p:extLst>
      <p:ext uri="{BB962C8B-B14F-4D97-AF65-F5344CB8AC3E}">
        <p14:creationId xmlns:p14="http://schemas.microsoft.com/office/powerpoint/2010/main" val="321405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C8BE-901F-40B1-8CBF-F7A1B08C971B}"/>
              </a:ext>
            </a:extLst>
          </p:cNvPr>
          <p:cNvSpPr>
            <a:spLocks noGrp="1"/>
          </p:cNvSpPr>
          <p:nvPr>
            <p:ph type="title"/>
          </p:nvPr>
        </p:nvSpPr>
        <p:spPr/>
        <p:txBody>
          <a:bodyPr/>
          <a:lstStyle/>
          <a:p>
            <a:r>
              <a:rPr lang="en-GB" sz="3600" dirty="0"/>
              <a:t>Modelled sentences to get you started…</a:t>
            </a:r>
          </a:p>
        </p:txBody>
      </p:sp>
      <p:sp>
        <p:nvSpPr>
          <p:cNvPr id="3" name="Rectangle 2">
            <a:extLst>
              <a:ext uri="{FF2B5EF4-FFF2-40B4-BE49-F238E27FC236}">
                <a16:creationId xmlns:a16="http://schemas.microsoft.com/office/drawing/2014/main" id="{0BF047CF-74E4-4DEE-AB20-9E8B70BB59D0}"/>
              </a:ext>
            </a:extLst>
          </p:cNvPr>
          <p:cNvSpPr/>
          <p:nvPr/>
        </p:nvSpPr>
        <p:spPr>
          <a:xfrm>
            <a:off x="426567" y="1483916"/>
            <a:ext cx="11646163" cy="5078313"/>
          </a:xfrm>
          <a:prstGeom prst="rect">
            <a:avLst/>
          </a:prstGeom>
        </p:spPr>
        <p:txBody>
          <a:bodyPr wrap="square">
            <a:spAutoFit/>
          </a:bodyPr>
          <a:lstStyle/>
          <a:p>
            <a:r>
              <a:rPr lang="en-GB"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Glittering stars were scattered across the pitch-black sky. </a:t>
            </a:r>
          </a:p>
          <a:p>
            <a:endParaRPr lang="en-GB" sz="3600" dirty="0">
              <a:solidFill>
                <a:srgbClr val="FFFF00"/>
              </a:solidFill>
              <a:latin typeface="Calibri" panose="020F0502020204030204" pitchFamily="34" charset="0"/>
              <a:cs typeface="Times New Roman" panose="02020603050405020304" pitchFamily="18" charset="0"/>
            </a:endParaRPr>
          </a:p>
          <a:p>
            <a:r>
              <a:rPr lang="en-GB" sz="3600" dirty="0">
                <a:solidFill>
                  <a:srgbClr val="FFFF00"/>
                </a:solidFill>
                <a:latin typeface="Calibri" panose="020F0502020204030204" pitchFamily="34" charset="0"/>
                <a:cs typeface="Times New Roman" panose="02020603050405020304" pitchFamily="18" charset="0"/>
              </a:rPr>
              <a:t>Silently watching the world, sparkling stars hovered over the quaint village as its residents slept soundly.</a:t>
            </a:r>
          </a:p>
          <a:p>
            <a:endParaRPr lang="en-GB" sz="3600" dirty="0">
              <a:solidFill>
                <a:srgbClr val="FFFF00"/>
              </a:solidFill>
              <a:latin typeface="Calibri" panose="020F0502020204030204" pitchFamily="34" charset="0"/>
              <a:cs typeface="Times New Roman" panose="02020603050405020304" pitchFamily="18" charset="0"/>
            </a:endParaRPr>
          </a:p>
          <a:p>
            <a:r>
              <a:rPr lang="en-GB" sz="3600" dirty="0">
                <a:solidFill>
                  <a:srgbClr val="FFFF00"/>
                </a:solidFill>
                <a:latin typeface="Calibri" panose="020F0502020204030204" pitchFamily="34" charset="0"/>
                <a:cs typeface="Times New Roman" panose="02020603050405020304" pitchFamily="18" charset="0"/>
              </a:rPr>
              <a:t> Silver, delicate clouds were drifting in the still night air.</a:t>
            </a:r>
          </a:p>
          <a:p>
            <a:endParaRPr lang="en-GB" sz="3600" dirty="0">
              <a:solidFill>
                <a:srgbClr val="FFFF00"/>
              </a:solidFill>
              <a:latin typeface="Calibri" panose="020F0502020204030204" pitchFamily="34" charset="0"/>
              <a:cs typeface="Times New Roman" panose="02020603050405020304" pitchFamily="18" charset="0"/>
            </a:endParaRPr>
          </a:p>
          <a:p>
            <a:endParaRPr lang="en-GB" sz="3600" dirty="0">
              <a:solidFill>
                <a:srgbClr val="FFFF00"/>
              </a:solidFill>
              <a:latin typeface="Calibri" panose="020F0502020204030204" pitchFamily="34" charset="0"/>
              <a:cs typeface="Times New Roman" panose="02020603050405020304" pitchFamily="18" charset="0"/>
            </a:endParaRPr>
          </a:p>
          <a:p>
            <a:endParaRPr lang="en-GB" sz="3600" dirty="0"/>
          </a:p>
        </p:txBody>
      </p:sp>
    </p:spTree>
    <p:extLst>
      <p:ext uri="{BB962C8B-B14F-4D97-AF65-F5344CB8AC3E}">
        <p14:creationId xmlns:p14="http://schemas.microsoft.com/office/powerpoint/2010/main" val="2683869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p:txBody>
          <a:bodyPr/>
          <a:lstStyle/>
          <a:p>
            <a:r>
              <a:rPr lang="en-GB" dirty="0"/>
              <a:t>Thursday</a:t>
            </a:r>
          </a:p>
        </p:txBody>
      </p:sp>
      <p:sp>
        <p:nvSpPr>
          <p:cNvPr id="3" name="Rectangle 2">
            <a:extLst>
              <a:ext uri="{FF2B5EF4-FFF2-40B4-BE49-F238E27FC236}">
                <a16:creationId xmlns:a16="http://schemas.microsoft.com/office/drawing/2014/main" id="{4949F585-C41C-4FAD-AFE5-86D919224B09}"/>
              </a:ext>
            </a:extLst>
          </p:cNvPr>
          <p:cNvSpPr/>
          <p:nvPr/>
        </p:nvSpPr>
        <p:spPr>
          <a:xfrm>
            <a:off x="520780" y="1336021"/>
            <a:ext cx="9081332" cy="523220"/>
          </a:xfrm>
          <a:prstGeom prst="rect">
            <a:avLst/>
          </a:prstGeom>
        </p:spPr>
        <p:txBody>
          <a:bodyPr wrap="none">
            <a:spAutoFit/>
          </a:bodyPr>
          <a:lstStyle/>
          <a:p>
            <a:r>
              <a:rPr lang="en-GB" sz="2800" dirty="0">
                <a:hlinkClick r:id="rId2"/>
              </a:rPr>
              <a:t>https://whiterosemaths.com/homelearning/year-5/</a:t>
            </a:r>
            <a:endParaRPr lang="en-GB" sz="2800" dirty="0"/>
          </a:p>
        </p:txBody>
      </p:sp>
      <p:sp>
        <p:nvSpPr>
          <p:cNvPr id="4" name="Rectangle 3">
            <a:extLst>
              <a:ext uri="{FF2B5EF4-FFF2-40B4-BE49-F238E27FC236}">
                <a16:creationId xmlns:a16="http://schemas.microsoft.com/office/drawing/2014/main" id="{65CA84B8-CADC-4AFC-A275-3C1B1761B9C2}"/>
              </a:ext>
            </a:extLst>
          </p:cNvPr>
          <p:cNvSpPr/>
          <p:nvPr/>
        </p:nvSpPr>
        <p:spPr>
          <a:xfrm>
            <a:off x="520780" y="2292771"/>
            <a:ext cx="11233898" cy="4247317"/>
          </a:xfrm>
          <a:prstGeom prst="rect">
            <a:avLst/>
          </a:prstGeom>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Week 1 – Lesson 4 –</a:t>
            </a:r>
            <a:r>
              <a:rPr lang="en-US" sz="3600" dirty="0">
                <a:latin typeface="Comic Sans MS" panose="030F0702030302020204" pitchFamily="66" charset="0"/>
                <a:ea typeface="Calibri" panose="020F0502020204030204" pitchFamily="34" charset="0"/>
                <a:cs typeface="Times New Roman" panose="02020603050405020304" pitchFamily="18" charset="0"/>
              </a:rPr>
              <a:t>Understanding thousandths </a:t>
            </a:r>
          </a:p>
          <a:p>
            <a:pPr>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Please watch the clip first (if you have problems with the White Rose website videos, the BBC Bitesize clips are also useful)</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Click on ‘Get the Activity’</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Check your answers afterwards.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solidFill>
                  <a:srgbClr val="1F4E79"/>
                </a:solidFill>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187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E9AA-FC94-46A0-9A65-1C33E995A6C0}"/>
              </a:ext>
            </a:extLst>
          </p:cNvPr>
          <p:cNvSpPr>
            <a:spLocks noGrp="1"/>
          </p:cNvSpPr>
          <p:nvPr>
            <p:ph type="title"/>
          </p:nvPr>
        </p:nvSpPr>
        <p:spPr>
          <a:xfrm>
            <a:off x="1179226" y="826680"/>
            <a:ext cx="9833548" cy="1325563"/>
          </a:xfrm>
        </p:spPr>
        <p:txBody>
          <a:bodyPr>
            <a:normAutofit/>
          </a:bodyPr>
          <a:lstStyle/>
          <a:p>
            <a:pPr algn="ctr"/>
            <a:r>
              <a:rPr lang="en-GB" sz="400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How it works: </a:t>
            </a:r>
            <a:endParaRPr lang="en-GB" sz="4000">
              <a:solidFill>
                <a:srgbClr val="FFFFFF"/>
              </a:solidFill>
              <a:latin typeface="Comic Sans MS" panose="030F0702030302020204" pitchFamily="66" charset="0"/>
            </a:endParaRPr>
          </a:p>
        </p:txBody>
      </p:sp>
      <p:graphicFrame>
        <p:nvGraphicFramePr>
          <p:cNvPr id="12" name="Text Box 3">
            <a:extLst>
              <a:ext uri="{FF2B5EF4-FFF2-40B4-BE49-F238E27FC236}">
                <a16:creationId xmlns:a16="http://schemas.microsoft.com/office/drawing/2014/main" id="{0D6FAE74-46CF-41A1-83BA-DCF26040E65D}"/>
              </a:ext>
            </a:extLst>
          </p:cNvPr>
          <p:cNvGraphicFramePr>
            <a:graphicFrameLocks noGrp="1"/>
          </p:cNvGraphicFramePr>
          <p:nvPr>
            <p:ph idx="1"/>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012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p:txBody>
          <a:bodyPr/>
          <a:lstStyle/>
          <a:p>
            <a:r>
              <a:rPr lang="en-GB" dirty="0"/>
              <a:t>Friday</a:t>
            </a:r>
          </a:p>
        </p:txBody>
      </p:sp>
      <p:pic>
        <p:nvPicPr>
          <p:cNvPr id="4" name="Picture 3">
            <a:extLst>
              <a:ext uri="{FF2B5EF4-FFF2-40B4-BE49-F238E27FC236}">
                <a16:creationId xmlns:a16="http://schemas.microsoft.com/office/drawing/2014/main" id="{B7F8FFC1-BB45-43BB-B7F6-47B2DC922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270" y="689113"/>
            <a:ext cx="9291218" cy="5972105"/>
          </a:xfrm>
          <a:prstGeom prst="rect">
            <a:avLst/>
          </a:prstGeom>
        </p:spPr>
      </p:pic>
    </p:spTree>
    <p:extLst>
      <p:ext uri="{BB962C8B-B14F-4D97-AF65-F5344CB8AC3E}">
        <p14:creationId xmlns:p14="http://schemas.microsoft.com/office/powerpoint/2010/main" val="628230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77DF6-2E7E-43F7-B70E-03E060BAF755}"/>
              </a:ext>
            </a:extLst>
          </p:cNvPr>
          <p:cNvSpPr/>
          <p:nvPr/>
        </p:nvSpPr>
        <p:spPr>
          <a:xfrm>
            <a:off x="278295" y="181957"/>
            <a:ext cx="11635410" cy="4647426"/>
          </a:xfrm>
          <a:prstGeom prst="rect">
            <a:avLst/>
          </a:prstGeom>
        </p:spPr>
        <p:txBody>
          <a:bodyPr wrap="square">
            <a:spAutoFit/>
          </a:bodyPr>
          <a:lstStyle/>
          <a:p>
            <a:pPr>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Writing opportunity</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u="sng" dirty="0">
                <a:solidFill>
                  <a:srgbClr val="1F4E79"/>
                </a:solidFill>
                <a:latin typeface="Calibri" panose="020F0502020204030204" pitchFamily="34" charset="0"/>
                <a:ea typeface="Calibri" panose="020F0502020204030204" pitchFamily="34" charset="0"/>
                <a:cs typeface="Times New Roman" panose="02020603050405020304" pitchFamily="18" charset="0"/>
                <a:hlinkClick r:id="rId2"/>
              </a:rPr>
              <a:t>https://www.literacyshed.com/dreamgiver.html</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The purpose of the writing: To entertain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b="1" dirty="0">
                <a:latin typeface="Calibri" panose="020F0502020204030204" pitchFamily="34" charset="0"/>
                <a:ea typeface="Calibri" panose="020F0502020204030204" pitchFamily="34" charset="0"/>
                <a:cs typeface="Times New Roman" panose="02020603050405020304" pitchFamily="18" charset="0"/>
              </a:rPr>
              <a:t>Success Criteria: </a:t>
            </a: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 can include expanded noun phrases </a:t>
            </a:r>
            <a:r>
              <a:rPr lang="en-US" sz="2400" dirty="0">
                <a:latin typeface="Calibri" panose="020F0502020204030204" pitchFamily="34" charset="0"/>
                <a:ea typeface="Calibri" panose="020F0502020204030204" pitchFamily="34" charset="0"/>
                <a:cs typeface="Times New Roman" panose="02020603050405020304" pitchFamily="18" charset="0"/>
              </a:rPr>
              <a:t>(translucent, glittering wings)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 can include similes and metaphors </a:t>
            </a:r>
            <a:r>
              <a:rPr lang="en-US" sz="2400" dirty="0">
                <a:latin typeface="Calibri" panose="020F0502020204030204" pitchFamily="34" charset="0"/>
                <a:ea typeface="Calibri" panose="020F0502020204030204" pitchFamily="34" charset="0"/>
                <a:cs typeface="Times New Roman" panose="02020603050405020304" pitchFamily="18" charset="0"/>
              </a:rPr>
              <a:t>(like a dragonfly)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 can use a range of sentence structures</a:t>
            </a:r>
            <a:r>
              <a:rPr lang="en-US" sz="32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82080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77DF6-2E7E-43F7-B70E-03E060BAF755}"/>
              </a:ext>
            </a:extLst>
          </p:cNvPr>
          <p:cNvSpPr/>
          <p:nvPr/>
        </p:nvSpPr>
        <p:spPr>
          <a:xfrm>
            <a:off x="278295" y="181957"/>
            <a:ext cx="11635410" cy="7478970"/>
          </a:xfrm>
          <a:prstGeom prst="rect">
            <a:avLst/>
          </a:prstGeom>
        </p:spPr>
        <p:txBody>
          <a:bodyPr wrap="square">
            <a:spAutoFit/>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Writing opportunity</a:t>
            </a:r>
            <a:r>
              <a:rPr lang="en-US" sz="3200" dirty="0">
                <a:latin typeface="Calibri" panose="020F0502020204030204" pitchFamily="34" charset="0"/>
                <a:ea typeface="Calibri" panose="020F0502020204030204" pitchFamily="34" charset="0"/>
                <a:cs typeface="Times New Roman" panose="02020603050405020304" pitchFamily="18" charset="0"/>
              </a:rPr>
              <a:t>: Focus on including the </a:t>
            </a:r>
            <a:r>
              <a:rPr lang="en-US" sz="3200" b="1" dirty="0">
                <a:latin typeface="Calibri" panose="020F0502020204030204" pitchFamily="34" charset="0"/>
                <a:ea typeface="Calibri" panose="020F0502020204030204" pitchFamily="34" charset="0"/>
                <a:cs typeface="Times New Roman" panose="02020603050405020304" pitchFamily="18" charset="0"/>
              </a:rPr>
              <a:t>metaphors or similes.</a:t>
            </a: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I am learning to write a descriptive story.</a:t>
            </a:r>
          </a:p>
          <a:p>
            <a:pPr>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Watch the clip again: </a:t>
            </a:r>
            <a:r>
              <a:rPr lang="en-US" u="sng" dirty="0">
                <a:solidFill>
                  <a:srgbClr val="1F4E79"/>
                </a:solidFill>
                <a:latin typeface="Calibri" panose="020F0502020204030204" pitchFamily="34" charset="0"/>
                <a:ea typeface="Calibri" panose="020F0502020204030204" pitchFamily="34" charset="0"/>
                <a:cs typeface="Times New Roman" panose="02020603050405020304" pitchFamily="18" charset="0"/>
                <a:hlinkClick r:id="rId2"/>
              </a:rPr>
              <a:t>https://www.literacyshed.com/dreamgiver.html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Using your notes, watch the film from 0.56- 2.24 minutes. Describe this scene. Think about the verbs and adverbs you choose to include. Remember to think about the small events which take place… describe each of these events:</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The egg cracks</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The liquid oozes out</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The ballet shoes glow</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A glowing ballerina appears</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The creature gazes in awe</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Ballerina swirls and twirls</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Ballerina floats across the duvet</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Child is sleeping peacefully</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Ballerina balances and pirouettes </a:t>
            </a:r>
          </a:p>
          <a:p>
            <a:pPr marL="457200" indent="-4572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Creatures wings flutter as he carefully selects the next egg</a:t>
            </a:r>
          </a:p>
          <a:p>
            <a:pPr marL="457200" indent="-457200">
              <a:spcAft>
                <a:spcPts val="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309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8EFC38-35D6-44E3-BD10-28B3E49B4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86" y="190874"/>
            <a:ext cx="5796114" cy="3996948"/>
          </a:xfrm>
          <a:prstGeom prst="rect">
            <a:avLst/>
          </a:prstGeom>
        </p:spPr>
      </p:pic>
      <p:pic>
        <p:nvPicPr>
          <p:cNvPr id="6" name="Picture 5">
            <a:extLst>
              <a:ext uri="{FF2B5EF4-FFF2-40B4-BE49-F238E27FC236}">
                <a16:creationId xmlns:a16="http://schemas.microsoft.com/office/drawing/2014/main" id="{F4AC0B8B-3427-4F5B-B138-93B2C4DDA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989" y="2756452"/>
            <a:ext cx="5611630" cy="3884169"/>
          </a:xfrm>
          <a:prstGeom prst="rect">
            <a:avLst/>
          </a:prstGeom>
        </p:spPr>
      </p:pic>
    </p:spTree>
    <p:extLst>
      <p:ext uri="{BB962C8B-B14F-4D97-AF65-F5344CB8AC3E}">
        <p14:creationId xmlns:p14="http://schemas.microsoft.com/office/powerpoint/2010/main" val="2948268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77DF6-2E7E-43F7-B70E-03E060BAF755}"/>
              </a:ext>
            </a:extLst>
          </p:cNvPr>
          <p:cNvSpPr/>
          <p:nvPr/>
        </p:nvSpPr>
        <p:spPr>
          <a:xfrm>
            <a:off x="278295" y="181957"/>
            <a:ext cx="11635410" cy="5570756"/>
          </a:xfrm>
          <a:prstGeom prst="rect">
            <a:avLst/>
          </a:prstGeom>
        </p:spPr>
        <p:txBody>
          <a:bodyPr wrap="square">
            <a:spAutoFit/>
          </a:bodyPr>
          <a:lstStyle/>
          <a:p>
            <a:pPr>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Writing opportunity</a:t>
            </a:r>
            <a:r>
              <a:rPr lang="en-US" sz="3600" dirty="0">
                <a:latin typeface="Calibri" panose="020F0502020204030204" pitchFamily="34" charset="0"/>
                <a:ea typeface="Calibri" panose="020F0502020204030204" pitchFamily="34" charset="0"/>
                <a:cs typeface="Times New Roman" panose="02020603050405020304" pitchFamily="18" charset="0"/>
              </a:rPr>
              <a:t>: Extension </a:t>
            </a:r>
          </a:p>
          <a:p>
            <a:pPr>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I am learning to write a descriptive story.</a:t>
            </a:r>
          </a:p>
          <a:p>
            <a:pPr>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Continue watching the film clip </a:t>
            </a:r>
            <a:r>
              <a:rPr lang="en-US" sz="2400" u="sng" dirty="0">
                <a:solidFill>
                  <a:srgbClr val="1F4E79"/>
                </a:solidFill>
                <a:latin typeface="Calibri" panose="020F0502020204030204" pitchFamily="34" charset="0"/>
                <a:ea typeface="Calibri" panose="020F0502020204030204" pitchFamily="34" charset="0"/>
                <a:cs typeface="Times New Roman" panose="02020603050405020304" pitchFamily="18" charset="0"/>
                <a:hlinkClick r:id="rId2"/>
              </a:rPr>
              <a:t>https://www.literacyshed.com/dreamgiver.html </a:t>
            </a:r>
            <a:endParaRPr lang="en-US" sz="3200" u="sng" dirty="0">
              <a:solidFill>
                <a:srgbClr val="1F4E79"/>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and finish writing the story. Remember to re-read your writing and check for the success criteria. You could also edit your writing and publish it. </a:t>
            </a:r>
          </a:p>
          <a:p>
            <a:pPr>
              <a:spcAft>
                <a:spcPts val="0"/>
              </a:spcAft>
            </a:pPr>
            <a:endParaRPr lang="en-GB" sz="3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3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3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Please email me your writing (in a word document or photo), I would love to read your writing and maybe even publish it on the school website!</a:t>
            </a:r>
          </a:p>
        </p:txBody>
      </p:sp>
    </p:spTree>
    <p:extLst>
      <p:ext uri="{BB962C8B-B14F-4D97-AF65-F5344CB8AC3E}">
        <p14:creationId xmlns:p14="http://schemas.microsoft.com/office/powerpoint/2010/main" val="378291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p:txBody>
          <a:bodyPr/>
          <a:lstStyle/>
          <a:p>
            <a:r>
              <a:rPr lang="en-GB" dirty="0"/>
              <a:t>Friday</a:t>
            </a:r>
          </a:p>
        </p:txBody>
      </p:sp>
      <p:sp>
        <p:nvSpPr>
          <p:cNvPr id="3" name="Rectangle 2">
            <a:extLst>
              <a:ext uri="{FF2B5EF4-FFF2-40B4-BE49-F238E27FC236}">
                <a16:creationId xmlns:a16="http://schemas.microsoft.com/office/drawing/2014/main" id="{4949F585-C41C-4FAD-AFE5-86D919224B09}"/>
              </a:ext>
            </a:extLst>
          </p:cNvPr>
          <p:cNvSpPr/>
          <p:nvPr/>
        </p:nvSpPr>
        <p:spPr>
          <a:xfrm>
            <a:off x="520780" y="1336021"/>
            <a:ext cx="9081332" cy="523220"/>
          </a:xfrm>
          <a:prstGeom prst="rect">
            <a:avLst/>
          </a:prstGeom>
        </p:spPr>
        <p:txBody>
          <a:bodyPr wrap="none">
            <a:spAutoFit/>
          </a:bodyPr>
          <a:lstStyle/>
          <a:p>
            <a:r>
              <a:rPr lang="en-GB" sz="2800" dirty="0">
                <a:hlinkClick r:id="rId2"/>
              </a:rPr>
              <a:t>https://whiterosemaths.com/homelearning/year-5/</a:t>
            </a:r>
            <a:endParaRPr lang="en-GB" sz="2800" dirty="0"/>
          </a:p>
        </p:txBody>
      </p:sp>
      <p:sp>
        <p:nvSpPr>
          <p:cNvPr id="4" name="Rectangle 3">
            <a:extLst>
              <a:ext uri="{FF2B5EF4-FFF2-40B4-BE49-F238E27FC236}">
                <a16:creationId xmlns:a16="http://schemas.microsoft.com/office/drawing/2014/main" id="{65CA84B8-CADC-4AFC-A275-3C1B1761B9C2}"/>
              </a:ext>
            </a:extLst>
          </p:cNvPr>
          <p:cNvSpPr/>
          <p:nvPr/>
        </p:nvSpPr>
        <p:spPr>
          <a:xfrm>
            <a:off x="520780" y="2292771"/>
            <a:ext cx="11233898" cy="4247317"/>
          </a:xfrm>
          <a:prstGeom prst="rect">
            <a:avLst/>
          </a:prstGeom>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Week 1 – Lesson 5 –</a:t>
            </a:r>
            <a:r>
              <a:rPr lang="en-US" sz="3600" dirty="0">
                <a:latin typeface="Comic Sans MS" panose="030F0702030302020204" pitchFamily="66" charset="0"/>
                <a:ea typeface="Calibri" panose="020F0502020204030204" pitchFamily="34" charset="0"/>
                <a:cs typeface="Times New Roman" panose="02020603050405020304" pitchFamily="18" charset="0"/>
              </a:rPr>
              <a:t>Thousandths as decimals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Please watch the clip first (if you have problems with the White Rose website videos, the BBC Bitesize clips are also useful)</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Click on ‘Get the Activity’</a:t>
            </a:r>
          </a:p>
          <a:p>
            <a:pPr marL="742950" indent="-742950">
              <a:spcAft>
                <a:spcPts val="0"/>
              </a:spcAft>
              <a:buAutoNum type="arabicPeriod"/>
            </a:pPr>
            <a:r>
              <a:rPr lang="en-US" sz="3600" dirty="0">
                <a:latin typeface="Calibri" panose="020F0502020204030204" pitchFamily="34" charset="0"/>
                <a:ea typeface="Calibri" panose="020F0502020204030204" pitchFamily="34" charset="0"/>
                <a:cs typeface="Times New Roman" panose="02020603050405020304" pitchFamily="18" charset="0"/>
              </a:rPr>
              <a:t>Check your answers afterwards.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solidFill>
                  <a:srgbClr val="1F4E79"/>
                </a:solidFill>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668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6A14-F45F-45F4-ACB9-5AAD20A5A15D}"/>
              </a:ext>
            </a:extLst>
          </p:cNvPr>
          <p:cNvSpPr>
            <a:spLocks noGrp="1"/>
          </p:cNvSpPr>
          <p:nvPr>
            <p:ph type="title"/>
          </p:nvPr>
        </p:nvSpPr>
        <p:spPr>
          <a:xfrm>
            <a:off x="791885" y="1367118"/>
            <a:ext cx="9404723" cy="1400530"/>
          </a:xfrm>
        </p:spPr>
        <p:txBody>
          <a:bodyPr/>
          <a:lstStyle/>
          <a:p>
            <a:r>
              <a:rPr lang="en-GB" dirty="0"/>
              <a:t>Have a great weekend! </a:t>
            </a:r>
            <a:br>
              <a:rPr lang="en-GB" dirty="0"/>
            </a:br>
            <a:br>
              <a:rPr lang="en-GB" dirty="0"/>
            </a:br>
            <a:r>
              <a:rPr lang="en-GB" dirty="0"/>
              <a:t>Don’t forget to send me some photos … I’d love to see what you’ve been up to!</a:t>
            </a:r>
          </a:p>
        </p:txBody>
      </p:sp>
    </p:spTree>
    <p:extLst>
      <p:ext uri="{BB962C8B-B14F-4D97-AF65-F5344CB8AC3E}">
        <p14:creationId xmlns:p14="http://schemas.microsoft.com/office/powerpoint/2010/main" val="158263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56A507-7272-4A48-B3EE-B1F2F7C09204}"/>
              </a:ext>
            </a:extLst>
          </p:cNvPr>
          <p:cNvSpPr/>
          <p:nvPr/>
        </p:nvSpPr>
        <p:spPr>
          <a:xfrm>
            <a:off x="324678" y="193456"/>
            <a:ext cx="11542643" cy="4524315"/>
          </a:xfrm>
          <a:prstGeom prst="rect">
            <a:avLst/>
          </a:prstGeom>
        </p:spPr>
        <p:txBody>
          <a:bodyPr wrap="square">
            <a:spAutoFit/>
          </a:bodyPr>
          <a:lstStyle/>
          <a:p>
            <a:pPr>
              <a:spcAft>
                <a:spcPts val="0"/>
              </a:spcAft>
            </a:pPr>
            <a:r>
              <a:rPr lang="en-US" sz="3600" b="1" u="sng" dirty="0" err="1">
                <a:latin typeface="Calibri" panose="020F0502020204030204" pitchFamily="34" charset="0"/>
                <a:ea typeface="Calibri" panose="020F0502020204030204" pitchFamily="34" charset="0"/>
                <a:cs typeface="Times New Roman" panose="02020603050405020304" pitchFamily="18" charset="0"/>
              </a:rPr>
              <a:t>Maths</a:t>
            </a:r>
            <a:r>
              <a:rPr lang="en-US" sz="3600" b="1" u="sng" dirty="0">
                <a:latin typeface="Calibri" panose="020F0502020204030204" pitchFamily="34" charset="0"/>
                <a:ea typeface="Calibri" panose="020F0502020204030204" pitchFamily="34" charset="0"/>
                <a:cs typeface="Times New Roman" panose="02020603050405020304" pitchFamily="18" charset="0"/>
              </a:rPr>
              <a:t> focus: Decimals and Fractions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t>BBC bitesize videos: </a:t>
            </a:r>
            <a:r>
              <a:rPr lang="en-US" sz="2000" u="sng" dirty="0">
                <a:hlinkClick r:id="rId2"/>
              </a:rPr>
              <a:t>https://www.bbc.co.uk/bitesize/topics/zsjqtfr/articles/zsbd7p3</a:t>
            </a:r>
            <a:endParaRPr lang="en-GB" sz="2000" dirty="0"/>
          </a:p>
          <a:p>
            <a:r>
              <a:rPr lang="en-US" sz="2000" u="sng" dirty="0">
                <a:hlinkClick r:id="rId3"/>
              </a:rPr>
              <a:t>https://www.bbc.co.uk/bitesize/clips/zr6pvcw</a:t>
            </a:r>
            <a:endParaRPr lang="en-GB" sz="2000" dirty="0"/>
          </a:p>
          <a:p>
            <a:r>
              <a:rPr lang="en-US" sz="2000" dirty="0"/>
              <a:t>White Rose </a:t>
            </a:r>
            <a:r>
              <a:rPr lang="en-US" sz="2000" dirty="0" err="1"/>
              <a:t>Maths</a:t>
            </a:r>
            <a:r>
              <a:rPr lang="en-US" sz="2000" dirty="0"/>
              <a:t> Home Learning Year 5 – Click on Week 1 to review: Decimals and Fractions </a:t>
            </a:r>
            <a:endParaRPr lang="en-GB" sz="2000" dirty="0"/>
          </a:p>
          <a:p>
            <a:r>
              <a:rPr lang="en-US" sz="2000" u="sng" dirty="0">
                <a:hlinkClick r:id="rId4"/>
              </a:rPr>
              <a:t>https://whiterosemaths.com/homelearning/year-5/</a:t>
            </a:r>
            <a:r>
              <a:rPr lang="en-US" sz="2000" u="sng" dirty="0"/>
              <a:t> </a:t>
            </a:r>
            <a:endParaRPr lang="en-GB" sz="2000" dirty="0"/>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There are 5 lessons, please watch the clips first (if you have problems with the White Rose website videos, the BBC Bitesize clips are also useful), then click on ‘Get the Activity’ and you can check your answers afterwards.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solidFill>
                  <a:srgbClr val="1F4E79"/>
                </a:solidFill>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22D66F1-395A-4CE5-A48E-60CBA40A4F83}"/>
              </a:ext>
            </a:extLst>
          </p:cNvPr>
          <p:cNvSpPr/>
          <p:nvPr/>
        </p:nvSpPr>
        <p:spPr>
          <a:xfrm>
            <a:off x="430696" y="4611754"/>
            <a:ext cx="6096000" cy="1754326"/>
          </a:xfrm>
          <a:prstGeom prst="rect">
            <a:avLst/>
          </a:prstGeom>
        </p:spPr>
        <p:txBody>
          <a:bodyPr>
            <a:spAutoFit/>
          </a:bodyPr>
          <a:lstStyle/>
          <a:p>
            <a:r>
              <a:rPr lang="en-US" b="1" dirty="0">
                <a:latin typeface="Comic Sans MS" panose="030F0702030302020204" pitchFamily="66" charset="0"/>
                <a:ea typeface="Calibri" panose="020F0502020204030204" pitchFamily="34" charset="0"/>
                <a:cs typeface="Times New Roman" panose="02020603050405020304" pitchFamily="18" charset="0"/>
              </a:rPr>
              <a:t>Week 1</a:t>
            </a:r>
            <a:r>
              <a:rPr lang="en-US" dirty="0">
                <a:latin typeface="Comic Sans MS" panose="030F0702030302020204" pitchFamily="66" charset="0"/>
                <a:ea typeface="Calibri" panose="020F0502020204030204" pitchFamily="34" charset="0"/>
                <a:cs typeface="Times New Roman" panose="02020603050405020304" pitchFamily="18" charset="0"/>
              </a:rPr>
              <a:t> </a:t>
            </a:r>
          </a:p>
          <a:p>
            <a:r>
              <a:rPr lang="en-US" dirty="0">
                <a:latin typeface="Comic Sans MS" panose="030F0702030302020204" pitchFamily="66" charset="0"/>
                <a:ea typeface="Calibri" panose="020F0502020204030204" pitchFamily="34" charset="0"/>
                <a:cs typeface="Times New Roman" panose="02020603050405020304" pitchFamily="18" charset="0"/>
              </a:rPr>
              <a:t>Monday - Lesson 1 – Decimals </a:t>
            </a:r>
            <a:r>
              <a:rPr lang="en-US" dirty="0" err="1">
                <a:latin typeface="Comic Sans MS" panose="030F0702030302020204" pitchFamily="66" charset="0"/>
                <a:ea typeface="Calibri" panose="020F0502020204030204" pitchFamily="34" charset="0"/>
                <a:cs typeface="Times New Roman" panose="02020603050405020304" pitchFamily="18" charset="0"/>
              </a:rPr>
              <a:t>upto</a:t>
            </a:r>
            <a:r>
              <a:rPr lang="en-US" dirty="0">
                <a:latin typeface="Comic Sans MS" panose="030F0702030302020204" pitchFamily="66" charset="0"/>
                <a:ea typeface="Calibri" panose="020F0502020204030204" pitchFamily="34" charset="0"/>
                <a:cs typeface="Times New Roman" panose="02020603050405020304" pitchFamily="18" charset="0"/>
              </a:rPr>
              <a:t> 2 </a:t>
            </a:r>
            <a:r>
              <a:rPr lang="en-US" dirty="0" err="1">
                <a:latin typeface="Comic Sans MS" panose="030F0702030302020204" pitchFamily="66" charset="0"/>
                <a:ea typeface="Calibri" panose="020F0502020204030204" pitchFamily="34" charset="0"/>
                <a:cs typeface="Times New Roman" panose="02020603050405020304" pitchFamily="18" charset="0"/>
              </a:rPr>
              <a:t>dp</a:t>
            </a:r>
            <a:endParaRPr lang="en-US" dirty="0">
              <a:latin typeface="Comic Sans MS" panose="030F0702030302020204" pitchFamily="66" charset="0"/>
              <a:ea typeface="Calibri" panose="020F0502020204030204" pitchFamily="34" charset="0"/>
              <a:cs typeface="Times New Roman" panose="02020603050405020304" pitchFamily="18" charset="0"/>
            </a:endParaRPr>
          </a:p>
          <a:p>
            <a:r>
              <a:rPr lang="en-US" dirty="0">
                <a:latin typeface="Comic Sans MS" panose="030F0702030302020204" pitchFamily="66" charset="0"/>
                <a:ea typeface="Calibri" panose="020F0502020204030204" pitchFamily="34" charset="0"/>
                <a:cs typeface="Times New Roman" panose="02020603050405020304" pitchFamily="18" charset="0"/>
              </a:rPr>
              <a:t>Tuesday – Lesson 2 – Decimals as fractions</a:t>
            </a:r>
          </a:p>
          <a:p>
            <a:r>
              <a:rPr lang="en-US" dirty="0">
                <a:latin typeface="Comic Sans MS" panose="030F0702030302020204" pitchFamily="66" charset="0"/>
                <a:ea typeface="Calibri" panose="020F0502020204030204" pitchFamily="34" charset="0"/>
                <a:cs typeface="Times New Roman" panose="02020603050405020304" pitchFamily="18" charset="0"/>
              </a:rPr>
              <a:t>Wednesday – Lesson 3 – Decimals as fractions</a:t>
            </a:r>
          </a:p>
          <a:p>
            <a:r>
              <a:rPr lang="en-US" dirty="0">
                <a:latin typeface="Comic Sans MS" panose="030F0702030302020204" pitchFamily="66" charset="0"/>
                <a:ea typeface="Calibri" panose="020F0502020204030204" pitchFamily="34" charset="0"/>
                <a:cs typeface="Times New Roman" panose="02020603050405020304" pitchFamily="18" charset="0"/>
              </a:rPr>
              <a:t>Thursday – Lesson 4 –   Understanding thousandths </a:t>
            </a:r>
          </a:p>
          <a:p>
            <a:r>
              <a:rPr lang="en-US" dirty="0">
                <a:latin typeface="Comic Sans MS" panose="030F0702030302020204" pitchFamily="66" charset="0"/>
                <a:ea typeface="Calibri" panose="020F0502020204030204" pitchFamily="34" charset="0"/>
                <a:cs typeface="Times New Roman" panose="02020603050405020304" pitchFamily="18" charset="0"/>
              </a:rPr>
              <a:t>Friday  – Lesson 5 – Thousandths as decimals</a:t>
            </a:r>
            <a:endParaRPr lang="en-GB"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16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0A13AB-8133-43D3-BBD5-627B8874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88" y="190175"/>
            <a:ext cx="9485299" cy="6556411"/>
          </a:xfrm>
          <a:prstGeom prst="rect">
            <a:avLst/>
          </a:prstGeom>
        </p:spPr>
      </p:pic>
      <p:sp>
        <p:nvSpPr>
          <p:cNvPr id="4" name="TextBox 3">
            <a:extLst>
              <a:ext uri="{FF2B5EF4-FFF2-40B4-BE49-F238E27FC236}">
                <a16:creationId xmlns:a16="http://schemas.microsoft.com/office/drawing/2014/main" id="{AB980DC9-1D2F-47D0-9B37-BD277904E10D}"/>
              </a:ext>
            </a:extLst>
          </p:cNvPr>
          <p:cNvSpPr txBox="1"/>
          <p:nvPr/>
        </p:nvSpPr>
        <p:spPr>
          <a:xfrm>
            <a:off x="10283687" y="1895061"/>
            <a:ext cx="1719525" cy="923330"/>
          </a:xfrm>
          <a:prstGeom prst="rect">
            <a:avLst/>
          </a:prstGeom>
          <a:noFill/>
        </p:spPr>
        <p:txBody>
          <a:bodyPr wrap="square" rtlCol="0">
            <a:spAutoFit/>
          </a:bodyPr>
          <a:lstStyle/>
          <a:p>
            <a:r>
              <a:rPr lang="en-GB" dirty="0"/>
              <a:t>Key facts to support the children</a:t>
            </a:r>
          </a:p>
        </p:txBody>
      </p:sp>
    </p:spTree>
    <p:extLst>
      <p:ext uri="{BB962C8B-B14F-4D97-AF65-F5344CB8AC3E}">
        <p14:creationId xmlns:p14="http://schemas.microsoft.com/office/powerpoint/2010/main" val="58021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D4F48-431D-4210-B420-32A485343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07" y="180649"/>
            <a:ext cx="9446580" cy="6528665"/>
          </a:xfrm>
          <a:prstGeom prst="rect">
            <a:avLst/>
          </a:prstGeom>
        </p:spPr>
      </p:pic>
    </p:spTree>
    <p:extLst>
      <p:ext uri="{BB962C8B-B14F-4D97-AF65-F5344CB8AC3E}">
        <p14:creationId xmlns:p14="http://schemas.microsoft.com/office/powerpoint/2010/main" val="293016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4CB6-8D71-4C4F-BE63-5135C4ADEAE6}"/>
              </a:ext>
            </a:extLst>
          </p:cNvPr>
          <p:cNvSpPr>
            <a:spLocks noGrp="1"/>
          </p:cNvSpPr>
          <p:nvPr>
            <p:ph type="title"/>
          </p:nvPr>
        </p:nvSpPr>
        <p:spPr>
          <a:xfrm>
            <a:off x="282271" y="247317"/>
            <a:ext cx="7271468" cy="2760098"/>
          </a:xfrm>
        </p:spPr>
        <p:txBody>
          <a:bodyPr>
            <a:normAutofit/>
          </a:bodyPr>
          <a:lstStyle/>
          <a:p>
            <a:r>
              <a:rPr lang="en-GB" dirty="0">
                <a:solidFill>
                  <a:srgbClr val="FFFFFF"/>
                </a:solidFill>
                <a:latin typeface="Comic Sans MS" panose="030F0702030302020204" pitchFamily="66" charset="0"/>
              </a:rPr>
              <a:t>Overview of English</a:t>
            </a:r>
          </a:p>
        </p:txBody>
      </p:sp>
      <p:sp>
        <p:nvSpPr>
          <p:cNvPr id="7" name="Content Placeholder 2">
            <a:extLst>
              <a:ext uri="{FF2B5EF4-FFF2-40B4-BE49-F238E27FC236}">
                <a16:creationId xmlns:a16="http://schemas.microsoft.com/office/drawing/2014/main" id="{0121E095-BCE9-46A8-B55C-0CF925D66D0A}"/>
              </a:ext>
            </a:extLst>
          </p:cNvPr>
          <p:cNvSpPr>
            <a:spLocks noGrp="1"/>
          </p:cNvSpPr>
          <p:nvPr>
            <p:ph idx="1"/>
          </p:nvPr>
        </p:nvSpPr>
        <p:spPr>
          <a:xfrm>
            <a:off x="728870" y="1017766"/>
            <a:ext cx="10972588" cy="5230634"/>
          </a:xfrm>
        </p:spPr>
        <p:txBody>
          <a:bodyPr anchor="ctr">
            <a:normAutofit/>
          </a:bodyPr>
          <a:lstStyle/>
          <a:p>
            <a:r>
              <a:rPr lang="en-GB" sz="2200" dirty="0">
                <a:latin typeface="Comic Sans MS" panose="030F0702030302020204" pitchFamily="66" charset="0"/>
              </a:rPr>
              <a:t>This week you will be watching a short video about the ‘</a:t>
            </a:r>
            <a:r>
              <a:rPr lang="en-GB" sz="2200" dirty="0" err="1">
                <a:latin typeface="Comic Sans MS" panose="030F0702030302020204" pitchFamily="66" charset="0"/>
              </a:rPr>
              <a:t>Dreamgiver</a:t>
            </a:r>
            <a:r>
              <a:rPr lang="en-GB" sz="2200" dirty="0">
                <a:latin typeface="Comic Sans MS" panose="030F0702030302020204" pitchFamily="66" charset="0"/>
              </a:rPr>
              <a:t>’.</a:t>
            </a:r>
          </a:p>
          <a:p>
            <a:r>
              <a:rPr lang="en-GB" sz="2200" dirty="0">
                <a:latin typeface="Comic Sans MS" panose="030F0702030302020204" pitchFamily="66" charset="0"/>
              </a:rPr>
              <a:t>Monday and Tuesday you will practise some writing skills. </a:t>
            </a:r>
          </a:p>
          <a:p>
            <a:r>
              <a:rPr lang="en-GB" sz="2200" dirty="0">
                <a:latin typeface="Comic Sans MS" panose="030F0702030302020204" pitchFamily="66" charset="0"/>
              </a:rPr>
              <a:t>Wednesday you will watch the video, making note of key events.</a:t>
            </a:r>
          </a:p>
          <a:p>
            <a:r>
              <a:rPr lang="en-GB" sz="2200" dirty="0">
                <a:latin typeface="Comic Sans MS" panose="030F0702030302020204" pitchFamily="66" charset="0"/>
              </a:rPr>
              <a:t>Thursday you will re-tell the story using your success criteria</a:t>
            </a:r>
          </a:p>
          <a:p>
            <a:r>
              <a:rPr lang="en-GB" sz="2200" dirty="0">
                <a:latin typeface="Comic Sans MS" panose="030F0702030302020204" pitchFamily="66" charset="0"/>
              </a:rPr>
              <a:t>Friday you will finish writing your story and edit your work.</a:t>
            </a:r>
          </a:p>
          <a:p>
            <a:pPr marL="0" indent="0">
              <a:buNone/>
            </a:pPr>
            <a:endParaRPr lang="en-GB" sz="2200" dirty="0">
              <a:latin typeface="Comic Sans MS" panose="030F0702030302020204" pitchFamily="66" charset="0"/>
            </a:endParaRPr>
          </a:p>
          <a:p>
            <a:pPr marL="0" indent="0">
              <a:buNone/>
            </a:pPr>
            <a:r>
              <a:rPr lang="en-GB" sz="2200" dirty="0">
                <a:latin typeface="Comic Sans MS" panose="030F0702030302020204" pitchFamily="66" charset="0"/>
              </a:rPr>
              <a:t>I’ve put lots of ideas in to help you stretch out your descriptions and add lots of details! </a:t>
            </a:r>
          </a:p>
          <a:p>
            <a:endParaRPr lang="en-GB" sz="2200" dirty="0">
              <a:latin typeface="Comic Sans MS" panose="030F0702030302020204" pitchFamily="66" charset="0"/>
            </a:endParaRPr>
          </a:p>
          <a:p>
            <a:pPr marL="0" indent="0">
              <a:buNone/>
            </a:pPr>
            <a:r>
              <a:rPr lang="en-GB" sz="2200" dirty="0">
                <a:latin typeface="Comic Sans MS" panose="030F0702030302020204" pitchFamily="66" charset="0"/>
              </a:rPr>
              <a:t>There are spelling activities throughout the week. </a:t>
            </a:r>
          </a:p>
        </p:txBody>
      </p:sp>
    </p:spTree>
    <p:extLst>
      <p:ext uri="{BB962C8B-B14F-4D97-AF65-F5344CB8AC3E}">
        <p14:creationId xmlns:p14="http://schemas.microsoft.com/office/powerpoint/2010/main" val="375308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4CB6-8D71-4C4F-BE63-5135C4ADEAE6}"/>
              </a:ext>
            </a:extLst>
          </p:cNvPr>
          <p:cNvSpPr>
            <a:spLocks noGrp="1"/>
          </p:cNvSpPr>
          <p:nvPr>
            <p:ph type="title"/>
          </p:nvPr>
        </p:nvSpPr>
        <p:spPr>
          <a:xfrm>
            <a:off x="481053" y="668902"/>
            <a:ext cx="6237799" cy="1000872"/>
          </a:xfrm>
        </p:spPr>
        <p:txBody>
          <a:bodyPr>
            <a:normAutofit/>
          </a:bodyPr>
          <a:lstStyle/>
          <a:p>
            <a:r>
              <a:rPr lang="en-GB" dirty="0">
                <a:solidFill>
                  <a:srgbClr val="FFFFFF"/>
                </a:solidFill>
                <a:latin typeface="Comic Sans MS" panose="030F0702030302020204" pitchFamily="66" charset="0"/>
              </a:rPr>
              <a:t>Overview of Topic</a:t>
            </a:r>
          </a:p>
        </p:txBody>
      </p:sp>
      <p:sp>
        <p:nvSpPr>
          <p:cNvPr id="7" name="Content Placeholder 2">
            <a:extLst>
              <a:ext uri="{FF2B5EF4-FFF2-40B4-BE49-F238E27FC236}">
                <a16:creationId xmlns:a16="http://schemas.microsoft.com/office/drawing/2014/main" id="{0121E095-BCE9-46A8-B55C-0CF925D66D0A}"/>
              </a:ext>
            </a:extLst>
          </p:cNvPr>
          <p:cNvSpPr>
            <a:spLocks noGrp="1"/>
          </p:cNvSpPr>
          <p:nvPr>
            <p:ph idx="1"/>
          </p:nvPr>
        </p:nvSpPr>
        <p:spPr>
          <a:xfrm>
            <a:off x="587070" y="2266122"/>
            <a:ext cx="10756579" cy="3408570"/>
          </a:xfrm>
        </p:spPr>
        <p:txBody>
          <a:bodyPr anchor="ctr">
            <a:normAutofit/>
          </a:bodyPr>
          <a:lstStyle/>
          <a:p>
            <a:r>
              <a:rPr lang="en-GB" sz="2200" dirty="0">
                <a:latin typeface="Comic Sans MS" panose="030F0702030302020204" pitchFamily="66" charset="0"/>
              </a:rPr>
              <a:t>This week you will be focusing on </a:t>
            </a:r>
            <a:r>
              <a:rPr lang="en-GB" dirty="0">
                <a:latin typeface="Comic Sans MS" panose="030F0702030302020204" pitchFamily="66" charset="0"/>
              </a:rPr>
              <a:t>Oceans. </a:t>
            </a:r>
            <a:endParaRPr lang="en-GB" sz="2200" dirty="0">
              <a:latin typeface="Comic Sans MS" panose="030F0702030302020204" pitchFamily="66" charset="0"/>
            </a:endParaRPr>
          </a:p>
          <a:p>
            <a:r>
              <a:rPr lang="en-GB" sz="2200" dirty="0">
                <a:latin typeface="Comic Sans MS" panose="030F0702030302020204" pitchFamily="66" charset="0"/>
              </a:rPr>
              <a:t>There are lots of fun art and Science activities to do. </a:t>
            </a:r>
          </a:p>
          <a:p>
            <a:r>
              <a:rPr lang="en-GB" sz="2200" dirty="0">
                <a:latin typeface="Comic Sans MS" panose="030F0702030302020204" pitchFamily="66" charset="0"/>
              </a:rPr>
              <a:t>See the ‘topic sheet’ for details</a:t>
            </a:r>
          </a:p>
          <a:p>
            <a:r>
              <a:rPr lang="en-GB" sz="2200" dirty="0">
                <a:latin typeface="Comic Sans MS" panose="030F0702030302020204" pitchFamily="66" charset="0"/>
              </a:rPr>
              <a:t>(This will be sent to you via Marvellous Me or can be found on the school website.</a:t>
            </a:r>
          </a:p>
          <a:p>
            <a:endParaRPr lang="en-GB" sz="2200" dirty="0">
              <a:latin typeface="Comic Sans MS" panose="030F0702030302020204" pitchFamily="66" charset="0"/>
            </a:endParaRPr>
          </a:p>
          <a:p>
            <a:r>
              <a:rPr lang="en-GB" sz="2200" dirty="0">
                <a:latin typeface="Comic Sans MS" panose="030F0702030302020204" pitchFamily="66" charset="0"/>
              </a:rPr>
              <a:t>ENJOY and don’t forget to send me examples of your work </a:t>
            </a:r>
          </a:p>
        </p:txBody>
      </p:sp>
    </p:spTree>
    <p:extLst>
      <p:ext uri="{BB962C8B-B14F-4D97-AF65-F5344CB8AC3E}">
        <p14:creationId xmlns:p14="http://schemas.microsoft.com/office/powerpoint/2010/main" val="263097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a:xfrm>
            <a:off x="222041" y="134665"/>
            <a:ext cx="4866794" cy="2224221"/>
          </a:xfrm>
        </p:spPr>
        <p:txBody>
          <a:bodyPr/>
          <a:lstStyle/>
          <a:p>
            <a:r>
              <a:rPr lang="en-GB" dirty="0"/>
              <a:t>Monday </a:t>
            </a:r>
            <a:br>
              <a:rPr lang="en-GB" dirty="0"/>
            </a:br>
            <a:r>
              <a:rPr lang="en-GB" sz="2000" dirty="0"/>
              <a:t>I’m not too sure where you’re all up to on the spelling so I’ll start at week 4 (don’t worry too much if you’ve missed a week!)</a:t>
            </a:r>
            <a:br>
              <a:rPr lang="en-GB" sz="2000" dirty="0"/>
            </a:br>
            <a:endParaRPr lang="en-GB" dirty="0">
              <a:solidFill>
                <a:srgbClr val="FFFF00"/>
              </a:solidFill>
            </a:endParaRPr>
          </a:p>
        </p:txBody>
      </p:sp>
      <p:sp>
        <p:nvSpPr>
          <p:cNvPr id="8" name="Rectangle 7">
            <a:extLst>
              <a:ext uri="{FF2B5EF4-FFF2-40B4-BE49-F238E27FC236}">
                <a16:creationId xmlns:a16="http://schemas.microsoft.com/office/drawing/2014/main" id="{889544DA-4D84-4287-916D-2FD0289F54C6}"/>
              </a:ext>
            </a:extLst>
          </p:cNvPr>
          <p:cNvSpPr/>
          <p:nvPr/>
        </p:nvSpPr>
        <p:spPr>
          <a:xfrm>
            <a:off x="407571" y="3300800"/>
            <a:ext cx="6096000" cy="3046988"/>
          </a:xfrm>
          <a:prstGeom prst="rect">
            <a:avLst/>
          </a:prstGeom>
        </p:spPr>
        <p:txBody>
          <a:bodyPr>
            <a:spAutoFit/>
          </a:bodyPr>
          <a:lstStyle/>
          <a:p>
            <a:r>
              <a:rPr lang="en-GB" sz="2400" dirty="0">
                <a:solidFill>
                  <a:srgbClr val="FFFF00"/>
                </a:solidFill>
              </a:rPr>
              <a:t>Suggested Activities: </a:t>
            </a:r>
          </a:p>
          <a:p>
            <a:pPr marL="285750" indent="-285750">
              <a:buFont typeface="Arial" panose="020B0604020202020204" pitchFamily="34" charset="0"/>
              <a:buChar char="•"/>
            </a:pPr>
            <a:r>
              <a:rPr lang="en-GB" sz="2400" dirty="0">
                <a:solidFill>
                  <a:srgbClr val="FFFF00"/>
                </a:solidFill>
              </a:rPr>
              <a:t>Look, say, cover, write, check</a:t>
            </a:r>
          </a:p>
          <a:p>
            <a:pPr marL="285750" indent="-285750">
              <a:buFont typeface="Arial" panose="020B0604020202020204" pitchFamily="34" charset="0"/>
              <a:buChar char="•"/>
            </a:pPr>
            <a:r>
              <a:rPr lang="en-GB" sz="2400" dirty="0">
                <a:solidFill>
                  <a:srgbClr val="FFFF00"/>
                </a:solidFill>
              </a:rPr>
              <a:t>Rainbow writing</a:t>
            </a:r>
          </a:p>
          <a:p>
            <a:pPr marL="285750" indent="-285750">
              <a:buFont typeface="Arial" panose="020B0604020202020204" pitchFamily="34" charset="0"/>
              <a:buChar char="•"/>
            </a:pPr>
            <a:r>
              <a:rPr lang="en-GB" sz="2400" dirty="0">
                <a:solidFill>
                  <a:srgbClr val="FFFF00"/>
                </a:solidFill>
              </a:rPr>
              <a:t>Pyramid writing</a:t>
            </a:r>
          </a:p>
          <a:p>
            <a:pPr marL="285750" indent="-285750">
              <a:buFont typeface="Arial" panose="020B0604020202020204" pitchFamily="34" charset="0"/>
              <a:buChar char="•"/>
            </a:pPr>
            <a:r>
              <a:rPr lang="en-GB" sz="2400" dirty="0">
                <a:solidFill>
                  <a:srgbClr val="FFFF00"/>
                </a:solidFill>
              </a:rPr>
              <a:t>Find the meaning of the word</a:t>
            </a:r>
          </a:p>
          <a:p>
            <a:pPr marL="285750" indent="-285750">
              <a:buFont typeface="Arial" panose="020B0604020202020204" pitchFamily="34" charset="0"/>
              <a:buChar char="•"/>
            </a:pPr>
            <a:r>
              <a:rPr lang="en-GB" sz="2400" dirty="0">
                <a:solidFill>
                  <a:srgbClr val="FFFF00"/>
                </a:solidFill>
              </a:rPr>
              <a:t>Add the value of the word </a:t>
            </a:r>
          </a:p>
          <a:p>
            <a:r>
              <a:rPr lang="en-GB" sz="2400" dirty="0">
                <a:solidFill>
                  <a:srgbClr val="FFFF00"/>
                </a:solidFill>
              </a:rPr>
              <a:t>(vowels = 10 consonant = 5)</a:t>
            </a:r>
            <a:br>
              <a:rPr lang="en-GB" sz="2400" dirty="0">
                <a:solidFill>
                  <a:srgbClr val="FFFF00"/>
                </a:solidFill>
              </a:rPr>
            </a:br>
            <a:endParaRPr lang="en-GB" sz="2400" dirty="0"/>
          </a:p>
        </p:txBody>
      </p:sp>
      <p:pic>
        <p:nvPicPr>
          <p:cNvPr id="4" name="Picture 3">
            <a:extLst>
              <a:ext uri="{FF2B5EF4-FFF2-40B4-BE49-F238E27FC236}">
                <a16:creationId xmlns:a16="http://schemas.microsoft.com/office/drawing/2014/main" id="{550AA279-094A-4895-A56C-23884D092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191" y="397637"/>
            <a:ext cx="4524623" cy="6218332"/>
          </a:xfrm>
          <a:prstGeom prst="rect">
            <a:avLst/>
          </a:prstGeom>
        </p:spPr>
      </p:pic>
    </p:spTree>
    <p:extLst>
      <p:ext uri="{BB962C8B-B14F-4D97-AF65-F5344CB8AC3E}">
        <p14:creationId xmlns:p14="http://schemas.microsoft.com/office/powerpoint/2010/main" val="3440979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214</TotalTime>
  <Words>1731</Words>
  <Application>Microsoft Office PowerPoint</Application>
  <PresentationFormat>Widescreen</PresentationFormat>
  <Paragraphs>186</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Comic Sans MS</vt:lpstr>
      <vt:lpstr>Times New Roman</vt:lpstr>
      <vt:lpstr>Wingdings</vt:lpstr>
      <vt:lpstr>Wingdings 3</vt:lpstr>
      <vt:lpstr>Ion</vt:lpstr>
      <vt:lpstr>Year 5  Home Learning</vt:lpstr>
      <vt:lpstr>PowerPoint Presentation</vt:lpstr>
      <vt:lpstr>How it works: </vt:lpstr>
      <vt:lpstr>PowerPoint Presentation</vt:lpstr>
      <vt:lpstr>PowerPoint Presentation</vt:lpstr>
      <vt:lpstr>PowerPoint Presentation</vt:lpstr>
      <vt:lpstr>Overview of English</vt:lpstr>
      <vt:lpstr>Overview of Topic</vt:lpstr>
      <vt:lpstr>Monday  I’m not too sure where you’re all up to on the spelling so I’ll start at week 4 (don’t worry too much if you’ve missed a week!) </vt:lpstr>
      <vt:lpstr>Monday  I’m not too sure where you’re all up to on the spelling so I’ll start at week 6 (don’t worry too much if you’ve missed a week!)  You don’t need t print these daily spelling mats, you can just copy from the screen.</vt:lpstr>
      <vt:lpstr>Monday</vt:lpstr>
      <vt:lpstr>Monday</vt:lpstr>
      <vt:lpstr>Tuesday</vt:lpstr>
      <vt:lpstr>Tuesday</vt:lpstr>
      <vt:lpstr>Tuesday</vt:lpstr>
      <vt:lpstr>Wednesday</vt:lpstr>
      <vt:lpstr>PowerPoint Presentation</vt:lpstr>
      <vt:lpstr>PowerPoint Presentation</vt:lpstr>
      <vt:lpstr>PowerPoint Presentation</vt:lpstr>
      <vt:lpstr>PowerPoint Presentation</vt:lpstr>
      <vt:lpstr>PowerPoint Presentation</vt:lpstr>
      <vt:lpstr>PowerPoint Presentation</vt:lpstr>
      <vt:lpstr>Wednesday</vt:lpstr>
      <vt:lpstr>Thursday</vt:lpstr>
      <vt:lpstr>PowerPoint Presentation</vt:lpstr>
      <vt:lpstr>PowerPoint Presentation</vt:lpstr>
      <vt:lpstr>PowerPoint Presentation</vt:lpstr>
      <vt:lpstr>Modelled sentences to get you started…</vt:lpstr>
      <vt:lpstr>Thursday</vt:lpstr>
      <vt:lpstr>Friday</vt:lpstr>
      <vt:lpstr>PowerPoint Presentation</vt:lpstr>
      <vt:lpstr>PowerPoint Presentation</vt:lpstr>
      <vt:lpstr>PowerPoint Presentation</vt:lpstr>
      <vt:lpstr>PowerPoint Presentation</vt:lpstr>
      <vt:lpstr>Friday</vt:lpstr>
      <vt:lpstr>Have a great weekend!   Don’t forget to send me some photos … I’d love to see what you’ve been up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Home Learning</dc:title>
  <dc:creator>Kathryn Ayre</dc:creator>
  <cp:lastModifiedBy>Kathryn Ayre</cp:lastModifiedBy>
  <cp:revision>40</cp:revision>
  <dcterms:created xsi:type="dcterms:W3CDTF">2020-04-23T15:59:15Z</dcterms:created>
  <dcterms:modified xsi:type="dcterms:W3CDTF">2020-04-24T14:10:51Z</dcterms:modified>
</cp:coreProperties>
</file>