
<file path=[Content_Types].xml><?xml version="1.0" encoding="utf-8"?>
<Types xmlns="http://schemas.openxmlformats.org/package/2006/content-types">
  <Default Extension="tmp" ContentType="image/png"/>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handoutMasterIdLst>
    <p:handoutMasterId r:id="rId74"/>
  </p:handoutMasterIdLst>
  <p:sldIdLst>
    <p:sldId id="264" r:id="rId2"/>
    <p:sldId id="265" r:id="rId3"/>
    <p:sldId id="431" r:id="rId4"/>
    <p:sldId id="349" r:id="rId5"/>
    <p:sldId id="300" r:id="rId6"/>
    <p:sldId id="332" r:id="rId7"/>
    <p:sldId id="333" r:id="rId8"/>
    <p:sldId id="325" r:id="rId9"/>
    <p:sldId id="267" r:id="rId10"/>
    <p:sldId id="257" r:id="rId11"/>
    <p:sldId id="395" r:id="rId12"/>
    <p:sldId id="350" r:id="rId13"/>
    <p:sldId id="326" r:id="rId14"/>
    <p:sldId id="266" r:id="rId15"/>
    <p:sldId id="432" r:id="rId16"/>
    <p:sldId id="334" r:id="rId17"/>
    <p:sldId id="335" r:id="rId18"/>
    <p:sldId id="336" r:id="rId19"/>
    <p:sldId id="367" r:id="rId20"/>
    <p:sldId id="346" r:id="rId21"/>
    <p:sldId id="368" r:id="rId22"/>
    <p:sldId id="278" r:id="rId23"/>
    <p:sldId id="327" r:id="rId24"/>
    <p:sldId id="433" r:id="rId25"/>
    <p:sldId id="434" r:id="rId26"/>
    <p:sldId id="337" r:id="rId27"/>
    <p:sldId id="338" r:id="rId28"/>
    <p:sldId id="369" r:id="rId29"/>
    <p:sldId id="339" r:id="rId30"/>
    <p:sldId id="370" r:id="rId31"/>
    <p:sldId id="279" r:id="rId32"/>
    <p:sldId id="328" r:id="rId33"/>
    <p:sldId id="268" r:id="rId34"/>
    <p:sldId id="435" r:id="rId35"/>
    <p:sldId id="340" r:id="rId36"/>
    <p:sldId id="341" r:id="rId37"/>
    <p:sldId id="371" r:id="rId38"/>
    <p:sldId id="342" r:id="rId39"/>
    <p:sldId id="372" r:id="rId40"/>
    <p:sldId id="280" r:id="rId41"/>
    <p:sldId id="329" r:id="rId42"/>
    <p:sldId id="256" r:id="rId43"/>
    <p:sldId id="422" r:id="rId44"/>
    <p:sldId id="258" r:id="rId45"/>
    <p:sldId id="423" r:id="rId46"/>
    <p:sldId id="259" r:id="rId47"/>
    <p:sldId id="261" r:id="rId48"/>
    <p:sldId id="262" r:id="rId49"/>
    <p:sldId id="263" r:id="rId50"/>
    <p:sldId id="269" r:id="rId51"/>
    <p:sldId id="270" r:id="rId52"/>
    <p:sldId id="271" r:id="rId53"/>
    <p:sldId id="272" r:id="rId54"/>
    <p:sldId id="273" r:id="rId55"/>
    <p:sldId id="274" r:id="rId56"/>
    <p:sldId id="424" r:id="rId57"/>
    <p:sldId id="436" r:id="rId58"/>
    <p:sldId id="343" r:id="rId59"/>
    <p:sldId id="344" r:id="rId60"/>
    <p:sldId id="373" r:id="rId61"/>
    <p:sldId id="345" r:id="rId62"/>
    <p:sldId id="374" r:id="rId63"/>
    <p:sldId id="281" r:id="rId64"/>
    <p:sldId id="330" r:id="rId65"/>
    <p:sldId id="275" r:id="rId66"/>
    <p:sldId id="428" r:id="rId67"/>
    <p:sldId id="429" r:id="rId68"/>
    <p:sldId id="430" r:id="rId69"/>
    <p:sldId id="277" r:id="rId70"/>
    <p:sldId id="331" r:id="rId71"/>
    <p:sldId id="363" r:id="rId72"/>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00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38" autoAdjust="0"/>
    <p:restoredTop sz="94280" autoAdjust="0"/>
  </p:normalViewPr>
  <p:slideViewPr>
    <p:cSldViewPr showGuides="1">
      <p:cViewPr varScale="1">
        <p:scale>
          <a:sx n="61" d="100"/>
          <a:sy n="61" d="100"/>
        </p:scale>
        <p:origin x="78" y="288"/>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1DD56F-645E-41F6-A273-4D42C798503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7DF7C90-ECB2-4285-BE63-95979C247B90}">
      <dgm:prSet/>
      <dgm:spPr/>
      <dgm:t>
        <a:bodyPr/>
        <a:lstStyle/>
        <a:p>
          <a:r>
            <a:rPr lang="en-GB" dirty="0">
              <a:latin typeface="Comic Sans MS" panose="030F0702030302020204" pitchFamily="66" charset="0"/>
            </a:rPr>
            <a:t>Please complete one English and one Maths task each day. (Approximately 30 minutes on each)</a:t>
          </a:r>
          <a:endParaRPr lang="en-US" dirty="0">
            <a:latin typeface="Comic Sans MS" panose="030F0702030302020204" pitchFamily="66" charset="0"/>
          </a:endParaRPr>
        </a:p>
      </dgm:t>
    </dgm:pt>
    <dgm:pt modelId="{279AA7C5-4F73-45D2-A5DA-FDF966F36390}" type="parTrans" cxnId="{F56E961E-F623-472B-8E72-337E6518AA57}">
      <dgm:prSet/>
      <dgm:spPr/>
      <dgm:t>
        <a:bodyPr/>
        <a:lstStyle/>
        <a:p>
          <a:endParaRPr lang="en-US"/>
        </a:p>
      </dgm:t>
    </dgm:pt>
    <dgm:pt modelId="{EA2BBCEF-07DA-4FBB-A311-FA971AD01415}" type="sibTrans" cxnId="{F56E961E-F623-472B-8E72-337E6518AA57}">
      <dgm:prSet/>
      <dgm:spPr/>
      <dgm:t>
        <a:bodyPr/>
        <a:lstStyle/>
        <a:p>
          <a:endParaRPr lang="en-US"/>
        </a:p>
      </dgm:t>
    </dgm:pt>
    <dgm:pt modelId="{63CB8FEF-D7AC-449A-AB6F-66CF9419FF8A}">
      <dgm:prSet/>
      <dgm:spPr/>
      <dgm:t>
        <a:bodyPr/>
        <a:lstStyle/>
        <a:p>
          <a:r>
            <a:rPr lang="en-GB" dirty="0">
              <a:latin typeface="Comic Sans MS" panose="030F0702030302020204" pitchFamily="66" charset="0"/>
            </a:rPr>
            <a:t>The topic for this week will be continuing ‘Not every superhero wears a cape’. Remember some of the activities may take more than a day to complete. Please choose 2 more activities from the list.</a:t>
          </a:r>
          <a:endParaRPr lang="en-US" dirty="0">
            <a:latin typeface="Comic Sans MS" panose="030F0702030302020204" pitchFamily="66" charset="0"/>
          </a:endParaRPr>
        </a:p>
      </dgm:t>
    </dgm:pt>
    <dgm:pt modelId="{67B10E42-2203-43AC-811F-3CF31C94D730}" type="parTrans" cxnId="{919C6340-FE6B-4E14-96B1-10BCFA6FC3AD}">
      <dgm:prSet/>
      <dgm:spPr/>
      <dgm:t>
        <a:bodyPr/>
        <a:lstStyle/>
        <a:p>
          <a:endParaRPr lang="en-US"/>
        </a:p>
      </dgm:t>
    </dgm:pt>
    <dgm:pt modelId="{904EF0D4-0B15-40AD-A707-6271370792C2}" type="sibTrans" cxnId="{919C6340-FE6B-4E14-96B1-10BCFA6FC3AD}">
      <dgm:prSet/>
      <dgm:spPr/>
      <dgm:t>
        <a:bodyPr/>
        <a:lstStyle/>
        <a:p>
          <a:endParaRPr lang="en-US"/>
        </a:p>
      </dgm:t>
    </dgm:pt>
    <dgm:pt modelId="{FF7CCEE6-A722-4C8D-8740-9549E0BBE12A}" type="pres">
      <dgm:prSet presAssocID="{DB1DD56F-645E-41F6-A273-4D42C798503A}" presName="hierChild1" presStyleCnt="0">
        <dgm:presLayoutVars>
          <dgm:chPref val="1"/>
          <dgm:dir/>
          <dgm:animOne val="branch"/>
          <dgm:animLvl val="lvl"/>
          <dgm:resizeHandles/>
        </dgm:presLayoutVars>
      </dgm:prSet>
      <dgm:spPr/>
    </dgm:pt>
    <dgm:pt modelId="{4A2E1EA7-AE1D-44CA-8BFF-C829623A075C}" type="pres">
      <dgm:prSet presAssocID="{57DF7C90-ECB2-4285-BE63-95979C247B90}" presName="hierRoot1" presStyleCnt="0"/>
      <dgm:spPr/>
    </dgm:pt>
    <dgm:pt modelId="{2431CE04-3166-4D4E-A854-22C2529E2E47}" type="pres">
      <dgm:prSet presAssocID="{57DF7C90-ECB2-4285-BE63-95979C247B90}" presName="composite" presStyleCnt="0"/>
      <dgm:spPr/>
    </dgm:pt>
    <dgm:pt modelId="{D9AF8B88-B4BB-45B5-8CBA-1F57FE4991C1}" type="pres">
      <dgm:prSet presAssocID="{57DF7C90-ECB2-4285-BE63-95979C247B90}" presName="background" presStyleLbl="node0" presStyleIdx="0" presStyleCnt="2"/>
      <dgm:spPr/>
    </dgm:pt>
    <dgm:pt modelId="{EF4CF221-E964-4EA5-B41D-FD582B93B469}" type="pres">
      <dgm:prSet presAssocID="{57DF7C90-ECB2-4285-BE63-95979C247B90}" presName="text" presStyleLbl="fgAcc0" presStyleIdx="0" presStyleCnt="2">
        <dgm:presLayoutVars>
          <dgm:chPref val="3"/>
        </dgm:presLayoutVars>
      </dgm:prSet>
      <dgm:spPr/>
    </dgm:pt>
    <dgm:pt modelId="{E7A89F02-0DB4-4B17-A9EC-D9CE5306CF08}" type="pres">
      <dgm:prSet presAssocID="{57DF7C90-ECB2-4285-BE63-95979C247B90}" presName="hierChild2" presStyleCnt="0"/>
      <dgm:spPr/>
    </dgm:pt>
    <dgm:pt modelId="{8294586B-B9B5-4E2F-8CBF-C67224C705A6}" type="pres">
      <dgm:prSet presAssocID="{63CB8FEF-D7AC-449A-AB6F-66CF9419FF8A}" presName="hierRoot1" presStyleCnt="0"/>
      <dgm:spPr/>
    </dgm:pt>
    <dgm:pt modelId="{6AFEE28E-F453-4E09-BF9F-C7444B42D299}" type="pres">
      <dgm:prSet presAssocID="{63CB8FEF-D7AC-449A-AB6F-66CF9419FF8A}" presName="composite" presStyleCnt="0"/>
      <dgm:spPr/>
    </dgm:pt>
    <dgm:pt modelId="{B7402E31-C7EE-478F-AA29-493FDBC54BFA}" type="pres">
      <dgm:prSet presAssocID="{63CB8FEF-D7AC-449A-AB6F-66CF9419FF8A}" presName="background" presStyleLbl="node0" presStyleIdx="1" presStyleCnt="2"/>
      <dgm:spPr/>
    </dgm:pt>
    <dgm:pt modelId="{91D3E593-F142-4141-AE5B-9F540A6444C2}" type="pres">
      <dgm:prSet presAssocID="{63CB8FEF-D7AC-449A-AB6F-66CF9419FF8A}" presName="text" presStyleLbl="fgAcc0" presStyleIdx="1" presStyleCnt="2">
        <dgm:presLayoutVars>
          <dgm:chPref val="3"/>
        </dgm:presLayoutVars>
      </dgm:prSet>
      <dgm:spPr/>
    </dgm:pt>
    <dgm:pt modelId="{973B17BE-1E97-4838-9429-1A1CAC01B23D}" type="pres">
      <dgm:prSet presAssocID="{63CB8FEF-D7AC-449A-AB6F-66CF9419FF8A}" presName="hierChild2" presStyleCnt="0"/>
      <dgm:spPr/>
    </dgm:pt>
  </dgm:ptLst>
  <dgm:cxnLst>
    <dgm:cxn modelId="{F56E961E-F623-472B-8E72-337E6518AA57}" srcId="{DB1DD56F-645E-41F6-A273-4D42C798503A}" destId="{57DF7C90-ECB2-4285-BE63-95979C247B90}" srcOrd="0" destOrd="0" parTransId="{279AA7C5-4F73-45D2-A5DA-FDF966F36390}" sibTransId="{EA2BBCEF-07DA-4FBB-A311-FA971AD01415}"/>
    <dgm:cxn modelId="{919C6340-FE6B-4E14-96B1-10BCFA6FC3AD}" srcId="{DB1DD56F-645E-41F6-A273-4D42C798503A}" destId="{63CB8FEF-D7AC-449A-AB6F-66CF9419FF8A}" srcOrd="1" destOrd="0" parTransId="{67B10E42-2203-43AC-811F-3CF31C94D730}" sibTransId="{904EF0D4-0B15-40AD-A707-6271370792C2}"/>
    <dgm:cxn modelId="{36D85FB5-9F85-4461-8FD1-E4309FFC1E58}" type="presOf" srcId="{57DF7C90-ECB2-4285-BE63-95979C247B90}" destId="{EF4CF221-E964-4EA5-B41D-FD582B93B469}" srcOrd="0" destOrd="0" presId="urn:microsoft.com/office/officeart/2005/8/layout/hierarchy1"/>
    <dgm:cxn modelId="{CCD5D6C8-0CB7-44F3-94D6-1402E56CB398}" type="presOf" srcId="{DB1DD56F-645E-41F6-A273-4D42C798503A}" destId="{FF7CCEE6-A722-4C8D-8740-9549E0BBE12A}" srcOrd="0" destOrd="0" presId="urn:microsoft.com/office/officeart/2005/8/layout/hierarchy1"/>
    <dgm:cxn modelId="{41332DCD-97EF-4D43-A91D-C5ED64CD1C79}" type="presOf" srcId="{63CB8FEF-D7AC-449A-AB6F-66CF9419FF8A}" destId="{91D3E593-F142-4141-AE5B-9F540A6444C2}" srcOrd="0" destOrd="0" presId="urn:microsoft.com/office/officeart/2005/8/layout/hierarchy1"/>
    <dgm:cxn modelId="{1CD932C4-611C-4A3F-A055-BA0C451B1469}" type="presParOf" srcId="{FF7CCEE6-A722-4C8D-8740-9549E0BBE12A}" destId="{4A2E1EA7-AE1D-44CA-8BFF-C829623A075C}" srcOrd="0" destOrd="0" presId="urn:microsoft.com/office/officeart/2005/8/layout/hierarchy1"/>
    <dgm:cxn modelId="{6E96C359-DBD2-4975-BF8D-D4F9582F1681}" type="presParOf" srcId="{4A2E1EA7-AE1D-44CA-8BFF-C829623A075C}" destId="{2431CE04-3166-4D4E-A854-22C2529E2E47}" srcOrd="0" destOrd="0" presId="urn:microsoft.com/office/officeart/2005/8/layout/hierarchy1"/>
    <dgm:cxn modelId="{5451B701-152F-4B3E-9FF1-CFD715A410AC}" type="presParOf" srcId="{2431CE04-3166-4D4E-A854-22C2529E2E47}" destId="{D9AF8B88-B4BB-45B5-8CBA-1F57FE4991C1}" srcOrd="0" destOrd="0" presId="urn:microsoft.com/office/officeart/2005/8/layout/hierarchy1"/>
    <dgm:cxn modelId="{4483AE5F-1F1D-44A2-B4CC-7D1067619F32}" type="presParOf" srcId="{2431CE04-3166-4D4E-A854-22C2529E2E47}" destId="{EF4CF221-E964-4EA5-B41D-FD582B93B469}" srcOrd="1" destOrd="0" presId="urn:microsoft.com/office/officeart/2005/8/layout/hierarchy1"/>
    <dgm:cxn modelId="{6D0E1DA6-5D5A-4BE9-AE0B-89140C0B53B1}" type="presParOf" srcId="{4A2E1EA7-AE1D-44CA-8BFF-C829623A075C}" destId="{E7A89F02-0DB4-4B17-A9EC-D9CE5306CF08}" srcOrd="1" destOrd="0" presId="urn:microsoft.com/office/officeart/2005/8/layout/hierarchy1"/>
    <dgm:cxn modelId="{23959C93-C259-42E0-A05B-28FE2EFFF9CB}" type="presParOf" srcId="{FF7CCEE6-A722-4C8D-8740-9549E0BBE12A}" destId="{8294586B-B9B5-4E2F-8CBF-C67224C705A6}" srcOrd="1" destOrd="0" presId="urn:microsoft.com/office/officeart/2005/8/layout/hierarchy1"/>
    <dgm:cxn modelId="{30D4A56E-4BA9-43FC-B814-87C545F0014E}" type="presParOf" srcId="{8294586B-B9B5-4E2F-8CBF-C67224C705A6}" destId="{6AFEE28E-F453-4E09-BF9F-C7444B42D299}" srcOrd="0" destOrd="0" presId="urn:microsoft.com/office/officeart/2005/8/layout/hierarchy1"/>
    <dgm:cxn modelId="{EC284735-98F7-4CE5-B425-66822E5837B7}" type="presParOf" srcId="{6AFEE28E-F453-4E09-BF9F-C7444B42D299}" destId="{B7402E31-C7EE-478F-AA29-493FDBC54BFA}" srcOrd="0" destOrd="0" presId="urn:microsoft.com/office/officeart/2005/8/layout/hierarchy1"/>
    <dgm:cxn modelId="{6DDE003E-41CD-4007-8A29-61888DF3FE40}" type="presParOf" srcId="{6AFEE28E-F453-4E09-BF9F-C7444B42D299}" destId="{91D3E593-F142-4141-AE5B-9F540A6444C2}" srcOrd="1" destOrd="0" presId="urn:microsoft.com/office/officeart/2005/8/layout/hierarchy1"/>
    <dgm:cxn modelId="{E3A44490-D364-4AE7-9B66-7F4563CF592E}" type="presParOf" srcId="{8294586B-B9B5-4E2F-8CBF-C67224C705A6}" destId="{973B17BE-1E97-4838-9429-1A1CAC01B23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F8B88-B4BB-45B5-8CBA-1F57FE4991C1}">
      <dsp:nvSpPr>
        <dsp:cNvPr id="0" name=""/>
        <dsp:cNvSpPr/>
      </dsp:nvSpPr>
      <dsp:spPr>
        <a:xfrm>
          <a:off x="130938" y="1393"/>
          <a:ext cx="4224635" cy="26826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4CF221-E964-4EA5-B41D-FD582B93B469}">
      <dsp:nvSpPr>
        <dsp:cNvPr id="0" name=""/>
        <dsp:cNvSpPr/>
      </dsp:nvSpPr>
      <dsp:spPr>
        <a:xfrm>
          <a:off x="600342" y="447327"/>
          <a:ext cx="4224635" cy="26826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Comic Sans MS" panose="030F0702030302020204" pitchFamily="66" charset="0"/>
            </a:rPr>
            <a:t>Please complete one English and one Maths task each day. (Approximately 30 minutes on each)</a:t>
          </a:r>
          <a:endParaRPr lang="en-US" sz="2100" kern="1200" dirty="0">
            <a:latin typeface="Comic Sans MS" panose="030F0702030302020204" pitchFamily="66" charset="0"/>
          </a:endParaRPr>
        </a:p>
      </dsp:txBody>
      <dsp:txXfrm>
        <a:off x="678914" y="525899"/>
        <a:ext cx="4067491" cy="2525499"/>
      </dsp:txXfrm>
    </dsp:sp>
    <dsp:sp modelId="{B7402E31-C7EE-478F-AA29-493FDBC54BFA}">
      <dsp:nvSpPr>
        <dsp:cNvPr id="0" name=""/>
        <dsp:cNvSpPr/>
      </dsp:nvSpPr>
      <dsp:spPr>
        <a:xfrm>
          <a:off x="5294381" y="1393"/>
          <a:ext cx="4224635" cy="26826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D3E593-F142-4141-AE5B-9F540A6444C2}">
      <dsp:nvSpPr>
        <dsp:cNvPr id="0" name=""/>
        <dsp:cNvSpPr/>
      </dsp:nvSpPr>
      <dsp:spPr>
        <a:xfrm>
          <a:off x="5763785" y="447327"/>
          <a:ext cx="4224635" cy="26826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Comic Sans MS" panose="030F0702030302020204" pitchFamily="66" charset="0"/>
            </a:rPr>
            <a:t>The topic for this week will be continuing ‘Not every superhero wears a cape’. Remember some of the activities may take more than a day to complete. Please choose 2 more activities from the list.</a:t>
          </a:r>
          <a:endParaRPr lang="en-US" sz="2100" kern="1200" dirty="0">
            <a:latin typeface="Comic Sans MS" panose="030F0702030302020204" pitchFamily="66" charset="0"/>
          </a:endParaRPr>
        </a:p>
      </dsp:txBody>
      <dsp:txXfrm>
        <a:off x="5842357" y="525899"/>
        <a:ext cx="4067491" cy="252549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6/18/2020</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6/18/2020</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6/18/2020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6/18/2020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6/18/2020</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6/18/2020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6/18/2020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6/18/2020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6/18/2020</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6/18/2020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6/18/2020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6/18/2020</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tmp"/></Relationships>
</file>

<file path=ppt/slides/_rels/slide10.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tmp"/><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poetry4kids.com/poems/today-i-wore-a-costume/" TargetMode="External"/><Relationship Id="rId2" Type="http://schemas.openxmlformats.org/officeDocument/2006/relationships/hyperlink" Target="https://www.teachhandwriting.co.uk/cursive-joins-choice-2.html" TargetMode="Externa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tmp"/></Relationships>
</file>

<file path=ppt/slides/_rels/slide13.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bbc.co.uk/bitesize/articles/zj74kmn" TargetMode="External"/><Relationship Id="rId2" Type="http://schemas.openxmlformats.org/officeDocument/2006/relationships/image" Target="../media/image15.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whiterosemaths.com/homelearning/year-6/"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hyperlink" Target="https://www.bbc.co.uk/bitesize/articles/zvmw7nb" TargetMode="External"/><Relationship Id="rId1" Type="http://schemas.openxmlformats.org/officeDocument/2006/relationships/slideLayout" Target="../slideLayouts/slideLayout7.xml"/><Relationship Id="rId4" Type="http://schemas.openxmlformats.org/officeDocument/2006/relationships/image" Target="../media/image25.tmp"/></Relationships>
</file>

<file path=ppt/slides/_rels/slide25.xml.rels><?xml version="1.0" encoding="UTF-8" standalone="yes"?>
<Relationships xmlns="http://schemas.openxmlformats.org/package/2006/relationships"><Relationship Id="rId2" Type="http://schemas.openxmlformats.org/officeDocument/2006/relationships/hyperlink" Target="https://whiterosemaths.com/homelearning/year-6/"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bbc.co.uk/bitesize/articles/z63ny9q" TargetMode="External"/><Relationship Id="rId5" Type="http://schemas.openxmlformats.org/officeDocument/2006/relationships/hyperlink" Target="https://www.bbc.co.uk/bitesize/articles/zvmw7nb" TargetMode="External"/><Relationship Id="rId4" Type="http://schemas.openxmlformats.org/officeDocument/2006/relationships/hyperlink" Target="https://www.bbc.co.uk/bitesize/articles/zj74kmn"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hyperlink" Target="https://www.bbc.co.uk/bitesize/articles/z63ny9q" TargetMode="External"/><Relationship Id="rId1" Type="http://schemas.openxmlformats.org/officeDocument/2006/relationships/slideLayout" Target="../slideLayouts/slideLayout7.xml"/><Relationship Id="rId4" Type="http://schemas.openxmlformats.org/officeDocument/2006/relationships/image" Target="../media/image32.tmp"/></Relationships>
</file>

<file path=ppt/slides/_rels/slide34.xml.rels><?xml version="1.0" encoding="UTF-8" standalone="yes"?>
<Relationships xmlns="http://schemas.openxmlformats.org/package/2006/relationships"><Relationship Id="rId2" Type="http://schemas.openxmlformats.org/officeDocument/2006/relationships/hyperlink" Target="https://whiterosemaths.com/homelearning/year-6/"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bbc.co.uk/bitesize/topics/z9sycdm/articles/zbc6382" TargetMode="External"/><Relationship Id="rId5" Type="http://schemas.openxmlformats.org/officeDocument/2006/relationships/hyperlink" Target="https://www.bbc.co.uk/bitesize/clips/zq487ty" TargetMode="External"/><Relationship Id="rId4" Type="http://schemas.openxmlformats.org/officeDocument/2006/relationships/hyperlink" Target="https://whiterosemaths.com/homelearning/year-6/"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hyperlink" Target="https://whiterosemaths.com/homelearning/year-6/"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image" Target="../media/image55.tmp"/><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63.tmp"/><Relationship Id="rId3" Type="http://schemas.openxmlformats.org/officeDocument/2006/relationships/image" Target="../media/image58.tmp"/><Relationship Id="rId7" Type="http://schemas.openxmlformats.org/officeDocument/2006/relationships/image" Target="../media/image62.tmp"/><Relationship Id="rId2" Type="http://schemas.openxmlformats.org/officeDocument/2006/relationships/image" Target="../media/image57.tmp"/><Relationship Id="rId1" Type="http://schemas.openxmlformats.org/officeDocument/2006/relationships/slideLayout" Target="../slideLayouts/slideLayout7.xml"/><Relationship Id="rId6" Type="http://schemas.openxmlformats.org/officeDocument/2006/relationships/image" Target="../media/image61.tmp"/><Relationship Id="rId5" Type="http://schemas.openxmlformats.org/officeDocument/2006/relationships/image" Target="../media/image60.tmp"/><Relationship Id="rId4" Type="http://schemas.openxmlformats.org/officeDocument/2006/relationships/image" Target="../media/image59.tmp"/></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hyperlink" Target="https://whiterosemaths.com/homelearning/year-6/"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mailto:cherrytree.class@fernhill.kite.academy"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Year 6 </a:t>
            </a:r>
            <a:br>
              <a:rPr lang="en-GB" dirty="0"/>
            </a:br>
            <a:r>
              <a:rPr lang="en-GB" dirty="0"/>
              <a:t>Home Learning</a:t>
            </a:r>
            <a:endParaRPr lang="en-US" dirty="0"/>
          </a:p>
        </p:txBody>
      </p:sp>
      <p:sp>
        <p:nvSpPr>
          <p:cNvPr id="3" name="Subtitle 2"/>
          <p:cNvSpPr>
            <a:spLocks noGrp="1"/>
          </p:cNvSpPr>
          <p:nvPr>
            <p:ph type="subTitle" idx="1"/>
          </p:nvPr>
        </p:nvSpPr>
        <p:spPr/>
        <p:txBody>
          <a:bodyPr/>
          <a:lstStyle/>
          <a:p>
            <a:r>
              <a:rPr lang="en-GB" dirty="0"/>
              <a:t>Week Beginning: 22</a:t>
            </a:r>
            <a:r>
              <a:rPr lang="en-GB" baseline="30000" dirty="0"/>
              <a:t>nd</a:t>
            </a:r>
            <a:r>
              <a:rPr lang="en-GB" dirty="0"/>
              <a:t> June2020</a:t>
            </a:r>
          </a:p>
        </p:txBody>
      </p:sp>
      <p:sp>
        <p:nvSpPr>
          <p:cNvPr id="4" name="Rectangle 3">
            <a:extLst>
              <a:ext uri="{FF2B5EF4-FFF2-40B4-BE49-F238E27FC236}">
                <a16:creationId xmlns:a16="http://schemas.microsoft.com/office/drawing/2014/main" id="{A9FBC472-4CE1-454D-902B-DD5C71783E10}"/>
              </a:ext>
            </a:extLst>
          </p:cNvPr>
          <p:cNvSpPr/>
          <p:nvPr/>
        </p:nvSpPr>
        <p:spPr>
          <a:xfrm>
            <a:off x="4664101" y="5729737"/>
            <a:ext cx="5904180" cy="461665"/>
          </a:xfrm>
          <a:prstGeom prst="rect">
            <a:avLst/>
          </a:prstGeom>
        </p:spPr>
        <p:txBody>
          <a:bodyPr wrap="none">
            <a:spAutoFit/>
          </a:bodyPr>
          <a:lstStyle/>
          <a:p>
            <a:r>
              <a:rPr lang="en-GB" dirty="0" err="1"/>
              <a:t>cherrytree.class@fernhill.kite.academy</a:t>
            </a:r>
            <a:endParaRPr lang="en-GB" dirty="0"/>
          </a:p>
        </p:txBody>
      </p:sp>
      <p:pic>
        <p:nvPicPr>
          <p:cNvPr id="6" name="Picture 5">
            <a:extLst>
              <a:ext uri="{FF2B5EF4-FFF2-40B4-BE49-F238E27FC236}">
                <a16:creationId xmlns:a16="http://schemas.microsoft.com/office/drawing/2014/main" id="{4970C454-F00B-4213-A22A-A65ADABBD5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670" y="1180786"/>
            <a:ext cx="1448002" cy="2248214"/>
          </a:xfrm>
          <a:prstGeom prst="rect">
            <a:avLst/>
          </a:prstGeom>
        </p:spPr>
      </p:pic>
      <p:pic>
        <p:nvPicPr>
          <p:cNvPr id="7" name="Recorded Sound">
            <a:hlinkClick r:id="" action="ppaction://media"/>
            <a:extLst>
              <a:ext uri="{FF2B5EF4-FFF2-40B4-BE49-F238E27FC236}">
                <a16:creationId xmlns:a16="http://schemas.microsoft.com/office/drawing/2014/main" id="{3C122955-97A9-4912-8EBD-29749C04F1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0723" y="1052736"/>
            <a:ext cx="1815548" cy="1815548"/>
          </a:xfrm>
          <a:prstGeom prst="rect">
            <a:avLst/>
          </a:prstGeom>
        </p:spPr>
      </p:pic>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758D-6554-450B-929E-B2F6431CA3AC}"/>
              </a:ext>
            </a:extLst>
          </p:cNvPr>
          <p:cNvSpPr>
            <a:spLocks noGrp="1"/>
          </p:cNvSpPr>
          <p:nvPr>
            <p:ph type="title"/>
          </p:nvPr>
        </p:nvSpPr>
        <p:spPr>
          <a:xfrm>
            <a:off x="221982" y="135522"/>
            <a:ext cx="4865527" cy="2861429"/>
          </a:xfrm>
        </p:spPr>
        <p:txBody>
          <a:bodyPr>
            <a:normAutofit/>
          </a:bodyPr>
          <a:lstStyle/>
          <a:p>
            <a:r>
              <a:rPr lang="en-GB" dirty="0"/>
              <a:t>Monday </a:t>
            </a:r>
            <a:br>
              <a:rPr lang="en-GB" dirty="0"/>
            </a:br>
            <a:br>
              <a:rPr lang="en-GB" sz="1999" dirty="0"/>
            </a:br>
            <a:br>
              <a:rPr lang="en-GB" sz="1999" dirty="0"/>
            </a:br>
            <a:r>
              <a:rPr lang="en-GB" sz="1999" dirty="0"/>
              <a:t>Use a dictionary or online dictionary to find out what the words mean.</a:t>
            </a:r>
            <a:br>
              <a:rPr lang="en-GB" sz="1999" dirty="0"/>
            </a:br>
            <a:endParaRPr lang="en-GB" dirty="0">
              <a:solidFill>
                <a:srgbClr val="FFFF00"/>
              </a:solidFill>
            </a:endParaRPr>
          </a:p>
        </p:txBody>
      </p:sp>
      <p:sp>
        <p:nvSpPr>
          <p:cNvPr id="8" name="Rectangle 7">
            <a:extLst>
              <a:ext uri="{FF2B5EF4-FFF2-40B4-BE49-F238E27FC236}">
                <a16:creationId xmlns:a16="http://schemas.microsoft.com/office/drawing/2014/main" id="{889544DA-4D84-4287-916D-2FD0289F54C6}"/>
              </a:ext>
            </a:extLst>
          </p:cNvPr>
          <p:cNvSpPr/>
          <p:nvPr/>
        </p:nvSpPr>
        <p:spPr>
          <a:xfrm>
            <a:off x="407464" y="3300833"/>
            <a:ext cx="6094413" cy="3046195"/>
          </a:xfrm>
          <a:prstGeom prst="rect">
            <a:avLst/>
          </a:prstGeom>
        </p:spPr>
        <p:txBody>
          <a:bodyPr>
            <a:spAutoFit/>
          </a:bodyPr>
          <a:lstStyle/>
          <a:p>
            <a:r>
              <a:rPr lang="en-GB" sz="2399" dirty="0">
                <a:solidFill>
                  <a:srgbClr val="FF6600"/>
                </a:solidFill>
              </a:rPr>
              <a:t>Suggested Activities: </a:t>
            </a:r>
          </a:p>
          <a:p>
            <a:pPr marL="285664" indent="-285664">
              <a:buFont typeface="Arial" panose="020B0604020202020204" pitchFamily="34" charset="0"/>
              <a:buChar char="•"/>
            </a:pPr>
            <a:r>
              <a:rPr lang="en-GB" sz="2399" dirty="0">
                <a:solidFill>
                  <a:srgbClr val="FF6600"/>
                </a:solidFill>
              </a:rPr>
              <a:t>Look, say, cover, write, check</a:t>
            </a:r>
          </a:p>
          <a:p>
            <a:pPr marL="285664" indent="-285664">
              <a:buFont typeface="Arial" panose="020B0604020202020204" pitchFamily="34" charset="0"/>
              <a:buChar char="•"/>
            </a:pPr>
            <a:r>
              <a:rPr lang="en-GB" sz="2399" dirty="0">
                <a:solidFill>
                  <a:srgbClr val="FF6600"/>
                </a:solidFill>
              </a:rPr>
              <a:t>Rainbow writing</a:t>
            </a:r>
          </a:p>
          <a:p>
            <a:pPr marL="285664" indent="-285664">
              <a:buFont typeface="Arial" panose="020B0604020202020204" pitchFamily="34" charset="0"/>
              <a:buChar char="•"/>
            </a:pPr>
            <a:r>
              <a:rPr lang="en-GB" sz="2399" dirty="0">
                <a:solidFill>
                  <a:srgbClr val="FF6600"/>
                </a:solidFill>
              </a:rPr>
              <a:t>Pyramid writing</a:t>
            </a:r>
          </a:p>
          <a:p>
            <a:pPr marL="285664" indent="-285664">
              <a:buFont typeface="Arial" panose="020B0604020202020204" pitchFamily="34" charset="0"/>
              <a:buChar char="•"/>
            </a:pPr>
            <a:r>
              <a:rPr lang="en-GB" sz="2399" dirty="0">
                <a:solidFill>
                  <a:srgbClr val="FF6600"/>
                </a:solidFill>
              </a:rPr>
              <a:t>Find the meaning of the word</a:t>
            </a:r>
          </a:p>
          <a:p>
            <a:pPr marL="285664" indent="-285664">
              <a:buFont typeface="Arial" panose="020B0604020202020204" pitchFamily="34" charset="0"/>
              <a:buChar char="•"/>
            </a:pPr>
            <a:r>
              <a:rPr lang="en-GB" sz="2399" dirty="0">
                <a:solidFill>
                  <a:srgbClr val="FF6600"/>
                </a:solidFill>
              </a:rPr>
              <a:t>Add the value of the word </a:t>
            </a:r>
          </a:p>
          <a:p>
            <a:r>
              <a:rPr lang="en-GB" sz="2399" dirty="0">
                <a:solidFill>
                  <a:srgbClr val="FF6600"/>
                </a:solidFill>
              </a:rPr>
              <a:t>(vowels = 10 consonant = 5)</a:t>
            </a:r>
            <a:br>
              <a:rPr lang="en-GB" sz="2399" dirty="0">
                <a:solidFill>
                  <a:srgbClr val="FFFF00"/>
                </a:solidFill>
              </a:rPr>
            </a:br>
            <a:endParaRPr lang="en-GB" sz="2399" dirty="0"/>
          </a:p>
        </p:txBody>
      </p:sp>
      <p:pic>
        <p:nvPicPr>
          <p:cNvPr id="11" name="Picture 10">
            <a:extLst>
              <a:ext uri="{FF2B5EF4-FFF2-40B4-BE49-F238E27FC236}">
                <a16:creationId xmlns:a16="http://schemas.microsoft.com/office/drawing/2014/main" id="{BFFE3E74-0B27-4AC4-884A-B0604E843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4372" y="891971"/>
            <a:ext cx="3877216" cy="5544324"/>
          </a:xfrm>
          <a:prstGeom prst="rect">
            <a:avLst/>
          </a:prstGeom>
        </p:spPr>
      </p:pic>
      <p:pic>
        <p:nvPicPr>
          <p:cNvPr id="13" name="Picture 12">
            <a:extLst>
              <a:ext uri="{FF2B5EF4-FFF2-40B4-BE49-F238E27FC236}">
                <a16:creationId xmlns:a16="http://schemas.microsoft.com/office/drawing/2014/main" id="{90FDD243-1196-44F6-88AD-46129CFD2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6440" y="146475"/>
            <a:ext cx="2070403" cy="6522885"/>
          </a:xfrm>
          <a:prstGeom prst="rect">
            <a:avLst/>
          </a:prstGeom>
        </p:spPr>
      </p:pic>
    </p:spTree>
    <p:extLst>
      <p:ext uri="{BB962C8B-B14F-4D97-AF65-F5344CB8AC3E}">
        <p14:creationId xmlns:p14="http://schemas.microsoft.com/office/powerpoint/2010/main" val="344097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4B9454E-EFEF-48CE-9865-45E1FD00D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852" y="276336"/>
            <a:ext cx="10081120" cy="6305327"/>
          </a:xfrm>
          <a:prstGeom prst="rect">
            <a:avLst/>
          </a:prstGeom>
        </p:spPr>
      </p:pic>
    </p:spTree>
    <p:extLst>
      <p:ext uri="{BB962C8B-B14F-4D97-AF65-F5344CB8AC3E}">
        <p14:creationId xmlns:p14="http://schemas.microsoft.com/office/powerpoint/2010/main" val="114699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B1E4-7255-4494-AABB-9D2CDE5FB7E2}"/>
              </a:ext>
            </a:extLst>
          </p:cNvPr>
          <p:cNvSpPr>
            <a:spLocks noGrp="1"/>
          </p:cNvSpPr>
          <p:nvPr>
            <p:ph type="title"/>
          </p:nvPr>
        </p:nvSpPr>
        <p:spPr>
          <a:xfrm>
            <a:off x="383766" y="1628800"/>
            <a:ext cx="5993108" cy="4864968"/>
          </a:xfrm>
        </p:spPr>
        <p:txBody>
          <a:bodyPr>
            <a:normAutofit fontScale="90000"/>
          </a:bodyPr>
          <a:lstStyle/>
          <a:p>
            <a:r>
              <a:rPr lang="en-GB" dirty="0"/>
              <a:t>Handwriting</a:t>
            </a:r>
            <a:br>
              <a:rPr lang="en-GB" dirty="0"/>
            </a:br>
            <a:r>
              <a:rPr lang="en-GB" sz="2200" dirty="0"/>
              <a:t>It’s important to keep practising your handwriting… it’s a muscle like any other and needs to be exercised!</a:t>
            </a:r>
            <a:br>
              <a:rPr lang="en-GB" sz="2200" dirty="0"/>
            </a:br>
            <a:br>
              <a:rPr lang="en-GB" sz="2200" dirty="0"/>
            </a:br>
            <a:r>
              <a:rPr lang="en-GB" sz="2200" dirty="0"/>
              <a:t>This week we will focus on the letter formation: </a:t>
            </a:r>
            <a:br>
              <a:rPr lang="en-GB" sz="2200" dirty="0"/>
            </a:br>
            <a:r>
              <a:rPr lang="en-GB" sz="2200" dirty="0">
                <a:solidFill>
                  <a:srgbClr val="FF6600"/>
                </a:solidFill>
              </a:rPr>
              <a:t>Watch the video then practice one line of this </a:t>
            </a:r>
            <a:br>
              <a:rPr lang="en-GB" sz="2200" dirty="0"/>
            </a:br>
            <a:r>
              <a:rPr lang="en-GB" sz="2200" dirty="0">
                <a:hlinkClick r:id="rId2"/>
              </a:rPr>
              <a:t>https://www.teachhandwriting.co.uk/cursive-joins-choice-2.html</a:t>
            </a:r>
            <a:br>
              <a:rPr lang="en-GB" sz="2200" dirty="0"/>
            </a:br>
            <a:br>
              <a:rPr lang="en-GB" sz="2200" dirty="0"/>
            </a:br>
            <a:br>
              <a:rPr lang="en-GB" sz="2200" dirty="0"/>
            </a:br>
            <a:br>
              <a:rPr lang="en-GB" sz="2200" dirty="0"/>
            </a:br>
            <a:br>
              <a:rPr lang="en-GB" sz="2200" dirty="0"/>
            </a:br>
            <a:br>
              <a:rPr lang="en-GB" sz="2200" dirty="0"/>
            </a:br>
            <a:br>
              <a:rPr lang="en-GB" sz="2200" dirty="0"/>
            </a:br>
            <a:br>
              <a:rPr lang="en-GB" sz="2200" dirty="0"/>
            </a:br>
            <a:br>
              <a:rPr lang="en-GB" sz="2200" dirty="0"/>
            </a:br>
            <a:br>
              <a:rPr lang="en-GB" sz="2200" dirty="0"/>
            </a:br>
            <a:r>
              <a:rPr lang="en-GB" sz="2200" dirty="0">
                <a:solidFill>
                  <a:srgbClr val="FF6600"/>
                </a:solidFill>
              </a:rPr>
              <a:t>Then practice your cursive (joined up) handwriting by copying out the poem.</a:t>
            </a:r>
            <a:br>
              <a:rPr lang="en-GB" sz="2200" dirty="0">
                <a:solidFill>
                  <a:srgbClr val="FF6600"/>
                </a:solidFill>
              </a:rPr>
            </a:br>
            <a:br>
              <a:rPr lang="en-GB" sz="2200" dirty="0">
                <a:solidFill>
                  <a:srgbClr val="FF6600"/>
                </a:solidFill>
              </a:rPr>
            </a:br>
            <a:r>
              <a:rPr lang="en-GB" sz="1600" dirty="0">
                <a:hlinkClick r:id="rId3"/>
              </a:rPr>
              <a:t>https://www.poetry4kids.com/poems/today-i-wore-a-costume/</a:t>
            </a:r>
            <a:endParaRPr lang="en-GB" dirty="0"/>
          </a:p>
        </p:txBody>
      </p:sp>
      <p:pic>
        <p:nvPicPr>
          <p:cNvPr id="5" name="Picture 4">
            <a:extLst>
              <a:ext uri="{FF2B5EF4-FFF2-40B4-BE49-F238E27FC236}">
                <a16:creationId xmlns:a16="http://schemas.microsoft.com/office/drawing/2014/main" id="{A4B09E69-111A-478F-B0A6-2F11492C9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5918" y="3063105"/>
            <a:ext cx="2508494" cy="2150138"/>
          </a:xfrm>
          <a:prstGeom prst="rect">
            <a:avLst/>
          </a:prstGeom>
        </p:spPr>
      </p:pic>
      <p:sp>
        <p:nvSpPr>
          <p:cNvPr id="6" name="Rectangle 1">
            <a:extLst>
              <a:ext uri="{FF2B5EF4-FFF2-40B4-BE49-F238E27FC236}">
                <a16:creationId xmlns:a16="http://schemas.microsoft.com/office/drawing/2014/main" id="{301C70DD-A192-4FAA-957D-4EE92DA63C20}"/>
              </a:ext>
            </a:extLst>
          </p:cNvPr>
          <p:cNvSpPr>
            <a:spLocks noChangeArrowheads="1"/>
          </p:cNvSpPr>
          <p:nvPr/>
        </p:nvSpPr>
        <p:spPr bwMode="auto">
          <a:xfrm>
            <a:off x="6601349" y="305068"/>
            <a:ext cx="5230317" cy="6247864"/>
          </a:xfrm>
          <a:prstGeom prst="rect">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A0A0A"/>
                </a:solidFill>
                <a:effectLst/>
                <a:latin typeface="Bubblegum Sans"/>
              </a:rPr>
              <a:t>Today I Wore a Costume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  </a:t>
            </a:r>
            <a:endParaRPr kumimoji="0" lang="en-US" altLang="en-US" sz="2000" b="0" i="0" u="none" strike="noStrike" cap="none" normalizeH="0" baseline="0" dirty="0">
              <a:ln>
                <a:noFill/>
              </a:ln>
              <a:solidFill>
                <a:srgbClr val="0A0A0A"/>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Today I wore a costume so</a:t>
            </a:r>
            <a:b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I looked just like a parrot.</a:t>
            </a:r>
            <a:b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And yesterday I dressed up as</a:t>
            </a:r>
            <a:b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a giant, talking carrot.</a:t>
            </a:r>
            <a:endParaRPr kumimoji="0" lang="en-US" altLang="en-US" sz="2000" b="0" i="0" u="none" strike="noStrike" cap="none" normalizeH="0" baseline="0" dirty="0">
              <a:ln>
                <a:noFill/>
              </a:ln>
              <a:solidFill>
                <a:srgbClr val="0A0A0A"/>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The day before, my costume was</a:t>
            </a:r>
            <a:b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a life-sized Pikachu.</a:t>
            </a:r>
            <a:b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And, earlier, a superhero,</a:t>
            </a:r>
            <a:b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and a kangaroo.</a:t>
            </a:r>
            <a:endParaRPr kumimoji="0" lang="en-US" altLang="en-US" sz="2000" b="0" i="0" u="none" strike="noStrike" cap="none" normalizeH="0" baseline="0" dirty="0">
              <a:ln>
                <a:noFill/>
              </a:ln>
              <a:solidFill>
                <a:srgbClr val="0A0A0A"/>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Tomorrow I expect that I</a:t>
            </a:r>
            <a:b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will be a dinosaur</a:t>
            </a:r>
            <a:b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and tromp around the house so</a:t>
            </a:r>
            <a:b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everyone can hear me roar.</a:t>
            </a:r>
            <a:endParaRPr kumimoji="0" lang="en-US" altLang="en-US" sz="2000" b="0" i="0" u="none" strike="noStrike" cap="none" normalizeH="0" baseline="0" dirty="0">
              <a:ln>
                <a:noFill/>
              </a:ln>
              <a:solidFill>
                <a:srgbClr val="0A0A0A"/>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It’s not because it’s Halloween.</a:t>
            </a:r>
            <a:b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I won’t be trick-or-treating.</a:t>
            </a:r>
            <a:b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No, I just like to photobomb</a:t>
            </a:r>
            <a:b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br>
            <a:r>
              <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Mom’s daily online meeting.</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A0A0A"/>
                </a:solidFill>
                <a:effectLst/>
                <a:latin typeface="Helvetica Neue"/>
                <a:cs typeface="Times New Roman" panose="02020603050405020304" pitchFamily="18" charset="0"/>
              </a:rPr>
              <a:t> — Kenn Nesbitt</a:t>
            </a:r>
            <a:endParaRPr kumimoji="0" lang="en-US" altLang="en-US" sz="20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endParaRPr>
          </a:p>
        </p:txBody>
      </p:sp>
      <p:pic>
        <p:nvPicPr>
          <p:cNvPr id="7" name="Picture 2" descr="Today I Wore a Costume by Kenn Nesbitt">
            <a:extLst>
              <a:ext uri="{FF2B5EF4-FFF2-40B4-BE49-F238E27FC236}">
                <a16:creationId xmlns:a16="http://schemas.microsoft.com/office/drawing/2014/main" id="{43A99B5C-54C5-4E61-ACE1-B6FD66C8B0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8436" y="3058846"/>
            <a:ext cx="2081346" cy="3357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17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758D-6554-450B-929E-B2F6431CA3AC}"/>
              </a:ext>
            </a:extLst>
          </p:cNvPr>
          <p:cNvSpPr>
            <a:spLocks noGrp="1"/>
          </p:cNvSpPr>
          <p:nvPr>
            <p:ph type="title"/>
          </p:nvPr>
        </p:nvSpPr>
        <p:spPr>
          <a:xfrm>
            <a:off x="170095" y="1556792"/>
            <a:ext cx="2414513" cy="1400165"/>
          </a:xfrm>
        </p:spPr>
        <p:txBody>
          <a:bodyPr>
            <a:normAutofit fontScale="90000"/>
          </a:bodyPr>
          <a:lstStyle/>
          <a:p>
            <a:r>
              <a:rPr lang="en-GB" dirty="0"/>
              <a:t>Monday </a:t>
            </a:r>
            <a:br>
              <a:rPr lang="en-GB" dirty="0"/>
            </a:br>
            <a:r>
              <a:rPr lang="en-GB" sz="1999" dirty="0"/>
              <a:t>Week 13</a:t>
            </a:r>
            <a:br>
              <a:rPr lang="en-GB" sz="1999" dirty="0"/>
            </a:br>
            <a:br>
              <a:rPr lang="en-GB" sz="1999" dirty="0"/>
            </a:br>
            <a:br>
              <a:rPr lang="en-GB" sz="1999" dirty="0"/>
            </a:br>
            <a:br>
              <a:rPr lang="en-GB" sz="1999" dirty="0"/>
            </a:br>
            <a:r>
              <a:rPr lang="en-GB" sz="1999" dirty="0">
                <a:solidFill>
                  <a:srgbClr val="FF6600"/>
                </a:solidFill>
              </a:rPr>
              <a:t>You don’t need to print these daily spelling mats, you can just copy from the screen.</a:t>
            </a:r>
            <a:endParaRPr lang="en-GB" dirty="0">
              <a:solidFill>
                <a:srgbClr val="FF6600"/>
              </a:solidFill>
            </a:endParaRPr>
          </a:p>
        </p:txBody>
      </p:sp>
      <p:pic>
        <p:nvPicPr>
          <p:cNvPr id="4" name="Picture 3">
            <a:extLst>
              <a:ext uri="{FF2B5EF4-FFF2-40B4-BE49-F238E27FC236}">
                <a16:creationId xmlns:a16="http://schemas.microsoft.com/office/drawing/2014/main" id="{53A9ABA4-C1EC-4D07-AA3E-A7F7FE4E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4052" y="543255"/>
            <a:ext cx="8971743" cy="5771490"/>
          </a:xfrm>
          <a:prstGeom prst="rect">
            <a:avLst/>
          </a:prstGeom>
        </p:spPr>
      </p:pic>
    </p:spTree>
    <p:extLst>
      <p:ext uri="{BB962C8B-B14F-4D97-AF65-F5344CB8AC3E}">
        <p14:creationId xmlns:p14="http://schemas.microsoft.com/office/powerpoint/2010/main" val="380648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0E04AB-A937-4904-80C5-30EDFA5F8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772" y="260648"/>
            <a:ext cx="4968552" cy="6366806"/>
          </a:xfrm>
          <a:prstGeom prst="rect">
            <a:avLst/>
          </a:prstGeom>
        </p:spPr>
      </p:pic>
      <p:sp>
        <p:nvSpPr>
          <p:cNvPr id="4" name="Rectangle 3">
            <a:extLst>
              <a:ext uri="{FF2B5EF4-FFF2-40B4-BE49-F238E27FC236}">
                <a16:creationId xmlns:a16="http://schemas.microsoft.com/office/drawing/2014/main" id="{9E3FC996-85D3-4051-9EE1-8B4CD763DC4B}"/>
              </a:ext>
            </a:extLst>
          </p:cNvPr>
          <p:cNvSpPr/>
          <p:nvPr/>
        </p:nvSpPr>
        <p:spPr>
          <a:xfrm>
            <a:off x="5518348" y="260648"/>
            <a:ext cx="6092825" cy="1569660"/>
          </a:xfrm>
          <a:prstGeom prst="rect">
            <a:avLst/>
          </a:prstGeom>
        </p:spPr>
        <p:txBody>
          <a:bodyPr>
            <a:spAutoFit/>
          </a:bodyPr>
          <a:lstStyle/>
          <a:p>
            <a:r>
              <a:rPr lang="en-GB" b="1" dirty="0"/>
              <a:t>Monday</a:t>
            </a:r>
            <a:r>
              <a:rPr lang="en-GB" dirty="0"/>
              <a:t> – Comprehension</a:t>
            </a:r>
            <a:br>
              <a:rPr lang="en-GB" dirty="0"/>
            </a:br>
            <a:r>
              <a:rPr lang="en-GB" dirty="0"/>
              <a:t>Percy Jackson and the lightning thief</a:t>
            </a:r>
            <a:br>
              <a:rPr lang="en-GB" dirty="0"/>
            </a:br>
            <a:r>
              <a:rPr lang="en-GB" dirty="0">
                <a:hlinkClick r:id="rId3"/>
              </a:rPr>
              <a:t>https://www.bbc.co.uk/bitesize/articles/zj74kmn</a:t>
            </a:r>
            <a:endParaRPr lang="en-GB" dirty="0"/>
          </a:p>
        </p:txBody>
      </p:sp>
      <p:sp>
        <p:nvSpPr>
          <p:cNvPr id="5" name="Rectangle 4">
            <a:extLst>
              <a:ext uri="{FF2B5EF4-FFF2-40B4-BE49-F238E27FC236}">
                <a16:creationId xmlns:a16="http://schemas.microsoft.com/office/drawing/2014/main" id="{CE852885-98B9-48F5-970A-AE1B56CBEDFE}"/>
              </a:ext>
            </a:extLst>
          </p:cNvPr>
          <p:cNvSpPr/>
          <p:nvPr/>
        </p:nvSpPr>
        <p:spPr>
          <a:xfrm>
            <a:off x="5566728" y="2348880"/>
            <a:ext cx="6432340" cy="3416320"/>
          </a:xfrm>
          <a:prstGeom prst="rect">
            <a:avLst/>
          </a:prstGeom>
        </p:spPr>
        <p:txBody>
          <a:bodyPr wrap="square">
            <a:spAutoFit/>
          </a:bodyPr>
          <a:lstStyle/>
          <a:p>
            <a:r>
              <a:rPr lang="en-GB" b="1" dirty="0">
                <a:solidFill>
                  <a:srgbClr val="231F20"/>
                </a:solidFill>
                <a:latin typeface="+mj-lt"/>
              </a:rPr>
              <a:t>Home learning focus</a:t>
            </a:r>
          </a:p>
          <a:p>
            <a:r>
              <a:rPr lang="en-GB" dirty="0">
                <a:solidFill>
                  <a:srgbClr val="231F20"/>
                </a:solidFill>
                <a:latin typeface="+mj-lt"/>
              </a:rPr>
              <a:t>Using the novel </a:t>
            </a:r>
            <a:r>
              <a:rPr lang="en-GB" i="1" dirty="0">
                <a:solidFill>
                  <a:srgbClr val="231F20"/>
                </a:solidFill>
                <a:latin typeface="+mj-lt"/>
              </a:rPr>
              <a:t>Percy Jackson And The Lightning Thief</a:t>
            </a:r>
            <a:r>
              <a:rPr lang="en-GB" dirty="0">
                <a:solidFill>
                  <a:srgbClr val="231F20"/>
                </a:solidFill>
                <a:latin typeface="+mj-lt"/>
              </a:rPr>
              <a:t> you will learn about giving your opinion and summarising information.</a:t>
            </a:r>
          </a:p>
          <a:p>
            <a:r>
              <a:rPr lang="en-GB" dirty="0">
                <a:solidFill>
                  <a:srgbClr val="231F20"/>
                </a:solidFill>
                <a:latin typeface="+mj-lt"/>
              </a:rPr>
              <a:t>This lesson includes:</a:t>
            </a:r>
          </a:p>
          <a:p>
            <a:pPr lvl="1">
              <a:buFont typeface="Arial" panose="020B0604020202020204" pitchFamily="34" charset="0"/>
              <a:buChar char="•"/>
            </a:pPr>
            <a:r>
              <a:rPr lang="en-GB" dirty="0">
                <a:solidFill>
                  <a:srgbClr val="231F20"/>
                </a:solidFill>
                <a:latin typeface="+mj-lt"/>
              </a:rPr>
              <a:t>two videos of actor and TV presenter Stephen Fry reading extracts from the book</a:t>
            </a:r>
          </a:p>
          <a:p>
            <a:pPr lvl="1">
              <a:buFont typeface="Arial" panose="020B0604020202020204" pitchFamily="34" charset="0"/>
              <a:buChar char="•"/>
            </a:pPr>
            <a:r>
              <a:rPr lang="en-GB" dirty="0">
                <a:solidFill>
                  <a:srgbClr val="231F20"/>
                </a:solidFill>
                <a:latin typeface="+mj-lt"/>
              </a:rPr>
              <a:t>three activities</a:t>
            </a:r>
            <a:endParaRPr lang="en-GB" b="0" i="0" dirty="0">
              <a:solidFill>
                <a:srgbClr val="231F20"/>
              </a:solidFill>
              <a:effectLst/>
              <a:latin typeface="+mj-lt"/>
            </a:endParaRPr>
          </a:p>
        </p:txBody>
      </p:sp>
    </p:spTree>
    <p:extLst>
      <p:ext uri="{BB962C8B-B14F-4D97-AF65-F5344CB8AC3E}">
        <p14:creationId xmlns:p14="http://schemas.microsoft.com/office/powerpoint/2010/main" val="169549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56A507-7272-4A48-B3EE-B1F2F7C09204}"/>
              </a:ext>
            </a:extLst>
          </p:cNvPr>
          <p:cNvSpPr/>
          <p:nvPr/>
        </p:nvSpPr>
        <p:spPr>
          <a:xfrm>
            <a:off x="324594" y="194299"/>
            <a:ext cx="11539637" cy="4708853"/>
          </a:xfrm>
          <a:prstGeom prst="rect">
            <a:avLst/>
          </a:prstGeom>
        </p:spPr>
        <p:txBody>
          <a:bodyPr wrap="square">
            <a:spAutoFit/>
          </a:bodyPr>
          <a:lstStyle/>
          <a:p>
            <a:r>
              <a:rPr lang="en-US" sz="3599" b="1" u="sng" dirty="0" err="1">
                <a:latin typeface="+mj-lt"/>
                <a:ea typeface="Calibri" panose="020F0502020204030204" pitchFamily="34" charset="0"/>
                <a:cs typeface="Times New Roman" panose="02020603050405020304" pitchFamily="18" charset="0"/>
              </a:rPr>
              <a:t>Maths</a:t>
            </a:r>
            <a:r>
              <a:rPr lang="en-US" sz="3599" b="1" u="sng" dirty="0">
                <a:latin typeface="+mj-lt"/>
                <a:ea typeface="Calibri" panose="020F0502020204030204" pitchFamily="34" charset="0"/>
                <a:cs typeface="Times New Roman" panose="02020603050405020304" pitchFamily="18" charset="0"/>
              </a:rPr>
              <a:t> focus: </a:t>
            </a:r>
            <a:r>
              <a:rPr lang="en-US" sz="2800" b="1" u="sng" dirty="0"/>
              <a:t>Fractions and Percentages</a:t>
            </a:r>
            <a:endParaRPr lang="en-US" sz="2000" u="sng" dirty="0">
              <a:latin typeface="+mj-lt"/>
              <a:ea typeface="Calibri" panose="020F0502020204030204" pitchFamily="34" charset="0"/>
              <a:cs typeface="Times New Roman" panose="02020603050405020304" pitchFamily="18" charset="0"/>
            </a:endParaRPr>
          </a:p>
          <a:p>
            <a:r>
              <a:rPr lang="en-US" dirty="0"/>
              <a:t>White Rose </a:t>
            </a:r>
            <a:r>
              <a:rPr lang="en-US" dirty="0" err="1"/>
              <a:t>Maths</a:t>
            </a:r>
            <a:r>
              <a:rPr lang="en-US" dirty="0"/>
              <a:t> Home Learning </a:t>
            </a:r>
            <a:endParaRPr lang="en-GB" dirty="0"/>
          </a:p>
          <a:p>
            <a:r>
              <a:rPr lang="en-US" b="1" dirty="0"/>
              <a:t>Year 6 - </a:t>
            </a:r>
            <a:r>
              <a:rPr lang="en-GB" b="1" dirty="0"/>
              <a:t>Summer Term – Week 6 (w/c 1</a:t>
            </a:r>
            <a:r>
              <a:rPr lang="en-GB" b="1" baseline="30000" dirty="0"/>
              <a:t>st</a:t>
            </a:r>
            <a:r>
              <a:rPr lang="en-GB" b="1" dirty="0"/>
              <a:t> June)</a:t>
            </a:r>
          </a:p>
          <a:p>
            <a:r>
              <a:rPr lang="en-GB" dirty="0"/>
              <a:t> </a:t>
            </a:r>
            <a:r>
              <a:rPr lang="en-US" u="sng" dirty="0">
                <a:hlinkClick r:id="rId2"/>
              </a:rPr>
              <a:t>https://whiterosemaths.com/homelearning/year-6/</a:t>
            </a:r>
            <a:r>
              <a:rPr lang="en-US" u="sng" dirty="0"/>
              <a:t> </a:t>
            </a:r>
            <a:endParaRPr lang="en-GB" dirty="0"/>
          </a:p>
          <a:p>
            <a:endParaRPr lang="en-US" dirty="0"/>
          </a:p>
          <a:p>
            <a:r>
              <a:rPr lang="en-US" dirty="0"/>
              <a:t>There are 5 lessons, please watch the clips first (if you have problems with the White Rose website videos, the BBC Bitesize clips are also useful), then click on ‘Get the Activity’ and you can check your answers afterwards. </a:t>
            </a:r>
            <a:endParaRPr lang="en-GB" dirty="0"/>
          </a:p>
          <a:p>
            <a:r>
              <a:rPr lang="en-US" dirty="0"/>
              <a:t> </a:t>
            </a:r>
            <a:endParaRPr lang="en-GB" dirty="0"/>
          </a:p>
          <a:p>
            <a:r>
              <a:rPr lang="en-GB" b="1" dirty="0">
                <a:solidFill>
                  <a:srgbClr val="FF6600"/>
                </a:solidFill>
              </a:rPr>
              <a:t>Summer Term – Week 6 (w/c 1</a:t>
            </a:r>
            <a:r>
              <a:rPr lang="en-GB" b="1" baseline="30000" dirty="0">
                <a:solidFill>
                  <a:srgbClr val="FF6600"/>
                </a:solidFill>
              </a:rPr>
              <a:t>st</a:t>
            </a:r>
            <a:r>
              <a:rPr lang="en-GB" b="1" dirty="0">
                <a:solidFill>
                  <a:srgbClr val="FF6600"/>
                </a:solidFill>
              </a:rPr>
              <a:t> June)</a:t>
            </a:r>
            <a:endParaRPr lang="en-GB" sz="2399" dirty="0">
              <a:solidFill>
                <a:srgbClr val="FF66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t>Monday - Lesson 1 – </a:t>
            </a:r>
            <a:r>
              <a:rPr lang="en-US" dirty="0"/>
              <a:t>Fractions to Percentages</a:t>
            </a:r>
            <a:endParaRPr lang="en-GB" dirty="0"/>
          </a:p>
          <a:p>
            <a:r>
              <a:rPr lang="en-US" dirty="0"/>
              <a:t> </a:t>
            </a:r>
            <a:endParaRPr lang="en-GB" dirty="0"/>
          </a:p>
        </p:txBody>
      </p:sp>
    </p:spTree>
    <p:extLst>
      <p:ext uri="{BB962C8B-B14F-4D97-AF65-F5344CB8AC3E}">
        <p14:creationId xmlns:p14="http://schemas.microsoft.com/office/powerpoint/2010/main" val="209220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E7CAC-DCB2-4F87-A569-6DEC5AFB1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64" y="188640"/>
            <a:ext cx="4608512" cy="6528726"/>
          </a:xfrm>
          <a:prstGeom prst="rect">
            <a:avLst/>
          </a:prstGeom>
        </p:spPr>
      </p:pic>
      <p:pic>
        <p:nvPicPr>
          <p:cNvPr id="5" name="Picture 4">
            <a:extLst>
              <a:ext uri="{FF2B5EF4-FFF2-40B4-BE49-F238E27FC236}">
                <a16:creationId xmlns:a16="http://schemas.microsoft.com/office/drawing/2014/main" id="{AE453783-7C5B-46E1-A1C2-D17E62AAC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5635" y="188640"/>
            <a:ext cx="6791426" cy="2771113"/>
          </a:xfrm>
          <a:prstGeom prst="rect">
            <a:avLst/>
          </a:prstGeom>
        </p:spPr>
      </p:pic>
      <p:sp>
        <p:nvSpPr>
          <p:cNvPr id="6" name="TextBox 5">
            <a:extLst>
              <a:ext uri="{FF2B5EF4-FFF2-40B4-BE49-F238E27FC236}">
                <a16:creationId xmlns:a16="http://schemas.microsoft.com/office/drawing/2014/main" id="{3E44FC92-9354-4065-9256-040EAFDBD007}"/>
              </a:ext>
            </a:extLst>
          </p:cNvPr>
          <p:cNvSpPr txBox="1"/>
          <p:nvPr/>
        </p:nvSpPr>
        <p:spPr>
          <a:xfrm>
            <a:off x="5135635" y="3072348"/>
            <a:ext cx="7293675" cy="3785652"/>
          </a:xfrm>
          <a:prstGeom prst="rect">
            <a:avLst/>
          </a:prstGeom>
          <a:noFill/>
        </p:spPr>
        <p:txBody>
          <a:bodyPr wrap="square" rtlCol="0">
            <a:spAutoFit/>
          </a:bodyPr>
          <a:lstStyle/>
          <a:p>
            <a:r>
              <a:rPr lang="en-GB" sz="2000" dirty="0"/>
              <a:t>Remember to convert fractions to percentages it’s easiest to convert your fraction to a decimal first. E.g.</a:t>
            </a:r>
          </a:p>
          <a:p>
            <a:endParaRPr lang="en-GB" sz="2000" dirty="0"/>
          </a:p>
          <a:p>
            <a:r>
              <a:rPr lang="en-GB" sz="2000" dirty="0"/>
              <a:t> </a:t>
            </a:r>
            <a:r>
              <a:rPr lang="en-GB" sz="2000" u="sng" dirty="0">
                <a:solidFill>
                  <a:srgbClr val="FF0066"/>
                </a:solidFill>
              </a:rPr>
              <a:t>30 </a:t>
            </a:r>
            <a:r>
              <a:rPr lang="en-GB" sz="2000" dirty="0"/>
              <a:t>    (30 hundredths) = </a:t>
            </a:r>
            <a:r>
              <a:rPr lang="en-GB" sz="2000" u="sng" dirty="0">
                <a:solidFill>
                  <a:srgbClr val="FF0066"/>
                </a:solidFill>
              </a:rPr>
              <a:t>3 </a:t>
            </a:r>
            <a:r>
              <a:rPr lang="en-GB" sz="2000" dirty="0"/>
              <a:t>  (3 tenths) </a:t>
            </a:r>
            <a:endParaRPr lang="en-GB" sz="2000" u="sng" dirty="0"/>
          </a:p>
          <a:p>
            <a:r>
              <a:rPr lang="en-GB" sz="2000" dirty="0">
                <a:solidFill>
                  <a:srgbClr val="FF0066"/>
                </a:solidFill>
              </a:rPr>
              <a:t>100</a:t>
            </a:r>
            <a:r>
              <a:rPr lang="en-GB" sz="2000" dirty="0"/>
              <a:t>                                   </a:t>
            </a:r>
            <a:r>
              <a:rPr lang="en-GB" sz="2000" dirty="0">
                <a:solidFill>
                  <a:srgbClr val="FF0066"/>
                </a:solidFill>
              </a:rPr>
              <a:t>10</a:t>
            </a:r>
          </a:p>
          <a:p>
            <a:endParaRPr lang="en-GB" sz="2000" dirty="0"/>
          </a:p>
          <a:p>
            <a:r>
              <a:rPr lang="en-GB" sz="2000" dirty="0">
                <a:solidFill>
                  <a:srgbClr val="FF0066"/>
                </a:solidFill>
              </a:rPr>
              <a:t>3 tenths </a:t>
            </a:r>
            <a:r>
              <a:rPr lang="en-GB" sz="2000" dirty="0"/>
              <a:t>(remember your place value chart)</a:t>
            </a:r>
          </a:p>
          <a:p>
            <a:r>
              <a:rPr lang="en-GB" sz="2000" dirty="0">
                <a:solidFill>
                  <a:srgbClr val="FF0066"/>
                </a:solidFill>
              </a:rPr>
              <a:t>0.3 </a:t>
            </a:r>
            <a:r>
              <a:rPr lang="en-GB" sz="2000" dirty="0"/>
              <a:t>(3 in the tenths column) multiply by 10 to find the % </a:t>
            </a:r>
            <a:r>
              <a:rPr lang="en-GB" sz="2000" dirty="0">
                <a:solidFill>
                  <a:srgbClr val="FF0066"/>
                </a:solidFill>
              </a:rPr>
              <a:t>30%</a:t>
            </a:r>
          </a:p>
          <a:p>
            <a:endParaRPr lang="en-GB" sz="2000" dirty="0"/>
          </a:p>
          <a:p>
            <a:r>
              <a:rPr lang="en-GB" sz="2000" dirty="0">
                <a:solidFill>
                  <a:srgbClr val="FF6600"/>
                </a:solidFill>
              </a:rPr>
              <a:t>1</a:t>
            </a:r>
            <a:r>
              <a:rPr lang="en-GB" sz="2000" dirty="0"/>
              <a:t> (1 whole) </a:t>
            </a:r>
            <a:r>
              <a:rPr lang="en-GB" sz="2000" dirty="0">
                <a:solidFill>
                  <a:srgbClr val="FF6600"/>
                </a:solidFill>
              </a:rPr>
              <a:t>= 100%     </a:t>
            </a:r>
            <a:r>
              <a:rPr lang="en-GB" sz="2000" dirty="0"/>
              <a:t>so…. 0.1 = 10%</a:t>
            </a:r>
          </a:p>
          <a:p>
            <a:r>
              <a:rPr lang="en-GB" sz="2000" dirty="0"/>
              <a:t>		            0.2 = 20%       0.25 = 25%</a:t>
            </a:r>
          </a:p>
        </p:txBody>
      </p:sp>
    </p:spTree>
    <p:extLst>
      <p:ext uri="{BB962C8B-B14F-4D97-AF65-F5344CB8AC3E}">
        <p14:creationId xmlns:p14="http://schemas.microsoft.com/office/powerpoint/2010/main" val="397446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1D8140-BE8C-4D54-B457-8738495EC4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912" y="281911"/>
            <a:ext cx="9001000" cy="6294178"/>
          </a:xfrm>
          <a:prstGeom prst="rect">
            <a:avLst/>
          </a:prstGeom>
        </p:spPr>
      </p:pic>
    </p:spTree>
    <p:extLst>
      <p:ext uri="{BB962C8B-B14F-4D97-AF65-F5344CB8AC3E}">
        <p14:creationId xmlns:p14="http://schemas.microsoft.com/office/powerpoint/2010/main" val="7127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sson 1 - Fractions to percentages 2019.pdf - Adobe Acrobat Reader DC">
            <a:extLst>
              <a:ext uri="{FF2B5EF4-FFF2-40B4-BE49-F238E27FC236}">
                <a16:creationId xmlns:a16="http://schemas.microsoft.com/office/drawing/2014/main" id="{87467499-B014-4C10-830F-0FF413CEB12B}"/>
              </a:ext>
            </a:extLst>
          </p:cNvPr>
          <p:cNvPicPr>
            <a:picLocks noChangeAspect="1"/>
          </p:cNvPicPr>
          <p:nvPr/>
        </p:nvPicPr>
        <p:blipFill rotWithShape="1">
          <a:blip r:embed="rId2">
            <a:extLst>
              <a:ext uri="{28A0092B-C50C-407E-A947-70E740481C1C}">
                <a14:useLocalDpi xmlns:a14="http://schemas.microsoft.com/office/drawing/2010/main" val="0"/>
              </a:ext>
            </a:extLst>
          </a:blip>
          <a:srcRect l="16916" t="21469" r="21644" b="7202"/>
          <a:stretch/>
        </p:blipFill>
        <p:spPr>
          <a:xfrm>
            <a:off x="657808" y="34815"/>
            <a:ext cx="10873208" cy="6795754"/>
          </a:xfrm>
          <a:prstGeom prst="rect">
            <a:avLst/>
          </a:prstGeom>
        </p:spPr>
      </p:pic>
    </p:spTree>
    <p:extLst>
      <p:ext uri="{BB962C8B-B14F-4D97-AF65-F5344CB8AC3E}">
        <p14:creationId xmlns:p14="http://schemas.microsoft.com/office/powerpoint/2010/main" val="297373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6FE543-81B4-46B1-8A02-D47741BA0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872" y="22468"/>
            <a:ext cx="9721080" cy="6813064"/>
          </a:xfrm>
          <a:prstGeom prst="rect">
            <a:avLst/>
          </a:prstGeom>
        </p:spPr>
      </p:pic>
    </p:spTree>
    <p:extLst>
      <p:ext uri="{BB962C8B-B14F-4D97-AF65-F5344CB8AC3E}">
        <p14:creationId xmlns:p14="http://schemas.microsoft.com/office/powerpoint/2010/main" val="329819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F230F-8AF4-4641-8A6A-BD35EA4C2485}"/>
              </a:ext>
            </a:extLst>
          </p:cNvPr>
          <p:cNvSpPr txBox="1">
            <a:spLocks/>
          </p:cNvSpPr>
          <p:nvPr/>
        </p:nvSpPr>
        <p:spPr>
          <a:xfrm>
            <a:off x="1179226" y="826680"/>
            <a:ext cx="9833548" cy="1325563"/>
          </a:xfrm>
          <a:prstGeom prst="rect">
            <a:avLst/>
          </a:prstGeom>
        </p:spPr>
        <p:txBody>
          <a:bodyPr>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r>
              <a:rPr lang="en-GB" sz="4000" dirty="0">
                <a:solidFill>
                  <a:srgbClr val="0070C0"/>
                </a:solidFill>
                <a:latin typeface="Comic Sans MS" panose="030F0702030302020204" pitchFamily="66" charset="0"/>
                <a:ea typeface="Calibri" panose="020F0502020204030204" pitchFamily="34" charset="0"/>
                <a:cs typeface="Times New Roman" panose="02020603050405020304" pitchFamily="18" charset="0"/>
              </a:rPr>
              <a:t>How it works: </a:t>
            </a:r>
            <a:endParaRPr lang="en-GB" sz="4000" dirty="0">
              <a:solidFill>
                <a:srgbClr val="0070C0"/>
              </a:solidFill>
              <a:latin typeface="Comic Sans MS" panose="030F0702030302020204" pitchFamily="66" charset="0"/>
            </a:endParaRPr>
          </a:p>
        </p:txBody>
      </p:sp>
      <p:graphicFrame>
        <p:nvGraphicFramePr>
          <p:cNvPr id="3" name="Text Box 3">
            <a:extLst>
              <a:ext uri="{FF2B5EF4-FFF2-40B4-BE49-F238E27FC236}">
                <a16:creationId xmlns:a16="http://schemas.microsoft.com/office/drawing/2014/main" id="{85157A9D-5E31-4FFE-97E1-E7E60DD2309D}"/>
              </a:ext>
            </a:extLst>
          </p:cNvPr>
          <p:cNvGraphicFramePr>
            <a:graphicFrameLocks/>
          </p:cNvGraphicFramePr>
          <p:nvPr>
            <p:extLst>
              <p:ext uri="{D42A27DB-BD31-4B8C-83A1-F6EECF244321}">
                <p14:modId xmlns:p14="http://schemas.microsoft.com/office/powerpoint/2010/main" val="2913463204"/>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684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sson 1 Answers - Fractions to percentages 2019.pdf - Adobe Acrobat Reader DC">
            <a:extLst>
              <a:ext uri="{FF2B5EF4-FFF2-40B4-BE49-F238E27FC236}">
                <a16:creationId xmlns:a16="http://schemas.microsoft.com/office/drawing/2014/main" id="{D8E75C76-354F-428A-A80E-99347A222F16}"/>
              </a:ext>
            </a:extLst>
          </p:cNvPr>
          <p:cNvPicPr>
            <a:picLocks noChangeAspect="1"/>
          </p:cNvPicPr>
          <p:nvPr/>
        </p:nvPicPr>
        <p:blipFill rotWithShape="1">
          <a:blip r:embed="rId2">
            <a:extLst>
              <a:ext uri="{28A0092B-C50C-407E-A947-70E740481C1C}">
                <a14:useLocalDpi xmlns:a14="http://schemas.microsoft.com/office/drawing/2010/main" val="0"/>
              </a:ext>
            </a:extLst>
          </a:blip>
          <a:srcRect l="10418" t="19274" r="28141" b="6105"/>
          <a:stretch/>
        </p:blipFill>
        <p:spPr>
          <a:xfrm>
            <a:off x="873832" y="0"/>
            <a:ext cx="10441160" cy="6826911"/>
          </a:xfrm>
          <a:prstGeom prst="rect">
            <a:avLst/>
          </a:prstGeom>
        </p:spPr>
      </p:pic>
    </p:spTree>
    <p:extLst>
      <p:ext uri="{BB962C8B-B14F-4D97-AF65-F5344CB8AC3E}">
        <p14:creationId xmlns:p14="http://schemas.microsoft.com/office/powerpoint/2010/main" val="37687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A18AA6-7DE1-4B29-91A9-55A45AD43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864" y="14599"/>
            <a:ext cx="9865096" cy="6872045"/>
          </a:xfrm>
          <a:prstGeom prst="rect">
            <a:avLst/>
          </a:prstGeom>
        </p:spPr>
      </p:pic>
    </p:spTree>
    <p:extLst>
      <p:ext uri="{BB962C8B-B14F-4D97-AF65-F5344CB8AC3E}">
        <p14:creationId xmlns:p14="http://schemas.microsoft.com/office/powerpoint/2010/main" val="310797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D4768-B483-4129-967F-A02BDF214E28}"/>
              </a:ext>
            </a:extLst>
          </p:cNvPr>
          <p:cNvSpPr>
            <a:spLocks noGrp="1"/>
          </p:cNvSpPr>
          <p:nvPr>
            <p:ph type="ctrTitle"/>
          </p:nvPr>
        </p:nvSpPr>
        <p:spPr/>
        <p:txBody>
          <a:bodyPr/>
          <a:lstStyle/>
          <a:p>
            <a:r>
              <a:rPr lang="en-GB" dirty="0"/>
              <a:t>Tuesday</a:t>
            </a:r>
          </a:p>
        </p:txBody>
      </p:sp>
    </p:spTree>
    <p:extLst>
      <p:ext uri="{BB962C8B-B14F-4D97-AF65-F5344CB8AC3E}">
        <p14:creationId xmlns:p14="http://schemas.microsoft.com/office/powerpoint/2010/main" val="145379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758D-6554-450B-929E-B2F6431CA3AC}"/>
              </a:ext>
            </a:extLst>
          </p:cNvPr>
          <p:cNvSpPr>
            <a:spLocks noGrp="1"/>
          </p:cNvSpPr>
          <p:nvPr>
            <p:ph type="title"/>
          </p:nvPr>
        </p:nvSpPr>
        <p:spPr>
          <a:xfrm>
            <a:off x="175773" y="764704"/>
            <a:ext cx="2414513" cy="1400165"/>
          </a:xfrm>
        </p:spPr>
        <p:txBody>
          <a:bodyPr>
            <a:normAutofit fontScale="90000"/>
          </a:bodyPr>
          <a:lstStyle/>
          <a:p>
            <a:r>
              <a:rPr lang="en-GB" dirty="0"/>
              <a:t>Tuesday </a:t>
            </a:r>
            <a:br>
              <a:rPr lang="en-GB" dirty="0"/>
            </a:br>
            <a:br>
              <a:rPr lang="en-GB" sz="1999" dirty="0"/>
            </a:br>
            <a:r>
              <a:rPr lang="en-GB" sz="1999" dirty="0">
                <a:solidFill>
                  <a:srgbClr val="FF6600"/>
                </a:solidFill>
              </a:rPr>
              <a:t>You don’t need to print these daily spelling mats, you can just copy from the screen.</a:t>
            </a:r>
            <a:endParaRPr lang="en-GB" dirty="0">
              <a:solidFill>
                <a:srgbClr val="FF6600"/>
              </a:solidFill>
            </a:endParaRPr>
          </a:p>
        </p:txBody>
      </p:sp>
      <p:pic>
        <p:nvPicPr>
          <p:cNvPr id="5" name="Picture 4">
            <a:extLst>
              <a:ext uri="{FF2B5EF4-FFF2-40B4-BE49-F238E27FC236}">
                <a16:creationId xmlns:a16="http://schemas.microsoft.com/office/drawing/2014/main" id="{DB5EF18D-9103-4F6E-884B-AE69CC24C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044" y="508695"/>
            <a:ext cx="9073008" cy="5840610"/>
          </a:xfrm>
          <a:prstGeom prst="rect">
            <a:avLst/>
          </a:prstGeom>
        </p:spPr>
      </p:pic>
    </p:spTree>
    <p:extLst>
      <p:ext uri="{BB962C8B-B14F-4D97-AF65-F5344CB8AC3E}">
        <p14:creationId xmlns:p14="http://schemas.microsoft.com/office/powerpoint/2010/main" val="138138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5DFC93-9852-429A-9943-3F5AB8CD96D1}"/>
              </a:ext>
            </a:extLst>
          </p:cNvPr>
          <p:cNvSpPr/>
          <p:nvPr/>
        </p:nvSpPr>
        <p:spPr>
          <a:xfrm>
            <a:off x="261764" y="332656"/>
            <a:ext cx="10297144" cy="1200329"/>
          </a:xfrm>
          <a:prstGeom prst="rect">
            <a:avLst/>
          </a:prstGeom>
        </p:spPr>
        <p:txBody>
          <a:bodyPr wrap="square">
            <a:spAutoFit/>
          </a:bodyPr>
          <a:lstStyle/>
          <a:p>
            <a:r>
              <a:rPr lang="en-GB" b="1" dirty="0"/>
              <a:t>Tuesday</a:t>
            </a:r>
            <a:r>
              <a:rPr lang="en-GB" dirty="0"/>
              <a:t> – Writing</a:t>
            </a:r>
            <a:br>
              <a:rPr lang="en-GB" dirty="0"/>
            </a:br>
            <a:r>
              <a:rPr lang="en-GB" dirty="0"/>
              <a:t>Story writing: Character creation and complex sentences</a:t>
            </a:r>
            <a:br>
              <a:rPr lang="en-GB" dirty="0"/>
            </a:br>
            <a:r>
              <a:rPr lang="en-GB" dirty="0">
                <a:hlinkClick r:id="rId2"/>
              </a:rPr>
              <a:t>https://www.bbc.co.uk/bitesize/articles/zvmw7nb</a:t>
            </a:r>
            <a:endParaRPr lang="en-GB" dirty="0"/>
          </a:p>
        </p:txBody>
      </p:sp>
      <p:sp>
        <p:nvSpPr>
          <p:cNvPr id="3" name="Rectangle 2">
            <a:extLst>
              <a:ext uri="{FF2B5EF4-FFF2-40B4-BE49-F238E27FC236}">
                <a16:creationId xmlns:a16="http://schemas.microsoft.com/office/drawing/2014/main" id="{7C083A88-5E5F-4DFC-842D-B745F0187276}"/>
              </a:ext>
            </a:extLst>
          </p:cNvPr>
          <p:cNvSpPr/>
          <p:nvPr/>
        </p:nvSpPr>
        <p:spPr>
          <a:xfrm>
            <a:off x="405781" y="1916832"/>
            <a:ext cx="3960440" cy="4893647"/>
          </a:xfrm>
          <a:prstGeom prst="rect">
            <a:avLst/>
          </a:prstGeom>
        </p:spPr>
        <p:txBody>
          <a:bodyPr wrap="square">
            <a:spAutoFit/>
          </a:bodyPr>
          <a:lstStyle/>
          <a:p>
            <a:r>
              <a:rPr lang="en-GB" b="1" dirty="0">
                <a:solidFill>
                  <a:srgbClr val="231F20"/>
                </a:solidFill>
                <a:latin typeface="+mj-lt"/>
              </a:rPr>
              <a:t>Home learning focus</a:t>
            </a:r>
          </a:p>
          <a:p>
            <a:r>
              <a:rPr lang="en-GB" dirty="0">
                <a:solidFill>
                  <a:srgbClr val="231F20"/>
                </a:solidFill>
                <a:latin typeface="+mj-lt"/>
              </a:rPr>
              <a:t>Learn how to create characters and complex sentences.</a:t>
            </a:r>
          </a:p>
          <a:p>
            <a:r>
              <a:rPr lang="en-GB" dirty="0">
                <a:solidFill>
                  <a:srgbClr val="231F20"/>
                </a:solidFill>
                <a:latin typeface="+mj-lt"/>
              </a:rPr>
              <a:t>This lesson includes:</a:t>
            </a:r>
          </a:p>
          <a:p>
            <a:pPr>
              <a:buFont typeface="Arial" panose="020B0604020202020204" pitchFamily="34" charset="0"/>
              <a:buChar char="•"/>
            </a:pPr>
            <a:r>
              <a:rPr lang="en-GB" dirty="0">
                <a:solidFill>
                  <a:srgbClr val="231F20"/>
                </a:solidFill>
                <a:latin typeface="+mj-lt"/>
              </a:rPr>
              <a:t>two videos</a:t>
            </a:r>
          </a:p>
          <a:p>
            <a:pPr>
              <a:buFont typeface="Arial" panose="020B0604020202020204" pitchFamily="34" charset="0"/>
              <a:buChar char="•"/>
            </a:pPr>
            <a:r>
              <a:rPr lang="en-GB" dirty="0">
                <a:solidFill>
                  <a:srgbClr val="231F20"/>
                </a:solidFill>
                <a:latin typeface="+mj-lt"/>
              </a:rPr>
              <a:t>three activities</a:t>
            </a:r>
          </a:p>
          <a:p>
            <a:pPr lvl="1">
              <a:buFont typeface="Arial" panose="020B0604020202020204" pitchFamily="34" charset="0"/>
              <a:buChar char="•"/>
            </a:pPr>
            <a:r>
              <a:rPr lang="en-GB" dirty="0">
                <a:solidFill>
                  <a:srgbClr val="231F20"/>
                </a:solidFill>
                <a:latin typeface="+mj-lt"/>
              </a:rPr>
              <a:t>Create your own superhero</a:t>
            </a:r>
          </a:p>
          <a:p>
            <a:pPr lvl="1">
              <a:buFont typeface="Arial" panose="020B0604020202020204" pitchFamily="34" charset="0"/>
              <a:buChar char="•"/>
            </a:pPr>
            <a:r>
              <a:rPr lang="en-GB" b="0" i="0" dirty="0">
                <a:solidFill>
                  <a:srgbClr val="231F20"/>
                </a:solidFill>
                <a:effectLst/>
                <a:latin typeface="+mj-lt"/>
              </a:rPr>
              <a:t>You can choose to do either the * or *** complex sentences sheet</a:t>
            </a:r>
          </a:p>
        </p:txBody>
      </p:sp>
      <p:pic>
        <p:nvPicPr>
          <p:cNvPr id="5" name="Picture 4">
            <a:extLst>
              <a:ext uri="{FF2B5EF4-FFF2-40B4-BE49-F238E27FC236}">
                <a16:creationId xmlns:a16="http://schemas.microsoft.com/office/drawing/2014/main" id="{78FE4F34-626A-4640-B5FA-715BFD172C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567" y="1223654"/>
            <a:ext cx="3248478" cy="4410691"/>
          </a:xfrm>
          <a:prstGeom prst="rect">
            <a:avLst/>
          </a:prstGeom>
        </p:spPr>
      </p:pic>
      <p:pic>
        <p:nvPicPr>
          <p:cNvPr id="7" name="Picture 6">
            <a:extLst>
              <a:ext uri="{FF2B5EF4-FFF2-40B4-BE49-F238E27FC236}">
                <a16:creationId xmlns:a16="http://schemas.microsoft.com/office/drawing/2014/main" id="{856181DF-D4FD-4882-B2E0-AD960C5F49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7902" y="3118290"/>
            <a:ext cx="3870774" cy="3407054"/>
          </a:xfrm>
          <a:prstGeom prst="rect">
            <a:avLst/>
          </a:prstGeom>
        </p:spPr>
      </p:pic>
    </p:spTree>
    <p:extLst>
      <p:ext uri="{BB962C8B-B14F-4D97-AF65-F5344CB8AC3E}">
        <p14:creationId xmlns:p14="http://schemas.microsoft.com/office/powerpoint/2010/main" val="349114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56A507-7272-4A48-B3EE-B1F2F7C09204}"/>
              </a:ext>
            </a:extLst>
          </p:cNvPr>
          <p:cNvSpPr/>
          <p:nvPr/>
        </p:nvSpPr>
        <p:spPr>
          <a:xfrm>
            <a:off x="324594" y="194299"/>
            <a:ext cx="11539637" cy="4708853"/>
          </a:xfrm>
          <a:prstGeom prst="rect">
            <a:avLst/>
          </a:prstGeom>
        </p:spPr>
        <p:txBody>
          <a:bodyPr wrap="square">
            <a:spAutoFit/>
          </a:bodyPr>
          <a:lstStyle/>
          <a:p>
            <a:r>
              <a:rPr lang="en-US" sz="3599" b="1" u="sng" dirty="0" err="1">
                <a:latin typeface="+mj-lt"/>
                <a:ea typeface="Calibri" panose="020F0502020204030204" pitchFamily="34" charset="0"/>
                <a:cs typeface="Times New Roman" panose="02020603050405020304" pitchFamily="18" charset="0"/>
              </a:rPr>
              <a:t>Maths</a:t>
            </a:r>
            <a:r>
              <a:rPr lang="en-US" sz="3599" b="1" u="sng" dirty="0">
                <a:latin typeface="+mj-lt"/>
                <a:ea typeface="Calibri" panose="020F0502020204030204" pitchFamily="34" charset="0"/>
                <a:cs typeface="Times New Roman" panose="02020603050405020304" pitchFamily="18" charset="0"/>
              </a:rPr>
              <a:t> focus: </a:t>
            </a:r>
            <a:r>
              <a:rPr lang="en-US" sz="2800" b="1" u="sng" dirty="0"/>
              <a:t>Fractions and Percentages</a:t>
            </a:r>
            <a:endParaRPr lang="en-US" sz="2000" u="sng" dirty="0">
              <a:latin typeface="+mj-lt"/>
              <a:ea typeface="Calibri" panose="020F0502020204030204" pitchFamily="34" charset="0"/>
              <a:cs typeface="Times New Roman" panose="02020603050405020304" pitchFamily="18" charset="0"/>
            </a:endParaRPr>
          </a:p>
          <a:p>
            <a:r>
              <a:rPr lang="en-US" dirty="0"/>
              <a:t>White Rose </a:t>
            </a:r>
            <a:r>
              <a:rPr lang="en-US" dirty="0" err="1"/>
              <a:t>Maths</a:t>
            </a:r>
            <a:r>
              <a:rPr lang="en-US" dirty="0"/>
              <a:t> Home Learning </a:t>
            </a:r>
            <a:endParaRPr lang="en-GB" dirty="0"/>
          </a:p>
          <a:p>
            <a:r>
              <a:rPr lang="en-US" b="1" dirty="0"/>
              <a:t>Year 6 - </a:t>
            </a:r>
            <a:r>
              <a:rPr lang="en-GB" b="1" dirty="0"/>
              <a:t>Summer Term – Week 6 (w/c 1</a:t>
            </a:r>
            <a:r>
              <a:rPr lang="en-GB" b="1" baseline="30000" dirty="0"/>
              <a:t>st</a:t>
            </a:r>
            <a:r>
              <a:rPr lang="en-GB" b="1" dirty="0"/>
              <a:t> June)</a:t>
            </a:r>
          </a:p>
          <a:p>
            <a:r>
              <a:rPr lang="en-GB" dirty="0"/>
              <a:t> </a:t>
            </a:r>
            <a:r>
              <a:rPr lang="en-US" u="sng" dirty="0">
                <a:hlinkClick r:id="rId2"/>
              </a:rPr>
              <a:t>https://whiterosemaths.com/homelearning/year-6/</a:t>
            </a:r>
            <a:r>
              <a:rPr lang="en-US" u="sng" dirty="0"/>
              <a:t> </a:t>
            </a:r>
            <a:endParaRPr lang="en-GB" dirty="0"/>
          </a:p>
          <a:p>
            <a:endParaRPr lang="en-US" dirty="0"/>
          </a:p>
          <a:p>
            <a:r>
              <a:rPr lang="en-US" dirty="0"/>
              <a:t>There are 5 lessons, please watch the clips first (if you have problems with the White Rose website videos, the BBC Bitesize clips are also useful), then click on ‘Get the Activity’ and you can check your answers afterwards. </a:t>
            </a:r>
            <a:endParaRPr lang="en-GB" dirty="0"/>
          </a:p>
          <a:p>
            <a:r>
              <a:rPr lang="en-US" dirty="0"/>
              <a:t> </a:t>
            </a:r>
            <a:endParaRPr lang="en-GB" dirty="0"/>
          </a:p>
          <a:p>
            <a:r>
              <a:rPr lang="en-GB" b="1" dirty="0">
                <a:solidFill>
                  <a:srgbClr val="FF6600"/>
                </a:solidFill>
              </a:rPr>
              <a:t>Summer Term – Week 6 (w/c 1</a:t>
            </a:r>
            <a:r>
              <a:rPr lang="en-GB" b="1" baseline="30000" dirty="0">
                <a:solidFill>
                  <a:srgbClr val="FF6600"/>
                </a:solidFill>
              </a:rPr>
              <a:t>st</a:t>
            </a:r>
            <a:r>
              <a:rPr lang="en-GB" b="1" dirty="0">
                <a:solidFill>
                  <a:srgbClr val="FF6600"/>
                </a:solidFill>
              </a:rPr>
              <a:t> June)</a:t>
            </a:r>
            <a:endParaRPr lang="en-GB" sz="2399" dirty="0">
              <a:solidFill>
                <a:srgbClr val="FF66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t>Tuesday – Lesson 2 – </a:t>
            </a:r>
            <a:r>
              <a:rPr lang="en-US" dirty="0"/>
              <a:t>Equivalent Fractions, Decimals and Percentages</a:t>
            </a:r>
            <a:endParaRPr lang="en-GB" dirty="0"/>
          </a:p>
          <a:p>
            <a:endParaRPr lang="en-GB" dirty="0"/>
          </a:p>
        </p:txBody>
      </p:sp>
    </p:spTree>
    <p:extLst>
      <p:ext uri="{BB962C8B-B14F-4D97-AF65-F5344CB8AC3E}">
        <p14:creationId xmlns:p14="http://schemas.microsoft.com/office/powerpoint/2010/main" val="350194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937543-8693-4AD8-A559-17F3DE77BD73}"/>
              </a:ext>
            </a:extLst>
          </p:cNvPr>
          <p:cNvPicPr>
            <a:picLocks noChangeAspect="1"/>
          </p:cNvPicPr>
          <p:nvPr/>
        </p:nvPicPr>
        <p:blipFill rotWithShape="1">
          <a:blip r:embed="rId2">
            <a:extLst>
              <a:ext uri="{28A0092B-C50C-407E-A947-70E740481C1C}">
                <a14:useLocalDpi xmlns:a14="http://schemas.microsoft.com/office/drawing/2010/main" val="0"/>
              </a:ext>
            </a:extLst>
          </a:blip>
          <a:srcRect l="17391" t="6413" r="34058" b="35471"/>
          <a:stretch/>
        </p:blipFill>
        <p:spPr>
          <a:xfrm>
            <a:off x="189756" y="188640"/>
            <a:ext cx="5544616" cy="4634306"/>
          </a:xfrm>
          <a:prstGeom prst="rect">
            <a:avLst/>
          </a:prstGeom>
        </p:spPr>
      </p:pic>
      <p:pic>
        <p:nvPicPr>
          <p:cNvPr id="3" name="Picture 2">
            <a:extLst>
              <a:ext uri="{FF2B5EF4-FFF2-40B4-BE49-F238E27FC236}">
                <a16:creationId xmlns:a16="http://schemas.microsoft.com/office/drawing/2014/main" id="{D5937EE2-B419-47CB-8610-0564A76FB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387" y="2407543"/>
            <a:ext cx="6120681" cy="4280042"/>
          </a:xfrm>
          <a:prstGeom prst="rect">
            <a:avLst/>
          </a:prstGeom>
        </p:spPr>
      </p:pic>
    </p:spTree>
    <p:extLst>
      <p:ext uri="{BB962C8B-B14F-4D97-AF65-F5344CB8AC3E}">
        <p14:creationId xmlns:p14="http://schemas.microsoft.com/office/powerpoint/2010/main" val="57298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sson 2 - Equivalent FDP 2019.pdf - Adobe Acrobat Reader DC">
            <a:extLst>
              <a:ext uri="{FF2B5EF4-FFF2-40B4-BE49-F238E27FC236}">
                <a16:creationId xmlns:a16="http://schemas.microsoft.com/office/drawing/2014/main" id="{A6B07978-E319-4BE9-BA7A-0A3894BF5E7D}"/>
              </a:ext>
            </a:extLst>
          </p:cNvPr>
          <p:cNvPicPr>
            <a:picLocks noChangeAspect="1"/>
          </p:cNvPicPr>
          <p:nvPr/>
        </p:nvPicPr>
        <p:blipFill rotWithShape="1">
          <a:blip r:embed="rId2">
            <a:extLst>
              <a:ext uri="{28A0092B-C50C-407E-A947-70E740481C1C}">
                <a14:useLocalDpi xmlns:a14="http://schemas.microsoft.com/office/drawing/2010/main" val="0"/>
              </a:ext>
            </a:extLst>
          </a:blip>
          <a:srcRect l="11009" t="18176" r="28141" b="6105"/>
          <a:stretch/>
        </p:blipFill>
        <p:spPr>
          <a:xfrm>
            <a:off x="981844" y="8153"/>
            <a:ext cx="10225136" cy="6849847"/>
          </a:xfrm>
          <a:prstGeom prst="rect">
            <a:avLst/>
          </a:prstGeom>
        </p:spPr>
      </p:pic>
    </p:spTree>
    <p:extLst>
      <p:ext uri="{BB962C8B-B14F-4D97-AF65-F5344CB8AC3E}">
        <p14:creationId xmlns:p14="http://schemas.microsoft.com/office/powerpoint/2010/main" val="69967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66329A-753D-4E3C-BD66-119119CFA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864" y="2594"/>
            <a:ext cx="9865096" cy="6855406"/>
          </a:xfrm>
          <a:prstGeom prst="rect">
            <a:avLst/>
          </a:prstGeom>
        </p:spPr>
      </p:pic>
    </p:spTree>
    <p:extLst>
      <p:ext uri="{BB962C8B-B14F-4D97-AF65-F5344CB8AC3E}">
        <p14:creationId xmlns:p14="http://schemas.microsoft.com/office/powerpoint/2010/main" val="193526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sson 2 Answers - Equivalent FDP 2019.pdf - Adobe Acrobat Reader DC">
            <a:extLst>
              <a:ext uri="{FF2B5EF4-FFF2-40B4-BE49-F238E27FC236}">
                <a16:creationId xmlns:a16="http://schemas.microsoft.com/office/drawing/2014/main" id="{36CCF575-8BFC-4D6A-9355-9B7EA8AA4937}"/>
              </a:ext>
            </a:extLst>
          </p:cNvPr>
          <p:cNvPicPr>
            <a:picLocks noChangeAspect="1"/>
          </p:cNvPicPr>
          <p:nvPr/>
        </p:nvPicPr>
        <p:blipFill rotWithShape="1">
          <a:blip r:embed="rId2">
            <a:extLst>
              <a:ext uri="{28A0092B-C50C-407E-A947-70E740481C1C}">
                <a14:useLocalDpi xmlns:a14="http://schemas.microsoft.com/office/drawing/2010/main" val="0"/>
              </a:ext>
            </a:extLst>
          </a:blip>
          <a:srcRect l="10418" t="19274" r="28141" b="5008"/>
          <a:stretch/>
        </p:blipFill>
        <p:spPr>
          <a:xfrm>
            <a:off x="945840" y="13121"/>
            <a:ext cx="10297144" cy="6831758"/>
          </a:xfrm>
          <a:prstGeom prst="rect">
            <a:avLst/>
          </a:prstGeom>
        </p:spPr>
      </p:pic>
    </p:spTree>
    <p:extLst>
      <p:ext uri="{BB962C8B-B14F-4D97-AF65-F5344CB8AC3E}">
        <p14:creationId xmlns:p14="http://schemas.microsoft.com/office/powerpoint/2010/main" val="241948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BEC4-38FE-4456-8E83-308EF0FA6973}"/>
              </a:ext>
            </a:extLst>
          </p:cNvPr>
          <p:cNvSpPr>
            <a:spLocks noGrp="1"/>
          </p:cNvSpPr>
          <p:nvPr>
            <p:ph type="title"/>
          </p:nvPr>
        </p:nvSpPr>
        <p:spPr>
          <a:xfrm>
            <a:off x="189756" y="76200"/>
            <a:ext cx="11084907" cy="6781800"/>
          </a:xfrm>
        </p:spPr>
        <p:txBody>
          <a:bodyPr anchor="t">
            <a:normAutofit fontScale="90000"/>
          </a:bodyPr>
          <a:lstStyle/>
          <a:p>
            <a:r>
              <a:rPr lang="en-GB" sz="4000" b="1" u="sng" dirty="0"/>
              <a:t>English - </a:t>
            </a:r>
            <a:r>
              <a:rPr lang="en-GB" sz="4000" b="1" u="sng" dirty="0" err="1"/>
              <a:t>Yr</a:t>
            </a:r>
            <a:r>
              <a:rPr lang="en-GB" sz="4000" b="1" u="sng" dirty="0"/>
              <a:t> 6</a:t>
            </a:r>
            <a:br>
              <a:rPr lang="en-GB" sz="4000" dirty="0"/>
            </a:br>
            <a:r>
              <a:rPr lang="en-GB" sz="2800" b="1" dirty="0"/>
              <a:t>Monday</a:t>
            </a:r>
            <a:r>
              <a:rPr lang="en-GB" sz="2800" dirty="0"/>
              <a:t> – Comprehension</a:t>
            </a:r>
            <a:br>
              <a:rPr lang="en-GB" sz="2800" dirty="0"/>
            </a:br>
            <a:r>
              <a:rPr lang="en-GB" sz="2800" dirty="0"/>
              <a:t>Percy Jackson and the lightning thief</a:t>
            </a:r>
            <a:br>
              <a:rPr lang="en-GB" sz="2800" dirty="0"/>
            </a:br>
            <a:r>
              <a:rPr lang="en-GB" sz="2800" dirty="0">
                <a:hlinkClick r:id="rId4"/>
              </a:rPr>
              <a:t>https://www.bbc.co.uk/bitesize/articles/zj74kmn</a:t>
            </a:r>
            <a:br>
              <a:rPr lang="en-GB" sz="2800" dirty="0"/>
            </a:br>
            <a:br>
              <a:rPr lang="en-GB" sz="2800" dirty="0"/>
            </a:br>
            <a:r>
              <a:rPr lang="en-GB" sz="2800" b="1" dirty="0"/>
              <a:t>Tuesday</a:t>
            </a:r>
            <a:r>
              <a:rPr lang="en-GB" sz="2800" dirty="0"/>
              <a:t> – Writing</a:t>
            </a:r>
            <a:br>
              <a:rPr lang="en-GB" sz="2800" dirty="0"/>
            </a:br>
            <a:r>
              <a:rPr lang="en-GB" sz="2800" dirty="0"/>
              <a:t>Story writing: Character creation and complex sentences</a:t>
            </a:r>
            <a:br>
              <a:rPr lang="en-GB" sz="2800" dirty="0"/>
            </a:br>
            <a:r>
              <a:rPr lang="en-GB" sz="2800" dirty="0">
                <a:hlinkClick r:id="rId5"/>
              </a:rPr>
              <a:t>https://www.bbc.co.uk/bitesize/articles/zvmw7nb</a:t>
            </a:r>
            <a:br>
              <a:rPr lang="en-GB" sz="2800" dirty="0"/>
            </a:br>
            <a:br>
              <a:rPr lang="en-GB" sz="2800" dirty="0"/>
            </a:br>
            <a:r>
              <a:rPr lang="en-GB" sz="2800" b="1" dirty="0"/>
              <a:t>Wednesday</a:t>
            </a:r>
            <a:r>
              <a:rPr lang="en-GB" sz="2800" dirty="0"/>
              <a:t> – Writing</a:t>
            </a:r>
            <a:br>
              <a:rPr lang="en-GB" sz="2800" dirty="0"/>
            </a:br>
            <a:r>
              <a:rPr lang="en-GB" sz="2800" dirty="0"/>
              <a:t>Story writing: Synonyms and antonyms</a:t>
            </a:r>
            <a:br>
              <a:rPr lang="en-GB" sz="2800" dirty="0"/>
            </a:br>
            <a:r>
              <a:rPr lang="en-GB" sz="2800" dirty="0">
                <a:hlinkClick r:id="rId6"/>
              </a:rPr>
              <a:t>https://www.bbc.co.uk/bitesize/articles/z63ny9q</a:t>
            </a:r>
            <a:br>
              <a:rPr lang="en-GB" sz="2800" dirty="0"/>
            </a:br>
            <a:br>
              <a:rPr lang="en-GB" sz="2800" dirty="0"/>
            </a:br>
            <a:r>
              <a:rPr lang="en-GB" sz="2800" b="1" dirty="0"/>
              <a:t>Thursday</a:t>
            </a:r>
            <a:r>
              <a:rPr lang="en-GB" sz="2800" dirty="0"/>
              <a:t> – Writing</a:t>
            </a:r>
            <a:br>
              <a:rPr lang="en-GB" sz="2800" dirty="0"/>
            </a:br>
            <a:r>
              <a:rPr lang="en-GB" sz="2800" dirty="0"/>
              <a:t>Plan a superhero story. Choose either a story about a time when you saved the day or a story about how you got your powers.</a:t>
            </a:r>
            <a:br>
              <a:rPr lang="en-GB" sz="2800" dirty="0"/>
            </a:br>
            <a:br>
              <a:rPr lang="en-GB" sz="2800" dirty="0"/>
            </a:br>
            <a:r>
              <a:rPr lang="en-GB" sz="2800" b="1" dirty="0"/>
              <a:t>Friday</a:t>
            </a:r>
            <a:r>
              <a:rPr lang="en-GB" sz="2800" dirty="0"/>
              <a:t> – Writing</a:t>
            </a:r>
            <a:br>
              <a:rPr lang="en-GB" sz="2800" dirty="0"/>
            </a:br>
            <a:r>
              <a:rPr lang="en-GB" sz="2800" dirty="0"/>
              <a:t>Write a short superhero story</a:t>
            </a:r>
            <a:endParaRPr lang="en-GB" sz="3000" dirty="0"/>
          </a:p>
        </p:txBody>
      </p:sp>
      <p:pic>
        <p:nvPicPr>
          <p:cNvPr id="3" name="Recorded Sound">
            <a:hlinkClick r:id="" action="ppaction://media"/>
            <a:extLst>
              <a:ext uri="{FF2B5EF4-FFF2-40B4-BE49-F238E27FC236}">
                <a16:creationId xmlns:a16="http://schemas.microsoft.com/office/drawing/2014/main" id="{F7E18140-47F8-4FAA-B69B-2535B8CD84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66820" y="404664"/>
            <a:ext cx="1789043" cy="1789043"/>
          </a:xfrm>
          <a:prstGeom prst="rect">
            <a:avLst/>
          </a:prstGeom>
        </p:spPr>
      </p:pic>
    </p:spTree>
    <p:extLst>
      <p:ext uri="{BB962C8B-B14F-4D97-AF65-F5344CB8AC3E}">
        <p14:creationId xmlns:p14="http://schemas.microsoft.com/office/powerpoint/2010/main" val="28065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44BEB-6F55-4FDF-883E-EF7E98366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872" y="0"/>
            <a:ext cx="9721080" cy="6870982"/>
          </a:xfrm>
          <a:prstGeom prst="rect">
            <a:avLst/>
          </a:prstGeom>
        </p:spPr>
      </p:pic>
    </p:spTree>
    <p:extLst>
      <p:ext uri="{BB962C8B-B14F-4D97-AF65-F5344CB8AC3E}">
        <p14:creationId xmlns:p14="http://schemas.microsoft.com/office/powerpoint/2010/main" val="130743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51493-7135-46F5-8CAF-F555382A065D}"/>
              </a:ext>
            </a:extLst>
          </p:cNvPr>
          <p:cNvSpPr>
            <a:spLocks noGrp="1"/>
          </p:cNvSpPr>
          <p:nvPr>
            <p:ph type="title"/>
          </p:nvPr>
        </p:nvSpPr>
        <p:spPr/>
        <p:txBody>
          <a:bodyPr/>
          <a:lstStyle/>
          <a:p>
            <a:r>
              <a:rPr lang="en-GB" dirty="0"/>
              <a:t>Wednesday</a:t>
            </a:r>
          </a:p>
        </p:txBody>
      </p:sp>
    </p:spTree>
    <p:extLst>
      <p:ext uri="{BB962C8B-B14F-4D97-AF65-F5344CB8AC3E}">
        <p14:creationId xmlns:p14="http://schemas.microsoft.com/office/powerpoint/2010/main" val="336441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758D-6554-450B-929E-B2F6431CA3AC}"/>
              </a:ext>
            </a:extLst>
          </p:cNvPr>
          <p:cNvSpPr>
            <a:spLocks noGrp="1"/>
          </p:cNvSpPr>
          <p:nvPr>
            <p:ph type="title"/>
          </p:nvPr>
        </p:nvSpPr>
        <p:spPr>
          <a:xfrm>
            <a:off x="175773" y="764704"/>
            <a:ext cx="3326351" cy="1400165"/>
          </a:xfrm>
        </p:spPr>
        <p:txBody>
          <a:bodyPr>
            <a:normAutofit fontScale="90000"/>
          </a:bodyPr>
          <a:lstStyle/>
          <a:p>
            <a:r>
              <a:rPr lang="en-GB" dirty="0"/>
              <a:t>Wednesday </a:t>
            </a:r>
            <a:br>
              <a:rPr lang="en-GB" dirty="0"/>
            </a:br>
            <a:br>
              <a:rPr lang="en-GB" sz="1999" dirty="0"/>
            </a:br>
            <a:r>
              <a:rPr lang="en-GB" sz="1999" dirty="0">
                <a:solidFill>
                  <a:srgbClr val="FF6600"/>
                </a:solidFill>
              </a:rPr>
              <a:t>You don’t need to print these daily spelling mats, you can just copy from the screen.</a:t>
            </a:r>
            <a:endParaRPr lang="en-GB" dirty="0">
              <a:solidFill>
                <a:srgbClr val="FF6600"/>
              </a:solidFill>
            </a:endParaRPr>
          </a:p>
        </p:txBody>
      </p:sp>
      <p:pic>
        <p:nvPicPr>
          <p:cNvPr id="4" name="Picture 3">
            <a:extLst>
              <a:ext uri="{FF2B5EF4-FFF2-40B4-BE49-F238E27FC236}">
                <a16:creationId xmlns:a16="http://schemas.microsoft.com/office/drawing/2014/main" id="{1894362C-F423-4E0B-9947-00D2C8ECD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693" y="700599"/>
            <a:ext cx="8488359" cy="5456802"/>
          </a:xfrm>
          <a:prstGeom prst="rect">
            <a:avLst/>
          </a:prstGeom>
        </p:spPr>
      </p:pic>
    </p:spTree>
    <p:extLst>
      <p:ext uri="{BB962C8B-B14F-4D97-AF65-F5344CB8AC3E}">
        <p14:creationId xmlns:p14="http://schemas.microsoft.com/office/powerpoint/2010/main" val="204338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749767-49DE-4CCB-8E4A-93A5F93FA8FD}"/>
              </a:ext>
            </a:extLst>
          </p:cNvPr>
          <p:cNvSpPr/>
          <p:nvPr/>
        </p:nvSpPr>
        <p:spPr>
          <a:xfrm>
            <a:off x="117748" y="116632"/>
            <a:ext cx="7776864" cy="1138773"/>
          </a:xfrm>
          <a:prstGeom prst="rect">
            <a:avLst/>
          </a:prstGeom>
        </p:spPr>
        <p:txBody>
          <a:bodyPr wrap="square">
            <a:spAutoFit/>
          </a:bodyPr>
          <a:lstStyle/>
          <a:p>
            <a:r>
              <a:rPr lang="en-GB" b="1" dirty="0"/>
              <a:t>Wednesday</a:t>
            </a:r>
            <a:r>
              <a:rPr lang="en-GB" dirty="0"/>
              <a:t> – Writing</a:t>
            </a:r>
            <a:br>
              <a:rPr lang="en-GB" dirty="0"/>
            </a:br>
            <a:r>
              <a:rPr lang="en-GB" dirty="0"/>
              <a:t>Story writing: Synonyms and antonyms</a:t>
            </a:r>
            <a:br>
              <a:rPr lang="en-GB" dirty="0"/>
            </a:br>
            <a:r>
              <a:rPr lang="en-GB" sz="2000" dirty="0">
                <a:hlinkClick r:id="rId2"/>
              </a:rPr>
              <a:t>https://www.bbc.co.uk/bitesize/articles/z63ny9q</a:t>
            </a:r>
            <a:endParaRPr lang="en-GB" dirty="0"/>
          </a:p>
        </p:txBody>
      </p:sp>
      <p:pic>
        <p:nvPicPr>
          <p:cNvPr id="4" name="Picture 3">
            <a:extLst>
              <a:ext uri="{FF2B5EF4-FFF2-40B4-BE49-F238E27FC236}">
                <a16:creationId xmlns:a16="http://schemas.microsoft.com/office/drawing/2014/main" id="{ED76D5C8-5515-487B-95D3-5145E42CC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2565" y="295334"/>
            <a:ext cx="4428900" cy="6275219"/>
          </a:xfrm>
          <a:prstGeom prst="rect">
            <a:avLst/>
          </a:prstGeom>
        </p:spPr>
      </p:pic>
      <p:sp>
        <p:nvSpPr>
          <p:cNvPr id="5" name="Rectangle 4">
            <a:extLst>
              <a:ext uri="{FF2B5EF4-FFF2-40B4-BE49-F238E27FC236}">
                <a16:creationId xmlns:a16="http://schemas.microsoft.com/office/drawing/2014/main" id="{974B2DFB-4AF7-42B2-B1EC-1192452AC49E}"/>
              </a:ext>
            </a:extLst>
          </p:cNvPr>
          <p:cNvSpPr/>
          <p:nvPr/>
        </p:nvSpPr>
        <p:spPr>
          <a:xfrm>
            <a:off x="305508" y="1490008"/>
            <a:ext cx="7039815" cy="1938992"/>
          </a:xfrm>
          <a:prstGeom prst="rect">
            <a:avLst/>
          </a:prstGeom>
        </p:spPr>
        <p:txBody>
          <a:bodyPr wrap="square">
            <a:spAutoFit/>
          </a:bodyPr>
          <a:lstStyle/>
          <a:p>
            <a:r>
              <a:rPr lang="en-GB" b="1" dirty="0">
                <a:solidFill>
                  <a:srgbClr val="231F20"/>
                </a:solidFill>
                <a:latin typeface="+mj-lt"/>
              </a:rPr>
              <a:t>Home learning focus</a:t>
            </a:r>
          </a:p>
          <a:p>
            <a:r>
              <a:rPr lang="en-GB" dirty="0">
                <a:solidFill>
                  <a:srgbClr val="231F20"/>
                </a:solidFill>
                <a:latin typeface="+mj-lt"/>
              </a:rPr>
              <a:t>Learn how to use synonyms and antonyms.</a:t>
            </a:r>
          </a:p>
          <a:p>
            <a:r>
              <a:rPr lang="en-GB" dirty="0">
                <a:solidFill>
                  <a:srgbClr val="231F20"/>
                </a:solidFill>
                <a:latin typeface="+mj-lt"/>
              </a:rPr>
              <a:t>This lesson includes:</a:t>
            </a:r>
          </a:p>
          <a:p>
            <a:pPr>
              <a:buFont typeface="Arial" panose="020B0604020202020204" pitchFamily="34" charset="0"/>
              <a:buChar char="•"/>
            </a:pPr>
            <a:r>
              <a:rPr lang="en-GB" dirty="0">
                <a:solidFill>
                  <a:srgbClr val="231F20"/>
                </a:solidFill>
                <a:latin typeface="+mj-lt"/>
              </a:rPr>
              <a:t>two videos</a:t>
            </a:r>
          </a:p>
          <a:p>
            <a:pPr>
              <a:buFont typeface="Arial" panose="020B0604020202020204" pitchFamily="34" charset="0"/>
              <a:buChar char="•"/>
            </a:pPr>
            <a:r>
              <a:rPr lang="en-GB" dirty="0">
                <a:solidFill>
                  <a:srgbClr val="231F20"/>
                </a:solidFill>
                <a:latin typeface="+mj-lt"/>
              </a:rPr>
              <a:t>three activities</a:t>
            </a:r>
            <a:endParaRPr lang="en-GB" b="0" i="0" dirty="0">
              <a:solidFill>
                <a:srgbClr val="231F20"/>
              </a:solidFill>
              <a:effectLst/>
              <a:latin typeface="+mj-lt"/>
            </a:endParaRPr>
          </a:p>
        </p:txBody>
      </p:sp>
      <p:pic>
        <p:nvPicPr>
          <p:cNvPr id="7" name="Picture 6">
            <a:extLst>
              <a:ext uri="{FF2B5EF4-FFF2-40B4-BE49-F238E27FC236}">
                <a16:creationId xmlns:a16="http://schemas.microsoft.com/office/drawing/2014/main" id="{2FBAE2D5-AB43-4622-9FD0-B006F039D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315" y="3784858"/>
            <a:ext cx="5227994" cy="2931155"/>
          </a:xfrm>
          <a:prstGeom prst="rect">
            <a:avLst/>
          </a:prstGeom>
        </p:spPr>
      </p:pic>
    </p:spTree>
    <p:extLst>
      <p:ext uri="{BB962C8B-B14F-4D97-AF65-F5344CB8AC3E}">
        <p14:creationId xmlns:p14="http://schemas.microsoft.com/office/powerpoint/2010/main" val="200924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56A507-7272-4A48-B3EE-B1F2F7C09204}"/>
              </a:ext>
            </a:extLst>
          </p:cNvPr>
          <p:cNvSpPr/>
          <p:nvPr/>
        </p:nvSpPr>
        <p:spPr>
          <a:xfrm>
            <a:off x="324594" y="194299"/>
            <a:ext cx="11539637" cy="4708853"/>
          </a:xfrm>
          <a:prstGeom prst="rect">
            <a:avLst/>
          </a:prstGeom>
        </p:spPr>
        <p:txBody>
          <a:bodyPr wrap="square">
            <a:spAutoFit/>
          </a:bodyPr>
          <a:lstStyle/>
          <a:p>
            <a:r>
              <a:rPr lang="en-US" sz="3599" b="1" u="sng" dirty="0" err="1">
                <a:latin typeface="+mj-lt"/>
                <a:ea typeface="Calibri" panose="020F0502020204030204" pitchFamily="34" charset="0"/>
                <a:cs typeface="Times New Roman" panose="02020603050405020304" pitchFamily="18" charset="0"/>
              </a:rPr>
              <a:t>Maths</a:t>
            </a:r>
            <a:r>
              <a:rPr lang="en-US" sz="3599" b="1" u="sng" dirty="0">
                <a:latin typeface="+mj-lt"/>
                <a:ea typeface="Calibri" panose="020F0502020204030204" pitchFamily="34" charset="0"/>
                <a:cs typeface="Times New Roman" panose="02020603050405020304" pitchFamily="18" charset="0"/>
              </a:rPr>
              <a:t> focus: </a:t>
            </a:r>
            <a:r>
              <a:rPr lang="en-US" sz="2800" b="1" u="sng" dirty="0"/>
              <a:t>Fractions and Percentages</a:t>
            </a:r>
            <a:endParaRPr lang="en-US" sz="2000" u="sng" dirty="0">
              <a:latin typeface="+mj-lt"/>
              <a:ea typeface="Calibri" panose="020F0502020204030204" pitchFamily="34" charset="0"/>
              <a:cs typeface="Times New Roman" panose="02020603050405020304" pitchFamily="18" charset="0"/>
            </a:endParaRPr>
          </a:p>
          <a:p>
            <a:r>
              <a:rPr lang="en-US" dirty="0"/>
              <a:t>White Rose </a:t>
            </a:r>
            <a:r>
              <a:rPr lang="en-US" dirty="0" err="1"/>
              <a:t>Maths</a:t>
            </a:r>
            <a:r>
              <a:rPr lang="en-US" dirty="0"/>
              <a:t> Home Learning </a:t>
            </a:r>
            <a:endParaRPr lang="en-GB" dirty="0"/>
          </a:p>
          <a:p>
            <a:r>
              <a:rPr lang="en-US" b="1" dirty="0"/>
              <a:t>Year 6 - </a:t>
            </a:r>
            <a:r>
              <a:rPr lang="en-GB" b="1" dirty="0"/>
              <a:t>Summer Term – Week 6 (w/c 1</a:t>
            </a:r>
            <a:r>
              <a:rPr lang="en-GB" b="1" baseline="30000" dirty="0"/>
              <a:t>st</a:t>
            </a:r>
            <a:r>
              <a:rPr lang="en-GB" b="1" dirty="0"/>
              <a:t> June)</a:t>
            </a:r>
          </a:p>
          <a:p>
            <a:r>
              <a:rPr lang="en-GB" dirty="0"/>
              <a:t> </a:t>
            </a:r>
            <a:r>
              <a:rPr lang="en-US" u="sng" dirty="0">
                <a:hlinkClick r:id="rId2"/>
              </a:rPr>
              <a:t>https://whiterosemaths.com/homelearning/year-6/</a:t>
            </a:r>
            <a:r>
              <a:rPr lang="en-US" u="sng" dirty="0"/>
              <a:t> </a:t>
            </a:r>
            <a:endParaRPr lang="en-GB" dirty="0"/>
          </a:p>
          <a:p>
            <a:endParaRPr lang="en-US" dirty="0"/>
          </a:p>
          <a:p>
            <a:r>
              <a:rPr lang="en-US" dirty="0"/>
              <a:t>There are 5 lessons, please watch the clips first (if you have problems with the White Rose website videos, the BBC Bitesize clips are also useful), then click on ‘Get the Activity’ and you can check your answers afterwards. </a:t>
            </a:r>
            <a:endParaRPr lang="en-GB" dirty="0"/>
          </a:p>
          <a:p>
            <a:r>
              <a:rPr lang="en-US" dirty="0"/>
              <a:t> </a:t>
            </a:r>
            <a:endParaRPr lang="en-GB" dirty="0"/>
          </a:p>
          <a:p>
            <a:r>
              <a:rPr lang="en-GB" b="1" dirty="0">
                <a:solidFill>
                  <a:srgbClr val="FF6600"/>
                </a:solidFill>
              </a:rPr>
              <a:t>Summer Term – Week 6 (w/c 1</a:t>
            </a:r>
            <a:r>
              <a:rPr lang="en-GB" b="1" baseline="30000" dirty="0">
                <a:solidFill>
                  <a:srgbClr val="FF6600"/>
                </a:solidFill>
              </a:rPr>
              <a:t>st</a:t>
            </a:r>
            <a:r>
              <a:rPr lang="en-GB" b="1" dirty="0">
                <a:solidFill>
                  <a:srgbClr val="FF6600"/>
                </a:solidFill>
              </a:rPr>
              <a:t> June)</a:t>
            </a:r>
            <a:endParaRPr lang="en-GB" sz="2399" dirty="0">
              <a:solidFill>
                <a:srgbClr val="FF66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t>Wednesday – Lesson 3 – </a:t>
            </a:r>
            <a:r>
              <a:rPr lang="en-US" dirty="0"/>
              <a:t>Order Fractions, Decimals and Percentages</a:t>
            </a:r>
            <a:endParaRPr lang="en-GB" dirty="0"/>
          </a:p>
          <a:p>
            <a:r>
              <a:rPr lang="en-US" dirty="0"/>
              <a:t> </a:t>
            </a:r>
            <a:endParaRPr lang="en-GB" dirty="0"/>
          </a:p>
        </p:txBody>
      </p:sp>
    </p:spTree>
    <p:extLst>
      <p:ext uri="{BB962C8B-B14F-4D97-AF65-F5344CB8AC3E}">
        <p14:creationId xmlns:p14="http://schemas.microsoft.com/office/powerpoint/2010/main" val="170107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57BD57-0B55-4B47-B392-AFC7D38BBC57}"/>
              </a:ext>
            </a:extLst>
          </p:cNvPr>
          <p:cNvPicPr>
            <a:picLocks noChangeAspect="1"/>
          </p:cNvPicPr>
          <p:nvPr/>
        </p:nvPicPr>
        <p:blipFill rotWithShape="1">
          <a:blip r:embed="rId2">
            <a:extLst>
              <a:ext uri="{28A0092B-C50C-407E-A947-70E740481C1C}">
                <a14:useLocalDpi xmlns:a14="http://schemas.microsoft.com/office/drawing/2010/main" val="0"/>
              </a:ext>
            </a:extLst>
          </a:blip>
          <a:srcRect l="66668" t="5376" r="1449" b="32356"/>
          <a:stretch/>
        </p:blipFill>
        <p:spPr>
          <a:xfrm>
            <a:off x="3754152" y="237736"/>
            <a:ext cx="4680520" cy="6382527"/>
          </a:xfrm>
          <a:prstGeom prst="rect">
            <a:avLst/>
          </a:prstGeom>
        </p:spPr>
      </p:pic>
    </p:spTree>
    <p:extLst>
      <p:ext uri="{BB962C8B-B14F-4D97-AF65-F5344CB8AC3E}">
        <p14:creationId xmlns:p14="http://schemas.microsoft.com/office/powerpoint/2010/main" val="187892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3584E7-CF1B-4D73-8180-941D8E3A6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812" y="7284"/>
            <a:ext cx="10729192" cy="6862133"/>
          </a:xfrm>
          <a:prstGeom prst="rect">
            <a:avLst/>
          </a:prstGeom>
        </p:spPr>
      </p:pic>
    </p:spTree>
    <p:extLst>
      <p:ext uri="{BB962C8B-B14F-4D97-AF65-F5344CB8AC3E}">
        <p14:creationId xmlns:p14="http://schemas.microsoft.com/office/powerpoint/2010/main" val="297492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182363-69F5-4D02-8342-52123CB66F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880" y="54336"/>
            <a:ext cx="9577064" cy="6749328"/>
          </a:xfrm>
          <a:prstGeom prst="rect">
            <a:avLst/>
          </a:prstGeom>
        </p:spPr>
      </p:pic>
    </p:spTree>
    <p:extLst>
      <p:ext uri="{BB962C8B-B14F-4D97-AF65-F5344CB8AC3E}">
        <p14:creationId xmlns:p14="http://schemas.microsoft.com/office/powerpoint/2010/main" val="41469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sson 3 Answers - Order FDP 2019.pdf - Adobe Acrobat Reader DC">
            <a:extLst>
              <a:ext uri="{FF2B5EF4-FFF2-40B4-BE49-F238E27FC236}">
                <a16:creationId xmlns:a16="http://schemas.microsoft.com/office/drawing/2014/main" id="{431A8C4D-6817-4E14-A6E7-58055F35C4B8}"/>
              </a:ext>
            </a:extLst>
          </p:cNvPr>
          <p:cNvPicPr>
            <a:picLocks noChangeAspect="1"/>
          </p:cNvPicPr>
          <p:nvPr/>
        </p:nvPicPr>
        <p:blipFill rotWithShape="1">
          <a:blip r:embed="rId2">
            <a:extLst>
              <a:ext uri="{28A0092B-C50C-407E-A947-70E740481C1C}">
                <a14:useLocalDpi xmlns:a14="http://schemas.microsoft.com/office/drawing/2010/main" val="0"/>
              </a:ext>
            </a:extLst>
          </a:blip>
          <a:srcRect l="10418" t="19274" r="28732" b="7203"/>
          <a:stretch/>
        </p:blipFill>
        <p:spPr>
          <a:xfrm>
            <a:off x="837828" y="19338"/>
            <a:ext cx="10513168" cy="6838662"/>
          </a:xfrm>
          <a:prstGeom prst="rect">
            <a:avLst/>
          </a:prstGeom>
        </p:spPr>
      </p:pic>
    </p:spTree>
    <p:extLst>
      <p:ext uri="{BB962C8B-B14F-4D97-AF65-F5344CB8AC3E}">
        <p14:creationId xmlns:p14="http://schemas.microsoft.com/office/powerpoint/2010/main" val="363700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1FE90-BA8F-4F19-AFA3-AFFF84DEE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868" y="0"/>
            <a:ext cx="9793088" cy="6814654"/>
          </a:xfrm>
          <a:prstGeom prst="rect">
            <a:avLst/>
          </a:prstGeom>
        </p:spPr>
      </p:pic>
    </p:spTree>
    <p:extLst>
      <p:ext uri="{BB962C8B-B14F-4D97-AF65-F5344CB8AC3E}">
        <p14:creationId xmlns:p14="http://schemas.microsoft.com/office/powerpoint/2010/main" val="414964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2F2B81-9C37-460E-A203-2221C23817D1}"/>
              </a:ext>
            </a:extLst>
          </p:cNvPr>
          <p:cNvSpPr/>
          <p:nvPr/>
        </p:nvSpPr>
        <p:spPr>
          <a:xfrm>
            <a:off x="347647" y="2060848"/>
            <a:ext cx="4810661" cy="830997"/>
          </a:xfrm>
          <a:prstGeom prst="rect">
            <a:avLst/>
          </a:prstGeom>
        </p:spPr>
        <p:txBody>
          <a:bodyPr wrap="square">
            <a:spAutoFit/>
          </a:bodyPr>
          <a:lstStyle/>
          <a:p>
            <a:r>
              <a:rPr lang="en-GB" dirty="0"/>
              <a:t>Enjoy reading a book and continue the challenge…</a:t>
            </a:r>
          </a:p>
        </p:txBody>
      </p:sp>
      <p:sp>
        <p:nvSpPr>
          <p:cNvPr id="4" name="Title 1">
            <a:extLst>
              <a:ext uri="{FF2B5EF4-FFF2-40B4-BE49-F238E27FC236}">
                <a16:creationId xmlns:a16="http://schemas.microsoft.com/office/drawing/2014/main" id="{44155ABB-6195-49B2-9A28-02EAFAA04A1A}"/>
              </a:ext>
            </a:extLst>
          </p:cNvPr>
          <p:cNvSpPr>
            <a:spLocks noGrp="1"/>
          </p:cNvSpPr>
          <p:nvPr>
            <p:ph type="title"/>
          </p:nvPr>
        </p:nvSpPr>
        <p:spPr>
          <a:xfrm>
            <a:off x="234736" y="1127050"/>
            <a:ext cx="6172255" cy="660574"/>
          </a:xfrm>
        </p:spPr>
        <p:txBody>
          <a:bodyPr>
            <a:normAutofit fontScale="90000"/>
          </a:bodyPr>
          <a:lstStyle/>
          <a:p>
            <a:r>
              <a:rPr lang="en-GB" dirty="0">
                <a:solidFill>
                  <a:srgbClr val="0070C0"/>
                </a:solidFill>
                <a:latin typeface="Comic Sans MS" panose="030F0702030302020204" pitchFamily="66" charset="0"/>
              </a:rPr>
              <a:t>Overview of English: Reading </a:t>
            </a:r>
          </a:p>
        </p:txBody>
      </p:sp>
      <p:pic>
        <p:nvPicPr>
          <p:cNvPr id="5" name="Picture 4">
            <a:extLst>
              <a:ext uri="{FF2B5EF4-FFF2-40B4-BE49-F238E27FC236}">
                <a16:creationId xmlns:a16="http://schemas.microsoft.com/office/drawing/2014/main" id="{EE6CEA43-701A-4DAF-9455-4B83728BD7F6}"/>
              </a:ext>
            </a:extLst>
          </p:cNvPr>
          <p:cNvPicPr>
            <a:picLocks noChangeAspect="1"/>
          </p:cNvPicPr>
          <p:nvPr/>
        </p:nvPicPr>
        <p:blipFill>
          <a:blip r:embed="rId2"/>
          <a:stretch>
            <a:fillRect/>
          </a:stretch>
        </p:blipFill>
        <p:spPr>
          <a:xfrm>
            <a:off x="6742484" y="235044"/>
            <a:ext cx="5211605" cy="6481367"/>
          </a:xfrm>
          <a:prstGeom prst="rect">
            <a:avLst/>
          </a:prstGeom>
        </p:spPr>
      </p:pic>
    </p:spTree>
    <p:extLst>
      <p:ext uri="{BB962C8B-B14F-4D97-AF65-F5344CB8AC3E}">
        <p14:creationId xmlns:p14="http://schemas.microsoft.com/office/powerpoint/2010/main" val="133176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34C36-71D2-413F-B782-46D29EBDA172}"/>
              </a:ext>
            </a:extLst>
          </p:cNvPr>
          <p:cNvSpPr>
            <a:spLocks noGrp="1"/>
          </p:cNvSpPr>
          <p:nvPr>
            <p:ph type="ctrTitle"/>
          </p:nvPr>
        </p:nvSpPr>
        <p:spPr/>
        <p:txBody>
          <a:bodyPr/>
          <a:lstStyle/>
          <a:p>
            <a:r>
              <a:rPr lang="en-GB" dirty="0"/>
              <a:t>Thursday</a:t>
            </a:r>
          </a:p>
        </p:txBody>
      </p:sp>
    </p:spTree>
    <p:extLst>
      <p:ext uri="{BB962C8B-B14F-4D97-AF65-F5344CB8AC3E}">
        <p14:creationId xmlns:p14="http://schemas.microsoft.com/office/powerpoint/2010/main" val="259952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758D-6554-450B-929E-B2F6431CA3AC}"/>
              </a:ext>
            </a:extLst>
          </p:cNvPr>
          <p:cNvSpPr>
            <a:spLocks noGrp="1"/>
          </p:cNvSpPr>
          <p:nvPr>
            <p:ph type="title"/>
          </p:nvPr>
        </p:nvSpPr>
        <p:spPr>
          <a:xfrm>
            <a:off x="175773" y="764704"/>
            <a:ext cx="2414513" cy="1400165"/>
          </a:xfrm>
        </p:spPr>
        <p:txBody>
          <a:bodyPr>
            <a:normAutofit fontScale="90000"/>
          </a:bodyPr>
          <a:lstStyle/>
          <a:p>
            <a:r>
              <a:rPr lang="en-GB" dirty="0"/>
              <a:t>Thursday </a:t>
            </a:r>
            <a:br>
              <a:rPr lang="en-GB" dirty="0"/>
            </a:br>
            <a:br>
              <a:rPr lang="en-GB" sz="1999" dirty="0"/>
            </a:br>
            <a:r>
              <a:rPr lang="en-GB" sz="1999" dirty="0">
                <a:solidFill>
                  <a:srgbClr val="FF6600"/>
                </a:solidFill>
              </a:rPr>
              <a:t>You don’t need to print these daily spelling mats, you can just copy from the screen.</a:t>
            </a:r>
            <a:endParaRPr lang="en-GB" dirty="0">
              <a:solidFill>
                <a:srgbClr val="FF6600"/>
              </a:solidFill>
            </a:endParaRPr>
          </a:p>
        </p:txBody>
      </p:sp>
      <p:pic>
        <p:nvPicPr>
          <p:cNvPr id="4" name="Picture 3">
            <a:extLst>
              <a:ext uri="{FF2B5EF4-FFF2-40B4-BE49-F238E27FC236}">
                <a16:creationId xmlns:a16="http://schemas.microsoft.com/office/drawing/2014/main" id="{4629A1D0-9540-47AC-82B5-B823F86F4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4052" y="572801"/>
            <a:ext cx="8784976" cy="5712398"/>
          </a:xfrm>
          <a:prstGeom prst="rect">
            <a:avLst/>
          </a:prstGeom>
        </p:spPr>
      </p:pic>
    </p:spTree>
    <p:extLst>
      <p:ext uri="{BB962C8B-B14F-4D97-AF65-F5344CB8AC3E}">
        <p14:creationId xmlns:p14="http://schemas.microsoft.com/office/powerpoint/2010/main" val="42444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66219" y="4005064"/>
            <a:ext cx="6400800" cy="2088232"/>
          </a:xfrm>
        </p:spPr>
        <p:txBody>
          <a:bodyPr>
            <a:normAutofit fontScale="62500" lnSpcReduction="20000"/>
          </a:bodyPr>
          <a:lstStyle/>
          <a:p>
            <a:r>
              <a:rPr lang="en-GB" sz="6300" dirty="0">
                <a:solidFill>
                  <a:srgbClr val="7030A0"/>
                </a:solidFill>
                <a:latin typeface="+mj-lt"/>
                <a:cs typeface="Arial" pitchFamily="34" charset="0"/>
              </a:rPr>
              <a:t>Today we are going to:</a:t>
            </a:r>
          </a:p>
          <a:p>
            <a:pPr marL="514350" indent="-514350">
              <a:spcBef>
                <a:spcPts val="1200"/>
              </a:spcBef>
              <a:buFont typeface="Arial" pitchFamily="34" charset="0"/>
              <a:buChar char="•"/>
            </a:pPr>
            <a:r>
              <a:rPr lang="en-GB" dirty="0">
                <a:solidFill>
                  <a:schemeClr val="tx1">
                    <a:lumMod val="85000"/>
                    <a:lumOff val="15000"/>
                  </a:schemeClr>
                </a:solidFill>
              </a:rPr>
              <a:t>Learn about story writing</a:t>
            </a:r>
          </a:p>
          <a:p>
            <a:pPr marL="514350" indent="-514350">
              <a:spcBef>
                <a:spcPts val="1200"/>
              </a:spcBef>
              <a:buFont typeface="Arial" pitchFamily="34" charset="0"/>
              <a:buChar char="•"/>
            </a:pPr>
            <a:r>
              <a:rPr lang="en-GB" dirty="0">
                <a:solidFill>
                  <a:schemeClr val="tx1">
                    <a:lumMod val="85000"/>
                    <a:lumOff val="15000"/>
                  </a:schemeClr>
                </a:solidFill>
              </a:rPr>
              <a:t>Create a superhero (you can use the superhero you created on Tuesday)</a:t>
            </a:r>
          </a:p>
          <a:p>
            <a:pPr marL="514350" indent="-514350">
              <a:spcBef>
                <a:spcPts val="1200"/>
              </a:spcBef>
              <a:buFont typeface="Arial" pitchFamily="34" charset="0"/>
              <a:buChar char="•"/>
            </a:pPr>
            <a:r>
              <a:rPr lang="en-GB" dirty="0">
                <a:solidFill>
                  <a:schemeClr val="tx1">
                    <a:lumMod val="85000"/>
                    <a:lumOff val="15000"/>
                  </a:schemeClr>
                </a:solidFill>
              </a:rPr>
              <a:t>Write our own short story</a:t>
            </a:r>
          </a:p>
        </p:txBody>
      </p:sp>
      <p:pic>
        <p:nvPicPr>
          <p:cNvPr id="5" name="Picture 4" descr="Lets get writing_title.jpg"/>
          <p:cNvPicPr>
            <a:picLocks noChangeAspect="1"/>
          </p:cNvPicPr>
          <p:nvPr/>
        </p:nvPicPr>
        <p:blipFill>
          <a:blip r:embed="rId2" cstate="print"/>
          <a:stretch>
            <a:fillRect/>
          </a:stretch>
        </p:blipFill>
        <p:spPr>
          <a:xfrm>
            <a:off x="7534572" y="260648"/>
            <a:ext cx="4460918" cy="1950025"/>
          </a:xfrm>
          <a:prstGeom prst="rect">
            <a:avLst/>
          </a:prstGeom>
        </p:spPr>
      </p:pic>
      <p:sp>
        <p:nvSpPr>
          <p:cNvPr id="2" name="Rectangle 1">
            <a:extLst>
              <a:ext uri="{FF2B5EF4-FFF2-40B4-BE49-F238E27FC236}">
                <a16:creationId xmlns:a16="http://schemas.microsoft.com/office/drawing/2014/main" id="{AC0CB031-0D5C-4AD3-AE6C-C4B534CA31BB}"/>
              </a:ext>
            </a:extLst>
          </p:cNvPr>
          <p:cNvSpPr/>
          <p:nvPr/>
        </p:nvSpPr>
        <p:spPr>
          <a:xfrm>
            <a:off x="3934173" y="260648"/>
            <a:ext cx="3600400" cy="3416320"/>
          </a:xfrm>
          <a:prstGeom prst="rect">
            <a:avLst/>
          </a:prstGeom>
        </p:spPr>
        <p:txBody>
          <a:bodyPr wrap="square">
            <a:spAutoFit/>
          </a:bodyPr>
          <a:lstStyle/>
          <a:p>
            <a:r>
              <a:rPr lang="en-GB" b="1" dirty="0"/>
              <a:t>Thursday</a:t>
            </a:r>
            <a:r>
              <a:rPr lang="en-GB" dirty="0"/>
              <a:t> – Writing</a:t>
            </a:r>
            <a:br>
              <a:rPr lang="en-GB" dirty="0"/>
            </a:br>
            <a:r>
              <a:rPr lang="en-GB" dirty="0">
                <a:solidFill>
                  <a:srgbClr val="FF6600"/>
                </a:solidFill>
              </a:rPr>
              <a:t>Plan a superhero story. </a:t>
            </a:r>
            <a:r>
              <a:rPr lang="en-GB" dirty="0"/>
              <a:t>Choose either a story about a time when you saved the day or a story about how you got your powers.</a:t>
            </a:r>
            <a:br>
              <a:rPr lang="en-GB" dirty="0"/>
            </a:br>
            <a:br>
              <a:rPr lang="en-GB" dirty="0"/>
            </a:br>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309" y="76200"/>
            <a:ext cx="10157354" cy="904528"/>
          </a:xfrm>
        </p:spPr>
        <p:txBody>
          <a:bodyPr/>
          <a:lstStyle/>
          <a:p>
            <a:r>
              <a:rPr lang="en-GB" dirty="0">
                <a:solidFill>
                  <a:srgbClr val="0070C0"/>
                </a:solidFill>
              </a:rPr>
              <a:t>Who’s your favourite superhero?</a:t>
            </a:r>
          </a:p>
        </p:txBody>
      </p:sp>
      <p:pic>
        <p:nvPicPr>
          <p:cNvPr id="6" name="Content Placeholder 5" descr="Favourite Hero.jpg"/>
          <p:cNvPicPr>
            <a:picLocks noGrp="1" noChangeAspect="1"/>
          </p:cNvPicPr>
          <p:nvPr>
            <p:ph idx="1"/>
          </p:nvPr>
        </p:nvPicPr>
        <p:blipFill>
          <a:blip r:embed="rId2" cstate="print"/>
          <a:stretch>
            <a:fillRect/>
          </a:stretch>
        </p:blipFill>
        <p:spPr>
          <a:xfrm>
            <a:off x="2189162" y="1291176"/>
            <a:ext cx="7810498" cy="5144011"/>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309" y="76200"/>
            <a:ext cx="10157354" cy="1397000"/>
          </a:xfrm>
        </p:spPr>
        <p:txBody>
          <a:bodyPr>
            <a:normAutofit/>
          </a:bodyPr>
          <a:lstStyle/>
          <a:p>
            <a:r>
              <a:rPr lang="en-GB" sz="3600" dirty="0">
                <a:solidFill>
                  <a:srgbClr val="0070C0"/>
                </a:solidFill>
              </a:rPr>
              <a:t>Ideas to help you create your superhero. What does you superhero look like?</a:t>
            </a:r>
          </a:p>
        </p:txBody>
      </p:sp>
      <p:pic>
        <p:nvPicPr>
          <p:cNvPr id="5" name="Content Placeholder 4" descr="Supehero Ideas.jpg"/>
          <p:cNvPicPr>
            <a:picLocks noGrp="1" noChangeAspect="1"/>
          </p:cNvPicPr>
          <p:nvPr>
            <p:ph idx="1"/>
          </p:nvPr>
        </p:nvPicPr>
        <p:blipFill>
          <a:blip r:embed="rId2" cstate="print"/>
          <a:stretch>
            <a:fillRect/>
          </a:stretch>
        </p:blipFill>
        <p:spPr>
          <a:xfrm>
            <a:off x="2431495" y="1600200"/>
            <a:ext cx="7325834" cy="4525960"/>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ST: Most Popular Marvel Characters &amp; Their Powers">
            <a:extLst>
              <a:ext uri="{FF2B5EF4-FFF2-40B4-BE49-F238E27FC236}">
                <a16:creationId xmlns:a16="http://schemas.microsoft.com/office/drawing/2014/main" id="{AD49D7EE-8842-40B2-A173-3499FF23E2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764" y="260648"/>
            <a:ext cx="714375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1EF84D7-15C8-4E11-AA45-FB5D0243D262}"/>
              </a:ext>
            </a:extLst>
          </p:cNvPr>
          <p:cNvPicPr>
            <a:picLocks noChangeAspect="1"/>
          </p:cNvPicPr>
          <p:nvPr/>
        </p:nvPicPr>
        <p:blipFill>
          <a:blip r:embed="rId3"/>
          <a:stretch>
            <a:fillRect/>
          </a:stretch>
        </p:blipFill>
        <p:spPr>
          <a:xfrm>
            <a:off x="5279821" y="3933056"/>
            <a:ext cx="6678146" cy="2739752"/>
          </a:xfrm>
          <a:prstGeom prst="rect">
            <a:avLst/>
          </a:prstGeom>
        </p:spPr>
      </p:pic>
    </p:spTree>
    <p:extLst>
      <p:ext uri="{BB962C8B-B14F-4D97-AF65-F5344CB8AC3E}">
        <p14:creationId xmlns:p14="http://schemas.microsoft.com/office/powerpoint/2010/main" val="139745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solidFill>
                  <a:srgbClr val="0070C0"/>
                </a:solidFill>
              </a:rPr>
              <a:t>Setting Ideas</a:t>
            </a:r>
            <a:br>
              <a:rPr lang="en-GB" dirty="0">
                <a:solidFill>
                  <a:srgbClr val="0070C0"/>
                </a:solidFill>
              </a:rPr>
            </a:br>
            <a:r>
              <a:rPr lang="en-GB" sz="1800" dirty="0">
                <a:solidFill>
                  <a:srgbClr val="0070C0"/>
                </a:solidFill>
              </a:rPr>
              <a:t>Where will your superhero save the day?</a:t>
            </a:r>
          </a:p>
        </p:txBody>
      </p:sp>
      <p:pic>
        <p:nvPicPr>
          <p:cNvPr id="6" name="Content Placeholder 5" descr="Setting Ideas.jpg"/>
          <p:cNvPicPr>
            <a:picLocks noGrp="1" noChangeAspect="1"/>
          </p:cNvPicPr>
          <p:nvPr>
            <p:ph idx="1"/>
          </p:nvPr>
        </p:nvPicPr>
        <p:blipFill>
          <a:blip r:embed="rId2" cstate="print"/>
          <a:stretch>
            <a:fillRect/>
          </a:stretch>
        </p:blipFill>
        <p:spPr>
          <a:xfrm>
            <a:off x="2526837" y="1646238"/>
            <a:ext cx="7135150" cy="5211762"/>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309" y="76200"/>
            <a:ext cx="10157354" cy="904528"/>
          </a:xfrm>
        </p:spPr>
        <p:txBody>
          <a:bodyPr>
            <a:normAutofit/>
          </a:bodyPr>
          <a:lstStyle/>
          <a:p>
            <a:r>
              <a:rPr lang="en-GB" dirty="0">
                <a:solidFill>
                  <a:srgbClr val="0070C0"/>
                </a:solidFill>
              </a:rPr>
              <a:t>Beginning (Exposition)</a:t>
            </a:r>
            <a:r>
              <a:rPr lang="en-GB" sz="2000" dirty="0">
                <a:solidFill>
                  <a:srgbClr val="0070C0"/>
                </a:solidFill>
              </a:rPr>
              <a:t>How will you start your story?</a:t>
            </a:r>
          </a:p>
        </p:txBody>
      </p:sp>
      <p:sp>
        <p:nvSpPr>
          <p:cNvPr id="3" name="Content Placeholder 2"/>
          <p:cNvSpPr>
            <a:spLocks noGrp="1"/>
          </p:cNvSpPr>
          <p:nvPr>
            <p:ph idx="1"/>
          </p:nvPr>
        </p:nvSpPr>
        <p:spPr>
          <a:xfrm>
            <a:off x="189756" y="620688"/>
            <a:ext cx="11999069" cy="6237312"/>
          </a:xfrm>
        </p:spPr>
        <p:txBody>
          <a:bodyPr vert="horz" wrap="square" lIns="72000" tIns="108000" rIns="121899" bIns="60949" rtlCol="0" anchor="ctr">
            <a:normAutofit/>
          </a:bodyPr>
          <a:lstStyle/>
          <a:p>
            <a:pPr>
              <a:lnSpc>
                <a:spcPct val="110000"/>
              </a:lnSpc>
              <a:spcBef>
                <a:spcPts val="1800"/>
              </a:spcBef>
              <a:buNone/>
            </a:pPr>
            <a:r>
              <a:rPr lang="en-GB" sz="1600" b="1" dirty="0"/>
              <a:t>Dialogue:</a:t>
            </a:r>
          </a:p>
          <a:p>
            <a:pPr>
              <a:lnSpc>
                <a:spcPct val="110000"/>
              </a:lnSpc>
              <a:buNone/>
            </a:pPr>
            <a:r>
              <a:rPr lang="en-GB" sz="1600" dirty="0"/>
              <a:t>“The mutant gas is ready Doctor </a:t>
            </a:r>
            <a:r>
              <a:rPr lang="en-GB" sz="1600" dirty="0" err="1"/>
              <a:t>McEvil</a:t>
            </a:r>
            <a:r>
              <a:rPr lang="en-GB" sz="1600" dirty="0"/>
              <a:t>. Look what it’s done to one of your volunteers …”</a:t>
            </a:r>
          </a:p>
          <a:p>
            <a:pPr marL="0" indent="0">
              <a:lnSpc>
                <a:spcPct val="110000"/>
              </a:lnSpc>
              <a:buNone/>
            </a:pPr>
            <a:r>
              <a:rPr lang="en-GB" sz="1600" dirty="0"/>
              <a:t>“That is the most evil and beautiful thing I have ever seen! </a:t>
            </a:r>
            <a:r>
              <a:rPr lang="en-GB" sz="1600" dirty="0" err="1"/>
              <a:t>Mwhahaha</a:t>
            </a:r>
            <a:r>
              <a:rPr lang="en-GB" sz="1600" dirty="0"/>
              <a:t>, my plan is perfect, a mutant army of humans under my control so I can take over the world. Professor Scribe will never be able to stop me, </a:t>
            </a:r>
            <a:r>
              <a:rPr lang="en-GB" sz="1600" dirty="0" err="1"/>
              <a:t>mwhahaha</a:t>
            </a:r>
            <a:r>
              <a:rPr lang="en-GB" sz="1600" dirty="0"/>
              <a:t>!”</a:t>
            </a:r>
          </a:p>
          <a:p>
            <a:pPr>
              <a:lnSpc>
                <a:spcPct val="110000"/>
              </a:lnSpc>
              <a:buNone/>
            </a:pPr>
            <a:r>
              <a:rPr lang="en-GB" sz="1600" dirty="0"/>
              <a:t>“Your wish is my command, Master …”</a:t>
            </a:r>
          </a:p>
          <a:p>
            <a:pPr>
              <a:lnSpc>
                <a:spcPct val="110000"/>
              </a:lnSpc>
              <a:buNone/>
            </a:pPr>
            <a:r>
              <a:rPr lang="en-GB" sz="1600" b="1" dirty="0"/>
              <a:t>Description:</a:t>
            </a:r>
          </a:p>
          <a:p>
            <a:pPr marL="0" indent="0">
              <a:lnSpc>
                <a:spcPct val="110000"/>
              </a:lnSpc>
              <a:buNone/>
            </a:pPr>
            <a:r>
              <a:rPr lang="en-GB" sz="1600" dirty="0"/>
              <a:t>The lab was quiet, all eyes were on the sealed cage. A human volunteer, dedicated to Doctor </a:t>
            </a:r>
            <a:r>
              <a:rPr lang="en-GB" sz="1600" dirty="0" err="1"/>
              <a:t>McEvil’s</a:t>
            </a:r>
            <a:r>
              <a:rPr lang="en-GB" sz="1600" dirty="0"/>
              <a:t> cause, had been in the chamber for a few hours, exposed to the toxic mutant gas. A lab technician gasped as the human’s eyes opened, glowing fiery orange. He grinned, his teeth sharper and whiter than before, then showed his tongue, now forked like a snake’s. The only bigger smile in the stark white room was Doctor </a:t>
            </a:r>
            <a:r>
              <a:rPr lang="en-GB" sz="1600" dirty="0" err="1"/>
              <a:t>McEvil</a:t>
            </a:r>
            <a:r>
              <a:rPr lang="en-GB" sz="1600" dirty="0"/>
              <a:t>. The silence was broken by the sound of his evil laugh.</a:t>
            </a:r>
          </a:p>
          <a:p>
            <a:pPr>
              <a:lnSpc>
                <a:spcPct val="110000"/>
              </a:lnSpc>
              <a:buNone/>
            </a:pPr>
            <a:r>
              <a:rPr lang="en-GB" sz="1600" b="1" dirty="0"/>
              <a:t>Action:</a:t>
            </a:r>
          </a:p>
          <a:p>
            <a:pPr marL="0" indent="0">
              <a:lnSpc>
                <a:spcPct val="110000"/>
              </a:lnSpc>
              <a:buNone/>
            </a:pPr>
            <a:r>
              <a:rPr lang="en-GB" sz="1600" dirty="0"/>
              <a:t>The glass vial shattered as the lab technician saw the mutated human in the cage. Its forked tongue splitting round the bars and twisting them. The metal bars shrieked as they buckled under the force. Doctor </a:t>
            </a:r>
            <a:r>
              <a:rPr lang="en-GB" sz="1600" dirty="0" err="1"/>
              <a:t>McEvil</a:t>
            </a:r>
            <a:r>
              <a:rPr lang="en-GB" sz="1600" dirty="0"/>
              <a:t> laughed loudly, as his dream became a reality. His mutant army would be unstoppable.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2" y="476672"/>
            <a:ext cx="8229600" cy="1143000"/>
          </a:xfrm>
        </p:spPr>
        <p:txBody>
          <a:bodyPr>
            <a:normAutofit fontScale="90000"/>
          </a:bodyPr>
          <a:lstStyle/>
          <a:p>
            <a:r>
              <a:rPr lang="en-GB" dirty="0">
                <a:solidFill>
                  <a:srgbClr val="0070C0"/>
                </a:solidFill>
              </a:rPr>
              <a:t>Event Ideas (Rising Action)</a:t>
            </a:r>
            <a:br>
              <a:rPr lang="en-GB" dirty="0">
                <a:solidFill>
                  <a:srgbClr val="0070C0"/>
                </a:solidFill>
              </a:rPr>
            </a:br>
            <a:r>
              <a:rPr lang="en-GB" sz="2200" dirty="0">
                <a:solidFill>
                  <a:srgbClr val="0070C0"/>
                </a:solidFill>
              </a:rPr>
              <a:t>Who is your superhero’s arch-enemy?</a:t>
            </a:r>
            <a:br>
              <a:rPr lang="en-GB" sz="2200" dirty="0">
                <a:solidFill>
                  <a:srgbClr val="0070C0"/>
                </a:solidFill>
              </a:rPr>
            </a:br>
            <a:r>
              <a:rPr lang="en-GB" sz="2200" dirty="0">
                <a:solidFill>
                  <a:srgbClr val="0070C0"/>
                </a:solidFill>
              </a:rPr>
              <a:t>Who is going to cause the conflict or dilemma?</a:t>
            </a:r>
          </a:p>
        </p:txBody>
      </p:sp>
      <p:pic>
        <p:nvPicPr>
          <p:cNvPr id="9" name="Content Placeholder 8" descr="Event Ideas.jpg"/>
          <p:cNvPicPr>
            <a:picLocks noGrp="1" noChangeAspect="1"/>
          </p:cNvPicPr>
          <p:nvPr>
            <p:ph idx="1"/>
          </p:nvPr>
        </p:nvPicPr>
        <p:blipFill>
          <a:blip r:embed="rId2" cstate="print"/>
          <a:stretch>
            <a:fillRect/>
          </a:stretch>
        </p:blipFill>
        <p:spPr>
          <a:xfrm>
            <a:off x="1662555" y="1763440"/>
            <a:ext cx="8863714" cy="3331120"/>
          </a:xfrm>
        </p:spPr>
      </p:pic>
      <p:sp>
        <p:nvSpPr>
          <p:cNvPr id="10" name="Content Placeholder 2"/>
          <p:cNvSpPr txBox="1">
            <a:spLocks/>
          </p:cNvSpPr>
          <p:nvPr/>
        </p:nvSpPr>
        <p:spPr>
          <a:xfrm>
            <a:off x="390298" y="5445224"/>
            <a:ext cx="11737304" cy="1252736"/>
          </a:xfrm>
          <a:prstGeom prst="rect">
            <a:avLst/>
          </a:prstGeom>
        </p:spPr>
        <p:txBody>
          <a:bodyPr vert="horz" lIns="91440" tIns="45720" rIns="91440" bIns="45720" rtlCol="0">
            <a:normAutofit lnSpcReduction="10000"/>
          </a:bodyPr>
          <a:lstStyle/>
          <a:p>
            <a:pPr marL="342900" indent="-342900" defTabSz="914400">
              <a:spcBef>
                <a:spcPct val="20000"/>
              </a:spcBef>
              <a:defRPr/>
            </a:pPr>
            <a:r>
              <a:rPr lang="en-GB" b="1" dirty="0"/>
              <a:t>Example Story:</a:t>
            </a:r>
          </a:p>
          <a:p>
            <a:pPr defTabSz="914400">
              <a:spcBef>
                <a:spcPct val="20000"/>
              </a:spcBef>
              <a:defRPr/>
            </a:pPr>
            <a:r>
              <a:rPr lang="en-GB" i="1" dirty="0"/>
              <a:t>Peter Parker is bitten by a radioactive spider. He develops super powers – Spider Sense, can climb walls, web shooters.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nflict.jpg"/>
          <p:cNvPicPr>
            <a:picLocks noGrp="1" noChangeAspect="1"/>
          </p:cNvPicPr>
          <p:nvPr>
            <p:ph idx="1"/>
          </p:nvPr>
        </p:nvPicPr>
        <p:blipFill>
          <a:blip r:embed="rId2" cstate="print"/>
          <a:stretch>
            <a:fillRect/>
          </a:stretch>
        </p:blipFill>
        <p:spPr>
          <a:xfrm>
            <a:off x="1574953" y="1425785"/>
            <a:ext cx="9038918" cy="3374950"/>
          </a:xfrm>
        </p:spPr>
      </p:pic>
      <p:sp>
        <p:nvSpPr>
          <p:cNvPr id="14" name="Title 1"/>
          <p:cNvSpPr>
            <a:spLocks noGrp="1"/>
          </p:cNvSpPr>
          <p:nvPr>
            <p:ph type="title"/>
          </p:nvPr>
        </p:nvSpPr>
        <p:spPr>
          <a:xfrm>
            <a:off x="1979612" y="274638"/>
            <a:ext cx="8229600" cy="1143000"/>
          </a:xfrm>
        </p:spPr>
        <p:txBody>
          <a:bodyPr/>
          <a:lstStyle/>
          <a:p>
            <a:r>
              <a:rPr lang="en-GB" dirty="0">
                <a:solidFill>
                  <a:srgbClr val="0070C0"/>
                </a:solidFill>
              </a:rPr>
              <a:t>Conflict</a:t>
            </a:r>
          </a:p>
        </p:txBody>
      </p:sp>
      <p:sp>
        <p:nvSpPr>
          <p:cNvPr id="5" name="Content Placeholder 2"/>
          <p:cNvSpPr txBox="1">
            <a:spLocks/>
          </p:cNvSpPr>
          <p:nvPr/>
        </p:nvSpPr>
        <p:spPr>
          <a:xfrm>
            <a:off x="1560788" y="5229200"/>
            <a:ext cx="9515400" cy="1252736"/>
          </a:xfrm>
          <a:prstGeom prst="rect">
            <a:avLst/>
          </a:prstGeom>
        </p:spPr>
        <p:txBody>
          <a:bodyPr vert="horz" lIns="91440" tIns="45720" rIns="91440" bIns="45720" rtlCol="0">
            <a:normAutofit lnSpcReduction="10000"/>
          </a:bodyPr>
          <a:lstStyle/>
          <a:p>
            <a:pPr marL="342900" indent="-342900" defTabSz="914400">
              <a:spcBef>
                <a:spcPct val="20000"/>
              </a:spcBef>
              <a:defRPr/>
            </a:pPr>
            <a:r>
              <a:rPr lang="en-GB" b="1" dirty="0"/>
              <a:t>Example Story:</a:t>
            </a:r>
          </a:p>
          <a:p>
            <a:pPr defTabSz="914400">
              <a:spcBef>
                <a:spcPct val="20000"/>
              </a:spcBef>
              <a:defRPr/>
            </a:pPr>
            <a:r>
              <a:rPr lang="en-GB" i="1" dirty="0"/>
              <a:t>The Green Goblin sets a trap for Spider-Man, once he’s out of the way, the Green </a:t>
            </a:r>
            <a:r>
              <a:rPr lang="en-GB" i="1" dirty="0" err="1"/>
              <a:t>Gobin</a:t>
            </a:r>
            <a:r>
              <a:rPr lang="en-GB" i="1" dirty="0"/>
              <a:t> can control the crime in the city.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56A507-7272-4A48-B3EE-B1F2F7C09204}"/>
              </a:ext>
            </a:extLst>
          </p:cNvPr>
          <p:cNvSpPr/>
          <p:nvPr/>
        </p:nvSpPr>
        <p:spPr>
          <a:xfrm>
            <a:off x="324594" y="194299"/>
            <a:ext cx="11539637" cy="6555513"/>
          </a:xfrm>
          <a:prstGeom prst="rect">
            <a:avLst/>
          </a:prstGeom>
        </p:spPr>
        <p:txBody>
          <a:bodyPr wrap="square">
            <a:spAutoFit/>
          </a:bodyPr>
          <a:lstStyle/>
          <a:p>
            <a:r>
              <a:rPr lang="en-US" sz="3599" b="1" u="sng" dirty="0" err="1">
                <a:latin typeface="+mj-lt"/>
                <a:ea typeface="Calibri" panose="020F0502020204030204" pitchFamily="34" charset="0"/>
                <a:cs typeface="Times New Roman" panose="02020603050405020304" pitchFamily="18" charset="0"/>
              </a:rPr>
              <a:t>Maths</a:t>
            </a:r>
            <a:r>
              <a:rPr lang="en-US" sz="3599" b="1" u="sng" dirty="0">
                <a:latin typeface="+mj-lt"/>
                <a:ea typeface="Calibri" panose="020F0502020204030204" pitchFamily="34" charset="0"/>
                <a:cs typeface="Times New Roman" panose="02020603050405020304" pitchFamily="18" charset="0"/>
              </a:rPr>
              <a:t> focus: </a:t>
            </a:r>
            <a:r>
              <a:rPr lang="en-US" sz="2800" b="1" u="sng" dirty="0"/>
              <a:t>Fractions and Percentages</a:t>
            </a:r>
            <a:endParaRPr lang="en-US" sz="2000" u="sng" dirty="0">
              <a:latin typeface="+mj-lt"/>
              <a:ea typeface="Calibri" panose="020F0502020204030204" pitchFamily="34" charset="0"/>
              <a:cs typeface="Times New Roman" panose="02020603050405020304" pitchFamily="18" charset="0"/>
            </a:endParaRPr>
          </a:p>
          <a:p>
            <a:r>
              <a:rPr lang="en-US" dirty="0"/>
              <a:t>White Rose </a:t>
            </a:r>
            <a:r>
              <a:rPr lang="en-US" dirty="0" err="1"/>
              <a:t>Maths</a:t>
            </a:r>
            <a:r>
              <a:rPr lang="en-US" dirty="0"/>
              <a:t> Home Learning </a:t>
            </a:r>
            <a:endParaRPr lang="en-GB" dirty="0"/>
          </a:p>
          <a:p>
            <a:r>
              <a:rPr lang="en-US" b="1" dirty="0"/>
              <a:t>Year 6 - </a:t>
            </a:r>
            <a:r>
              <a:rPr lang="en-GB" b="1" dirty="0"/>
              <a:t>Summer Term – Week 6 (w/c 1</a:t>
            </a:r>
            <a:r>
              <a:rPr lang="en-GB" b="1" baseline="30000" dirty="0"/>
              <a:t>st</a:t>
            </a:r>
            <a:r>
              <a:rPr lang="en-GB" b="1" dirty="0"/>
              <a:t> June)</a:t>
            </a:r>
          </a:p>
          <a:p>
            <a:r>
              <a:rPr lang="en-GB" dirty="0"/>
              <a:t> </a:t>
            </a:r>
            <a:r>
              <a:rPr lang="en-US" u="sng" dirty="0">
                <a:hlinkClick r:id="rId4"/>
              </a:rPr>
              <a:t>https://whiterosemaths.com/homelearning/year-6/</a:t>
            </a:r>
            <a:r>
              <a:rPr lang="en-US" u="sng" dirty="0"/>
              <a:t> </a:t>
            </a:r>
            <a:endParaRPr lang="en-GB" dirty="0"/>
          </a:p>
          <a:p>
            <a:r>
              <a:rPr lang="en-US" dirty="0"/>
              <a:t>There are 5 lessons, please watch the clips first (if you have problems with the White Rose website videos, the BBC Bitesize clips are also useful), then click on ‘Get the Activity’ and you can check your answers afterwards. </a:t>
            </a:r>
            <a:endParaRPr lang="en-GB" dirty="0"/>
          </a:p>
          <a:p>
            <a:r>
              <a:rPr lang="en-US" dirty="0"/>
              <a:t> </a:t>
            </a:r>
            <a:endParaRPr lang="en-GB" dirty="0"/>
          </a:p>
          <a:p>
            <a:r>
              <a:rPr lang="en-US" dirty="0"/>
              <a:t>BBC bitesize videos: </a:t>
            </a:r>
            <a:r>
              <a:rPr lang="en-GB" dirty="0"/>
              <a:t> </a:t>
            </a:r>
            <a:r>
              <a:rPr lang="en-GB" dirty="0">
                <a:hlinkClick r:id="rId5"/>
              </a:rPr>
              <a:t>https://www.bbc.co.uk/bitesize/clips/zq487ty</a:t>
            </a:r>
            <a:endParaRPr lang="en-GB" dirty="0"/>
          </a:p>
          <a:p>
            <a:r>
              <a:rPr lang="en-GB" dirty="0">
                <a:hlinkClick r:id="rId6"/>
              </a:rPr>
              <a:t>https://www.bbc.co.uk/bitesize/topics/z9sycdm/articles/zbc6382</a:t>
            </a:r>
            <a:endParaRPr lang="en-GB" dirty="0"/>
          </a:p>
          <a:p>
            <a:r>
              <a:rPr lang="en-GB" b="1" dirty="0">
                <a:solidFill>
                  <a:srgbClr val="FF6600"/>
                </a:solidFill>
              </a:rPr>
              <a:t>Summer Term – Week 6 (w/c 1</a:t>
            </a:r>
            <a:r>
              <a:rPr lang="en-GB" b="1" baseline="30000" dirty="0">
                <a:solidFill>
                  <a:srgbClr val="FF6600"/>
                </a:solidFill>
              </a:rPr>
              <a:t>st</a:t>
            </a:r>
            <a:r>
              <a:rPr lang="en-GB" b="1" dirty="0">
                <a:solidFill>
                  <a:srgbClr val="FF6600"/>
                </a:solidFill>
              </a:rPr>
              <a:t> June)</a:t>
            </a:r>
            <a:endParaRPr lang="en-GB" sz="2399" dirty="0">
              <a:solidFill>
                <a:srgbClr val="FF66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t>Monday - Lesson 1 – Fractions to Percentages</a:t>
            </a:r>
            <a:endParaRPr lang="en-GB" dirty="0"/>
          </a:p>
          <a:p>
            <a:r>
              <a:rPr lang="en-US" b="1" dirty="0"/>
              <a:t>Tuesday – Lesson 2 – Equivalent Fractions, Decimals and Percentages</a:t>
            </a:r>
            <a:endParaRPr lang="en-GB" dirty="0"/>
          </a:p>
          <a:p>
            <a:r>
              <a:rPr lang="en-US" b="1" dirty="0"/>
              <a:t>Wednesday – Lesson 3 – Order Fractions, Decimals and Percentages</a:t>
            </a:r>
            <a:endParaRPr lang="en-GB" dirty="0"/>
          </a:p>
          <a:p>
            <a:r>
              <a:rPr lang="en-US" b="1" dirty="0"/>
              <a:t>Thursday – Lesson 4 –   Percentages of amounts</a:t>
            </a:r>
            <a:endParaRPr lang="en-GB" dirty="0"/>
          </a:p>
          <a:p>
            <a:r>
              <a:rPr lang="en-US" b="1" dirty="0"/>
              <a:t>Friday  – Lesson 5 – </a:t>
            </a:r>
            <a:r>
              <a:rPr lang="en-US" dirty="0" err="1"/>
              <a:t>Maths</a:t>
            </a:r>
            <a:r>
              <a:rPr lang="en-US" dirty="0"/>
              <a:t> challenge</a:t>
            </a:r>
            <a:endParaRPr lang="en-GB" dirty="0"/>
          </a:p>
          <a:p>
            <a:r>
              <a:rPr lang="en-US" dirty="0"/>
              <a:t> </a:t>
            </a:r>
            <a:endParaRPr lang="en-GB" dirty="0"/>
          </a:p>
        </p:txBody>
      </p:sp>
      <p:sp>
        <p:nvSpPr>
          <p:cNvPr id="4" name="Rectangle 3">
            <a:extLst>
              <a:ext uri="{FF2B5EF4-FFF2-40B4-BE49-F238E27FC236}">
                <a16:creationId xmlns:a16="http://schemas.microsoft.com/office/drawing/2014/main" id="{F5E2A836-2964-40F2-A5DB-4C136CD1F47E}"/>
              </a:ext>
            </a:extLst>
          </p:cNvPr>
          <p:cNvSpPr/>
          <p:nvPr/>
        </p:nvSpPr>
        <p:spPr>
          <a:xfrm>
            <a:off x="7630668" y="194299"/>
            <a:ext cx="4558157" cy="1231106"/>
          </a:xfrm>
          <a:prstGeom prst="rect">
            <a:avLst/>
          </a:prstGeom>
        </p:spPr>
        <p:txBody>
          <a:bodyPr wrap="square">
            <a:spAutoFit/>
          </a:bodyPr>
          <a:lstStyle/>
          <a:p>
            <a:pPr algn="ctr"/>
            <a:r>
              <a:rPr lang="en-GB" sz="1800" b="1" dirty="0">
                <a:solidFill>
                  <a:srgbClr val="FF6600"/>
                </a:solidFill>
              </a:rPr>
              <a:t>The school has a subscription</a:t>
            </a:r>
          </a:p>
          <a:p>
            <a:pPr algn="ctr"/>
            <a:r>
              <a:rPr lang="en-GB" sz="1400" dirty="0">
                <a:solidFill>
                  <a:srgbClr val="FF6600"/>
                </a:solidFill>
              </a:rPr>
              <a:t>Videos are still available on their website </a:t>
            </a:r>
          </a:p>
          <a:p>
            <a:pPr algn="ctr"/>
            <a:r>
              <a:rPr lang="en-GB" sz="1400" dirty="0">
                <a:solidFill>
                  <a:srgbClr val="FF6600"/>
                </a:solidFill>
              </a:rPr>
              <a:t>(follow the link as before) </a:t>
            </a:r>
          </a:p>
          <a:p>
            <a:pPr algn="ctr"/>
            <a:r>
              <a:rPr lang="en-GB" sz="1400" dirty="0">
                <a:solidFill>
                  <a:srgbClr val="FF6600"/>
                </a:solidFill>
              </a:rPr>
              <a:t>but the worksheets are now included </a:t>
            </a:r>
          </a:p>
          <a:p>
            <a:pPr algn="ctr"/>
            <a:r>
              <a:rPr lang="en-GB" sz="1400" dirty="0">
                <a:solidFill>
                  <a:srgbClr val="FF6600"/>
                </a:solidFill>
              </a:rPr>
              <a:t>in this PowerPoint.</a:t>
            </a:r>
            <a:endParaRPr lang="en-GB" sz="1400" dirty="0"/>
          </a:p>
        </p:txBody>
      </p:sp>
      <p:pic>
        <p:nvPicPr>
          <p:cNvPr id="5" name="Recorded Sound">
            <a:hlinkClick r:id="" action="ppaction://media"/>
            <a:extLst>
              <a:ext uri="{FF2B5EF4-FFF2-40B4-BE49-F238E27FC236}">
                <a16:creationId xmlns:a16="http://schemas.microsoft.com/office/drawing/2014/main" id="{A107173D-BDCE-4E2B-8E07-CA5E3D58FA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3456" y="3717032"/>
            <a:ext cx="1272209" cy="1272209"/>
          </a:xfrm>
          <a:prstGeom prst="rect">
            <a:avLst/>
          </a:prstGeom>
        </p:spPr>
      </p:pic>
    </p:spTree>
    <p:extLst>
      <p:ext uri="{BB962C8B-B14F-4D97-AF65-F5344CB8AC3E}">
        <p14:creationId xmlns:p14="http://schemas.microsoft.com/office/powerpoint/2010/main" val="317788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0C0"/>
                </a:solidFill>
              </a:rPr>
              <a:t>Middle (Climax)</a:t>
            </a:r>
          </a:p>
        </p:txBody>
      </p:sp>
      <p:sp>
        <p:nvSpPr>
          <p:cNvPr id="3" name="Content Placeholder 2"/>
          <p:cNvSpPr>
            <a:spLocks noGrp="1"/>
          </p:cNvSpPr>
          <p:nvPr>
            <p:ph idx="1"/>
          </p:nvPr>
        </p:nvSpPr>
        <p:spPr>
          <a:xfrm>
            <a:off x="477788" y="1600202"/>
            <a:ext cx="11449272" cy="3196951"/>
          </a:xfrm>
        </p:spPr>
        <p:txBody>
          <a:bodyPr>
            <a:normAutofit fontScale="77500" lnSpcReduction="20000"/>
          </a:bodyPr>
          <a:lstStyle/>
          <a:p>
            <a:pPr>
              <a:buNone/>
            </a:pPr>
            <a:r>
              <a:rPr lang="en-GB" dirty="0">
                <a:solidFill>
                  <a:srgbClr val="0070C0"/>
                </a:solidFill>
              </a:rPr>
              <a:t>What Happens Next ...?</a:t>
            </a:r>
          </a:p>
          <a:p>
            <a:r>
              <a:rPr lang="en-GB" sz="2800" dirty="0"/>
              <a:t>What are your superhero and arch-enemy doing?</a:t>
            </a:r>
          </a:p>
          <a:p>
            <a:r>
              <a:rPr lang="en-GB" sz="2800" dirty="0"/>
              <a:t>Where are they?</a:t>
            </a:r>
          </a:p>
          <a:p>
            <a:r>
              <a:rPr lang="en-GB" sz="2800" dirty="0"/>
              <a:t>How do they feel?</a:t>
            </a:r>
          </a:p>
          <a:p>
            <a:pPr>
              <a:buNone/>
            </a:pPr>
            <a:endParaRPr lang="en-GB" sz="2800" dirty="0"/>
          </a:p>
          <a:p>
            <a:pPr marL="0" indent="0">
              <a:buNone/>
            </a:pPr>
            <a:r>
              <a:rPr lang="en-GB" sz="2800" dirty="0"/>
              <a:t>Remember, this is the peak of the story – all the action/excitement/danger should be here! </a:t>
            </a:r>
          </a:p>
        </p:txBody>
      </p:sp>
      <p:sp>
        <p:nvSpPr>
          <p:cNvPr id="4" name="Content Placeholder 2"/>
          <p:cNvSpPr txBox="1">
            <a:spLocks/>
          </p:cNvSpPr>
          <p:nvPr/>
        </p:nvSpPr>
        <p:spPr>
          <a:xfrm>
            <a:off x="1444724" y="5231160"/>
            <a:ext cx="9299376" cy="1252736"/>
          </a:xfrm>
          <a:prstGeom prst="rect">
            <a:avLst/>
          </a:prstGeom>
        </p:spPr>
        <p:txBody>
          <a:bodyPr vert="horz" lIns="91440" tIns="45720" rIns="91440" bIns="45720" rtlCol="0">
            <a:normAutofit/>
          </a:bodyPr>
          <a:lstStyle/>
          <a:p>
            <a:pPr marL="342900" indent="-342900" defTabSz="914400">
              <a:spcBef>
                <a:spcPct val="20000"/>
              </a:spcBef>
              <a:defRPr/>
            </a:pPr>
            <a:r>
              <a:rPr lang="en-GB" b="1" dirty="0"/>
              <a:t>Example Story:</a:t>
            </a:r>
          </a:p>
          <a:p>
            <a:pPr defTabSz="914400">
              <a:spcBef>
                <a:spcPct val="20000"/>
              </a:spcBef>
              <a:defRPr/>
            </a:pPr>
            <a:r>
              <a:rPr lang="en-GB" i="1" dirty="0"/>
              <a:t>The Green Goblin’s trap works and he attacks S</a:t>
            </a:r>
            <a:r>
              <a:rPr lang="en-GB" i="1" dirty="0" err="1"/>
              <a:t>pider</a:t>
            </a:r>
            <a:r>
              <a:rPr lang="en-GB" i="1" dirty="0"/>
              <a:t>-Man!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0C0"/>
                </a:solidFill>
              </a:rPr>
              <a:t>Falling Action</a:t>
            </a:r>
          </a:p>
        </p:txBody>
      </p:sp>
      <p:sp>
        <p:nvSpPr>
          <p:cNvPr id="3" name="Content Placeholder 2"/>
          <p:cNvSpPr>
            <a:spLocks noGrp="1"/>
          </p:cNvSpPr>
          <p:nvPr>
            <p:ph idx="1"/>
          </p:nvPr>
        </p:nvSpPr>
        <p:spPr>
          <a:xfrm>
            <a:off x="1979612" y="1600201"/>
            <a:ext cx="8229600" cy="2332856"/>
          </a:xfrm>
        </p:spPr>
        <p:txBody>
          <a:bodyPr/>
          <a:lstStyle/>
          <a:p>
            <a:r>
              <a:rPr lang="en-GB" dirty="0"/>
              <a:t>How will the conflict/dilemma be resolved?</a:t>
            </a:r>
          </a:p>
          <a:p>
            <a:r>
              <a:rPr lang="en-GB" dirty="0"/>
              <a:t>What effects did the middle (climax) of your story have on the characters?</a:t>
            </a:r>
          </a:p>
          <a:p>
            <a:pPr>
              <a:buNone/>
            </a:pPr>
            <a:endParaRPr lang="en-GB" dirty="0"/>
          </a:p>
        </p:txBody>
      </p:sp>
      <p:sp>
        <p:nvSpPr>
          <p:cNvPr id="4" name="Content Placeholder 2"/>
          <p:cNvSpPr txBox="1">
            <a:spLocks/>
          </p:cNvSpPr>
          <p:nvPr/>
        </p:nvSpPr>
        <p:spPr>
          <a:xfrm>
            <a:off x="1989956" y="4797152"/>
            <a:ext cx="8219256" cy="1252736"/>
          </a:xfrm>
          <a:prstGeom prst="rect">
            <a:avLst/>
          </a:prstGeom>
        </p:spPr>
        <p:txBody>
          <a:bodyPr vert="horz" lIns="91440" tIns="45720" rIns="91440" bIns="45720" rtlCol="0">
            <a:normAutofit lnSpcReduction="10000"/>
          </a:bodyPr>
          <a:lstStyle/>
          <a:p>
            <a:pPr marL="342900" indent="-342900" defTabSz="914400">
              <a:spcBef>
                <a:spcPct val="20000"/>
              </a:spcBef>
              <a:defRPr/>
            </a:pPr>
            <a:r>
              <a:rPr lang="en-GB" b="1" dirty="0"/>
              <a:t>Example Story:</a:t>
            </a:r>
          </a:p>
          <a:p>
            <a:pPr defTabSz="914400">
              <a:spcBef>
                <a:spcPct val="20000"/>
              </a:spcBef>
              <a:defRPr/>
            </a:pPr>
            <a:r>
              <a:rPr lang="en-GB" i="1" dirty="0"/>
              <a:t>Spider-Man escapes the trap, but he knows the Green Goblin will be back and this worries him.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0C0"/>
                </a:solidFill>
              </a:rPr>
              <a:t>End (Conclusion)</a:t>
            </a:r>
          </a:p>
        </p:txBody>
      </p:sp>
      <p:sp>
        <p:nvSpPr>
          <p:cNvPr id="3" name="Content Placeholder 2"/>
          <p:cNvSpPr>
            <a:spLocks noGrp="1"/>
          </p:cNvSpPr>
          <p:nvPr>
            <p:ph idx="1"/>
          </p:nvPr>
        </p:nvSpPr>
        <p:spPr>
          <a:xfrm>
            <a:off x="2061964" y="1628801"/>
            <a:ext cx="8229600" cy="4525963"/>
          </a:xfrm>
        </p:spPr>
        <p:txBody>
          <a:bodyPr>
            <a:normAutofit fontScale="85000" lnSpcReduction="20000"/>
          </a:bodyPr>
          <a:lstStyle/>
          <a:p>
            <a:r>
              <a:rPr lang="en-GB" dirty="0"/>
              <a:t>The conflict/dilemma needs to be resolved.</a:t>
            </a:r>
          </a:p>
          <a:p>
            <a:r>
              <a:rPr lang="en-GB" dirty="0"/>
              <a:t>All loose ends are tied up.</a:t>
            </a:r>
          </a:p>
          <a:p>
            <a:r>
              <a:rPr lang="en-GB" dirty="0"/>
              <a:t>Do you unmask the arch-enemy?</a:t>
            </a:r>
          </a:p>
          <a:p>
            <a:r>
              <a:rPr lang="en-GB" dirty="0"/>
              <a:t>Will you use ‘Action’, ‘Dialogue’ or ‘Description’ to end your story?</a:t>
            </a:r>
          </a:p>
          <a:p>
            <a:pPr>
              <a:buNone/>
            </a:pPr>
            <a:endParaRPr lang="en-GB" b="1" dirty="0"/>
          </a:p>
          <a:p>
            <a:pPr>
              <a:buNone/>
            </a:pPr>
            <a:r>
              <a:rPr lang="en-GB" b="1" dirty="0"/>
              <a:t>Ending Examples:</a:t>
            </a:r>
          </a:p>
          <a:p>
            <a:r>
              <a:rPr lang="en-GB" dirty="0"/>
              <a:t>The battle of Good </a:t>
            </a:r>
            <a:r>
              <a:rPr lang="en-GB" dirty="0" err="1"/>
              <a:t>vs</a:t>
            </a:r>
            <a:r>
              <a:rPr lang="en-GB" dirty="0"/>
              <a:t> Evil never really ends.</a:t>
            </a:r>
          </a:p>
          <a:p>
            <a:r>
              <a:rPr lang="en-GB" dirty="0"/>
              <a:t>They were never seen again.</a:t>
            </a:r>
          </a:p>
          <a:p>
            <a:r>
              <a:rPr lang="en-GB" dirty="0"/>
              <a:t>Things will never be the same.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309" y="76200"/>
            <a:ext cx="10157354" cy="1048544"/>
          </a:xfrm>
        </p:spPr>
        <p:txBody>
          <a:bodyPr>
            <a:normAutofit/>
          </a:bodyPr>
          <a:lstStyle/>
          <a:p>
            <a:r>
              <a:rPr lang="en-GB" dirty="0">
                <a:solidFill>
                  <a:srgbClr val="0070C0"/>
                </a:solidFill>
              </a:rPr>
              <a:t>Superhero Sounds!</a:t>
            </a:r>
            <a:br>
              <a:rPr lang="en-GB" dirty="0">
                <a:solidFill>
                  <a:srgbClr val="0070C0"/>
                </a:solidFill>
              </a:rPr>
            </a:br>
            <a:r>
              <a:rPr lang="en-GB" sz="2000" dirty="0">
                <a:solidFill>
                  <a:srgbClr val="0070C0"/>
                </a:solidFill>
              </a:rPr>
              <a:t>There are lots of action sounds to include in your superhero story ...</a:t>
            </a:r>
          </a:p>
        </p:txBody>
      </p:sp>
      <p:pic>
        <p:nvPicPr>
          <p:cNvPr id="4" name="Content Placeholder 3" descr="Superhero sounds.jpg"/>
          <p:cNvPicPr>
            <a:picLocks noGrp="1" noChangeAspect="1"/>
          </p:cNvPicPr>
          <p:nvPr>
            <p:ph idx="1"/>
          </p:nvPr>
        </p:nvPicPr>
        <p:blipFill>
          <a:blip r:embed="rId2" cstate="print"/>
          <a:stretch>
            <a:fillRect/>
          </a:stretch>
        </p:blipFill>
        <p:spPr>
          <a:xfrm>
            <a:off x="2589212" y="1340768"/>
            <a:ext cx="7010400" cy="5170413"/>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309" y="76200"/>
            <a:ext cx="10157354" cy="832520"/>
          </a:xfrm>
        </p:spPr>
        <p:txBody>
          <a:bodyPr/>
          <a:lstStyle/>
          <a:p>
            <a:r>
              <a:rPr lang="en-GB" dirty="0">
                <a:solidFill>
                  <a:srgbClr val="0070C0"/>
                </a:solidFill>
              </a:rPr>
              <a:t>Descriptions</a:t>
            </a:r>
          </a:p>
        </p:txBody>
      </p:sp>
      <p:sp>
        <p:nvSpPr>
          <p:cNvPr id="3" name="Content Placeholder 2"/>
          <p:cNvSpPr>
            <a:spLocks noGrp="1"/>
          </p:cNvSpPr>
          <p:nvPr>
            <p:ph idx="1"/>
          </p:nvPr>
        </p:nvSpPr>
        <p:spPr>
          <a:xfrm>
            <a:off x="160447" y="1046701"/>
            <a:ext cx="12071077" cy="1252736"/>
          </a:xfrm>
        </p:spPr>
        <p:txBody>
          <a:bodyPr>
            <a:normAutofit/>
          </a:bodyPr>
          <a:lstStyle/>
          <a:p>
            <a:pPr>
              <a:buNone/>
            </a:pPr>
            <a:r>
              <a:rPr lang="en-GB" sz="2800" dirty="0">
                <a:solidFill>
                  <a:srgbClr val="0070C0"/>
                </a:solidFill>
              </a:rPr>
              <a:t>Things To Think About …</a:t>
            </a:r>
          </a:p>
          <a:p>
            <a:pPr algn="ctr">
              <a:buNone/>
            </a:pPr>
            <a:r>
              <a:rPr lang="en-GB" sz="2600" dirty="0">
                <a:solidFill>
                  <a:schemeClr val="tx1">
                    <a:lumMod val="65000"/>
                    <a:lumOff val="35000"/>
                  </a:schemeClr>
                </a:solidFill>
              </a:rPr>
              <a:t>Settings       Characters      Emotions       Super Powers      Gadgets</a:t>
            </a:r>
          </a:p>
        </p:txBody>
      </p:sp>
      <p:pic>
        <p:nvPicPr>
          <p:cNvPr id="5" name="Picture 4" descr="Descriptions.jpg"/>
          <p:cNvPicPr>
            <a:picLocks noChangeAspect="1"/>
          </p:cNvPicPr>
          <p:nvPr/>
        </p:nvPicPr>
        <p:blipFill>
          <a:blip r:embed="rId2" cstate="print"/>
          <a:stretch>
            <a:fillRect/>
          </a:stretch>
        </p:blipFill>
        <p:spPr>
          <a:xfrm>
            <a:off x="1907418" y="2295257"/>
            <a:ext cx="8373987" cy="44865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3892" y="332656"/>
            <a:ext cx="9361040" cy="936105"/>
          </a:xfrm>
        </p:spPr>
        <p:txBody>
          <a:bodyPr>
            <a:noAutofit/>
          </a:bodyPr>
          <a:lstStyle/>
          <a:p>
            <a:pPr algn="ctr">
              <a:buNone/>
            </a:pPr>
            <a:r>
              <a:rPr lang="en-GB" sz="4000" dirty="0">
                <a:solidFill>
                  <a:srgbClr val="0070C0"/>
                </a:solidFill>
              </a:rPr>
              <a:t>Now use your ideas to write your own short superhero story ...</a:t>
            </a:r>
          </a:p>
          <a:p>
            <a:pPr>
              <a:buNone/>
            </a:pPr>
            <a:endParaRPr lang="en-GB" dirty="0"/>
          </a:p>
        </p:txBody>
      </p:sp>
      <p:pic>
        <p:nvPicPr>
          <p:cNvPr id="4" name="Picture 3">
            <a:extLst>
              <a:ext uri="{FF2B5EF4-FFF2-40B4-BE49-F238E27FC236}">
                <a16:creationId xmlns:a16="http://schemas.microsoft.com/office/drawing/2014/main" id="{C7F15BFD-967A-4AF5-A4BF-4FC70E5BE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377" y="2450864"/>
            <a:ext cx="11784070" cy="41820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7BA7331-7FE0-4872-B94D-E52EFAE494FF}"/>
              </a:ext>
            </a:extLst>
          </p:cNvPr>
          <p:cNvGraphicFramePr>
            <a:graphicFrameLocks noGrp="1"/>
          </p:cNvGraphicFramePr>
          <p:nvPr>
            <p:extLst/>
          </p:nvPr>
        </p:nvGraphicFramePr>
        <p:xfrm>
          <a:off x="-1" y="0"/>
          <a:ext cx="12188825" cy="6888480"/>
        </p:xfrm>
        <a:graphic>
          <a:graphicData uri="http://schemas.openxmlformats.org/drawingml/2006/table">
            <a:tbl>
              <a:tblPr firstRow="1" bandRow="1">
                <a:tableStyleId>{69012ECD-51FC-41F1-AA8D-1B2483CD663E}</a:tableStyleId>
              </a:tblPr>
              <a:tblGrid>
                <a:gridCol w="12188825">
                  <a:extLst>
                    <a:ext uri="{9D8B030D-6E8A-4147-A177-3AD203B41FA5}">
                      <a16:colId xmlns:a16="http://schemas.microsoft.com/office/drawing/2014/main" val="3023640405"/>
                    </a:ext>
                  </a:extLst>
                </a:gridCol>
              </a:tblGrid>
              <a:tr h="370840">
                <a:tc>
                  <a:txBody>
                    <a:bodyPr/>
                    <a:lstStyle/>
                    <a:p>
                      <a:r>
                        <a:rPr lang="en-GB" dirty="0"/>
                        <a:t>Plan</a:t>
                      </a:r>
                    </a:p>
                  </a:txBody>
                  <a:tcPr/>
                </a:tc>
                <a:extLst>
                  <a:ext uri="{0D108BD9-81ED-4DB2-BD59-A6C34878D82A}">
                    <a16:rowId xmlns:a16="http://schemas.microsoft.com/office/drawing/2014/main" val="97881237"/>
                  </a:ext>
                </a:extLst>
              </a:tr>
              <a:tr h="370840">
                <a:tc>
                  <a:txBody>
                    <a:bodyPr/>
                    <a:lstStyle/>
                    <a:p>
                      <a:r>
                        <a:rPr lang="en-GB" dirty="0"/>
                        <a:t>Opening:</a:t>
                      </a:r>
                    </a:p>
                    <a:p>
                      <a:r>
                        <a:rPr lang="en-GB" sz="1400" dirty="0"/>
                        <a:t>Describe the setting</a:t>
                      </a:r>
                    </a:p>
                    <a:p>
                      <a:pPr marL="285750" indent="-285750">
                        <a:buFontTx/>
                        <a:buChar char="-"/>
                      </a:pPr>
                      <a:r>
                        <a:rPr lang="en-GB" sz="1100" dirty="0"/>
                        <a:t>Light (moon or sun?)</a:t>
                      </a:r>
                    </a:p>
                    <a:p>
                      <a:pPr marL="285750" indent="-285750">
                        <a:buFontTx/>
                        <a:buChar char="-"/>
                      </a:pPr>
                      <a:r>
                        <a:rPr lang="en-GB" sz="1100" dirty="0"/>
                        <a:t>Nature – Weather? Animals?</a:t>
                      </a:r>
                    </a:p>
                    <a:p>
                      <a:pPr marL="285750" indent="-285750">
                        <a:buFontTx/>
                        <a:buChar char="-"/>
                      </a:pPr>
                      <a:r>
                        <a:rPr lang="en-GB" sz="1100" dirty="0"/>
                        <a:t>5 senses (see, hear, taste, smell, touch)</a:t>
                      </a:r>
                    </a:p>
                    <a:p>
                      <a:pPr marL="285750" indent="-285750">
                        <a:buFontTx/>
                        <a:buChar char="-"/>
                      </a:pPr>
                      <a:r>
                        <a:rPr lang="en-GB" sz="1100" dirty="0"/>
                        <a:t>Similes, metaphors, personification</a:t>
                      </a:r>
                    </a:p>
                  </a:txBody>
                  <a:tcPr/>
                </a:tc>
                <a:extLst>
                  <a:ext uri="{0D108BD9-81ED-4DB2-BD59-A6C34878D82A}">
                    <a16:rowId xmlns:a16="http://schemas.microsoft.com/office/drawing/2014/main" val="3257359385"/>
                  </a:ext>
                </a:extLst>
              </a:tr>
              <a:tr h="370840">
                <a:tc>
                  <a:txBody>
                    <a:bodyPr/>
                    <a:lstStyle/>
                    <a:p>
                      <a:r>
                        <a:rPr lang="en-GB" dirty="0"/>
                        <a:t>Build up: </a:t>
                      </a:r>
                    </a:p>
                    <a:p>
                      <a:r>
                        <a:rPr lang="en-GB" sz="1400" dirty="0"/>
                        <a:t>Introduce the character.</a:t>
                      </a:r>
                    </a:p>
                    <a:p>
                      <a:pPr marL="285750" indent="-285750">
                        <a:buFontTx/>
                        <a:buChar char="-"/>
                      </a:pPr>
                      <a:r>
                        <a:rPr lang="en-GB" sz="1100" dirty="0"/>
                        <a:t>Introduce the hero</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lang="en-GB" sz="1100" dirty="0"/>
                        <a:t>Describe the hero 5 senses (see, hear, taste, smell, touch)</a:t>
                      </a:r>
                    </a:p>
                    <a:p>
                      <a:pPr marL="0" marR="0" lvl="0" indent="0" algn="l" defTabSz="1218987" rtl="0" eaLnBrk="1" fontAlgn="auto" latinLnBrk="0" hangingPunct="1">
                        <a:lnSpc>
                          <a:spcPct val="100000"/>
                        </a:lnSpc>
                        <a:spcBef>
                          <a:spcPts val="0"/>
                        </a:spcBef>
                        <a:spcAft>
                          <a:spcPts val="0"/>
                        </a:spcAft>
                        <a:buClrTx/>
                        <a:buSzTx/>
                        <a:buFontTx/>
                        <a:buNone/>
                        <a:tabLst/>
                        <a:defRPr/>
                      </a:pPr>
                      <a:r>
                        <a:rPr lang="en-GB" sz="1100" dirty="0"/>
                        <a:t>         - What do they look like? </a:t>
                      </a:r>
                    </a:p>
                    <a:p>
                      <a:pPr marL="0" marR="0" lvl="0" indent="0" algn="l" defTabSz="1218987" rtl="0" eaLnBrk="1" fontAlgn="auto" latinLnBrk="0" hangingPunct="1">
                        <a:lnSpc>
                          <a:spcPct val="100000"/>
                        </a:lnSpc>
                        <a:spcBef>
                          <a:spcPts val="0"/>
                        </a:spcBef>
                        <a:spcAft>
                          <a:spcPts val="0"/>
                        </a:spcAft>
                        <a:buClrTx/>
                        <a:buSzTx/>
                        <a:buFontTx/>
                        <a:buNone/>
                        <a:tabLst/>
                        <a:defRPr/>
                      </a:pPr>
                      <a:r>
                        <a:rPr lang="en-GB" sz="1100" dirty="0">
                          <a:solidFill>
                            <a:srgbClr val="FF6600"/>
                          </a:solidFill>
                        </a:rPr>
                        <a:t>           Top down e.g. hair first or Bottom up e.g. shoes first</a:t>
                      </a:r>
                    </a:p>
                    <a:p>
                      <a:pPr marL="0" marR="0" lvl="0" indent="0" algn="l" defTabSz="1218987" rtl="0" eaLnBrk="1" fontAlgn="auto" latinLnBrk="0" hangingPunct="1">
                        <a:lnSpc>
                          <a:spcPct val="100000"/>
                        </a:lnSpc>
                        <a:spcBef>
                          <a:spcPts val="0"/>
                        </a:spcBef>
                        <a:spcAft>
                          <a:spcPts val="0"/>
                        </a:spcAft>
                        <a:buClrTx/>
                        <a:buSzTx/>
                        <a:buFontTx/>
                        <a:buNone/>
                        <a:tabLst/>
                        <a:defRPr/>
                      </a:pPr>
                      <a:r>
                        <a:rPr lang="en-GB" sz="1100" dirty="0"/>
                        <a:t>         - Can you include actions e.g. </a:t>
                      </a:r>
                      <a:r>
                        <a:rPr lang="en-GB" sz="1100" dirty="0">
                          <a:solidFill>
                            <a:srgbClr val="FF6600"/>
                          </a:solidFill>
                        </a:rPr>
                        <a:t>As he raced down the crowded street his crimson cape billowed behind him</a:t>
                      </a:r>
                    </a:p>
                    <a:p>
                      <a:pPr marL="0" marR="0" lvl="0" indent="0" algn="l" defTabSz="1218987" rtl="0" eaLnBrk="1" fontAlgn="auto" latinLnBrk="0" hangingPunct="1">
                        <a:lnSpc>
                          <a:spcPct val="100000"/>
                        </a:lnSpc>
                        <a:spcBef>
                          <a:spcPts val="0"/>
                        </a:spcBef>
                        <a:spcAft>
                          <a:spcPts val="0"/>
                        </a:spcAft>
                        <a:buClrTx/>
                        <a:buSzTx/>
                        <a:buFontTx/>
                        <a:buNone/>
                        <a:tabLst/>
                        <a:defRPr/>
                      </a:pPr>
                      <a:r>
                        <a:rPr lang="en-GB" sz="1100" dirty="0"/>
                        <a:t>         - How does the hero treat others e.g</a:t>
                      </a:r>
                      <a:r>
                        <a:rPr lang="en-GB" sz="1100" dirty="0">
                          <a:solidFill>
                            <a:srgbClr val="FF6600"/>
                          </a:solidFill>
                        </a:rPr>
                        <a:t>. she stopped in her tracks when she saw the new boy at school staring around bewildered. “Can I help?” she asked quietly as a sweet</a:t>
                      </a:r>
                    </a:p>
                    <a:p>
                      <a:pPr marL="0" marR="0" lvl="0" indent="0" algn="l" defTabSz="1218987" rtl="0" eaLnBrk="1" fontAlgn="auto" latinLnBrk="0" hangingPunct="1">
                        <a:lnSpc>
                          <a:spcPct val="100000"/>
                        </a:lnSpc>
                        <a:spcBef>
                          <a:spcPts val="0"/>
                        </a:spcBef>
                        <a:spcAft>
                          <a:spcPts val="0"/>
                        </a:spcAft>
                        <a:buClrTx/>
                        <a:buSzTx/>
                        <a:buFontTx/>
                        <a:buNone/>
                        <a:tabLst/>
                        <a:defRPr/>
                      </a:pPr>
                      <a:r>
                        <a:rPr lang="en-GB" sz="1100" dirty="0">
                          <a:solidFill>
                            <a:srgbClr val="FF6600"/>
                          </a:solidFill>
                        </a:rPr>
                        <a:t>           smile spread across her face.</a:t>
                      </a:r>
                    </a:p>
                  </a:txBody>
                  <a:tcPr/>
                </a:tc>
                <a:extLst>
                  <a:ext uri="{0D108BD9-81ED-4DB2-BD59-A6C34878D82A}">
                    <a16:rowId xmlns:a16="http://schemas.microsoft.com/office/drawing/2014/main" val="2362899322"/>
                  </a:ext>
                </a:extLst>
              </a:tr>
              <a:tr h="370840">
                <a:tc>
                  <a:txBody>
                    <a:bodyPr/>
                    <a:lstStyle/>
                    <a:p>
                      <a:r>
                        <a:rPr lang="en-GB" dirty="0"/>
                        <a:t>Problem:</a:t>
                      </a:r>
                    </a:p>
                    <a:p>
                      <a:r>
                        <a:rPr lang="en-GB" sz="1400" dirty="0"/>
                        <a:t>Introduce the conflict (a mystery, dilemma or crisis)</a:t>
                      </a:r>
                    </a:p>
                    <a:p>
                      <a:r>
                        <a:rPr lang="en-GB" sz="1100" dirty="0"/>
                        <a:t>-    What are your superhero and arch-enemy doing?</a:t>
                      </a:r>
                    </a:p>
                    <a:p>
                      <a:pPr marL="171450" indent="-171450">
                        <a:buFontTx/>
                        <a:buChar char="-"/>
                      </a:pPr>
                      <a:r>
                        <a:rPr lang="en-GB" sz="1100" dirty="0"/>
                        <a:t>Where are they?</a:t>
                      </a:r>
                    </a:p>
                    <a:p>
                      <a:pPr marL="171450" indent="-171450">
                        <a:buFontTx/>
                        <a:buChar char="-"/>
                      </a:pPr>
                      <a:r>
                        <a:rPr lang="en-GB" sz="1100" dirty="0"/>
                        <a:t>Have a conversation… does it show the characters’ personality or move the story forward?</a:t>
                      </a:r>
                    </a:p>
                  </a:txBody>
                  <a:tcPr/>
                </a:tc>
                <a:extLst>
                  <a:ext uri="{0D108BD9-81ED-4DB2-BD59-A6C34878D82A}">
                    <a16:rowId xmlns:a16="http://schemas.microsoft.com/office/drawing/2014/main" val="1263394494"/>
                  </a:ext>
                </a:extLst>
              </a:tr>
              <a:tr h="370840">
                <a:tc>
                  <a:txBody>
                    <a:bodyPr/>
                    <a:lstStyle/>
                    <a:p>
                      <a:r>
                        <a:rPr lang="en-GB" dirty="0"/>
                        <a:t>Resolution:</a:t>
                      </a:r>
                    </a:p>
                    <a:p>
                      <a:r>
                        <a:rPr lang="en-GB" sz="1400" dirty="0"/>
                        <a:t>How is the conflict resolved?</a:t>
                      </a:r>
                    </a:p>
                    <a:p>
                      <a:pPr marL="171450" indent="-171450">
                        <a:buFontTx/>
                        <a:buChar char="-"/>
                      </a:pPr>
                      <a:r>
                        <a:rPr lang="en-GB" sz="1100" dirty="0"/>
                        <a:t>What dis the hero have to do?</a:t>
                      </a:r>
                    </a:p>
                    <a:p>
                      <a:pPr marL="171450" indent="-171450">
                        <a:buFontTx/>
                        <a:buChar char="-"/>
                      </a:pPr>
                      <a:r>
                        <a:rPr lang="en-GB" sz="1100" dirty="0"/>
                        <a:t>Remember to use powerful verbs and adjectives</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lang="en-GB" sz="1200" dirty="0"/>
                        <a:t>What effects did the middle (climax) of your story have on the characters?</a:t>
                      </a:r>
                    </a:p>
                  </a:txBody>
                  <a:tcPr/>
                </a:tc>
                <a:extLst>
                  <a:ext uri="{0D108BD9-81ED-4DB2-BD59-A6C34878D82A}">
                    <a16:rowId xmlns:a16="http://schemas.microsoft.com/office/drawing/2014/main" val="1630420275"/>
                  </a:ext>
                </a:extLst>
              </a:tr>
              <a:tr h="370840">
                <a:tc>
                  <a:txBody>
                    <a:bodyPr/>
                    <a:lstStyle/>
                    <a:p>
                      <a:r>
                        <a:rPr lang="en-GB" dirty="0"/>
                        <a:t>Ending:</a:t>
                      </a:r>
                    </a:p>
                    <a:p>
                      <a:r>
                        <a:rPr lang="en-GB" sz="1400" dirty="0"/>
                        <a:t>Do you unmask the arch-enemy?</a:t>
                      </a:r>
                    </a:p>
                    <a:p>
                      <a:r>
                        <a:rPr lang="en-GB" sz="1400" dirty="0"/>
                        <a:t>Will you use ‘Action’, ‘Dialogue’ or ‘Description’ to end your story?</a:t>
                      </a:r>
                    </a:p>
                  </a:txBody>
                  <a:tcPr/>
                </a:tc>
                <a:extLst>
                  <a:ext uri="{0D108BD9-81ED-4DB2-BD59-A6C34878D82A}">
                    <a16:rowId xmlns:a16="http://schemas.microsoft.com/office/drawing/2014/main" val="498620622"/>
                  </a:ext>
                </a:extLst>
              </a:tr>
            </a:tbl>
          </a:graphicData>
        </a:graphic>
      </p:graphicFrame>
      <p:pic>
        <p:nvPicPr>
          <p:cNvPr id="3" name="Content Placeholder 5" descr="Setting Ideas.jpg">
            <a:extLst>
              <a:ext uri="{FF2B5EF4-FFF2-40B4-BE49-F238E27FC236}">
                <a16:creationId xmlns:a16="http://schemas.microsoft.com/office/drawing/2014/main" id="{84158A5E-1BC4-43EB-B244-91475419F097}"/>
              </a:ext>
            </a:extLst>
          </p:cNvPr>
          <p:cNvPicPr>
            <a:picLocks noChangeAspect="1"/>
          </p:cNvPicPr>
          <p:nvPr/>
        </p:nvPicPr>
        <p:blipFill>
          <a:blip r:embed="rId2" cstate="print"/>
          <a:stretch>
            <a:fillRect/>
          </a:stretch>
        </p:blipFill>
        <p:spPr>
          <a:xfrm>
            <a:off x="8110636" y="116632"/>
            <a:ext cx="3943296" cy="2880320"/>
          </a:xfrm>
          <a:prstGeom prst="rect">
            <a:avLst/>
          </a:prstGeom>
        </p:spPr>
      </p:pic>
      <p:pic>
        <p:nvPicPr>
          <p:cNvPr id="1026" name="Picture 2" descr="17 Superheroes Characters Digital Clipart, Superhero Clipart ...">
            <a:extLst>
              <a:ext uri="{FF2B5EF4-FFF2-40B4-BE49-F238E27FC236}">
                <a16:creationId xmlns:a16="http://schemas.microsoft.com/office/drawing/2014/main" id="{C3B0645A-E7AD-4165-86C5-F0B2E5AC93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281"/>
          <a:stretch/>
        </p:blipFill>
        <p:spPr bwMode="auto">
          <a:xfrm>
            <a:off x="5230316" y="620689"/>
            <a:ext cx="2143125" cy="19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17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56A507-7272-4A48-B3EE-B1F2F7C09204}"/>
              </a:ext>
            </a:extLst>
          </p:cNvPr>
          <p:cNvSpPr/>
          <p:nvPr/>
        </p:nvSpPr>
        <p:spPr>
          <a:xfrm>
            <a:off x="324594" y="194299"/>
            <a:ext cx="11539637" cy="4339521"/>
          </a:xfrm>
          <a:prstGeom prst="rect">
            <a:avLst/>
          </a:prstGeom>
        </p:spPr>
        <p:txBody>
          <a:bodyPr wrap="square">
            <a:spAutoFit/>
          </a:bodyPr>
          <a:lstStyle/>
          <a:p>
            <a:r>
              <a:rPr lang="en-US" sz="3599" b="1" u="sng" dirty="0" err="1">
                <a:latin typeface="+mj-lt"/>
                <a:ea typeface="Calibri" panose="020F0502020204030204" pitchFamily="34" charset="0"/>
                <a:cs typeface="Times New Roman" panose="02020603050405020304" pitchFamily="18" charset="0"/>
              </a:rPr>
              <a:t>Maths</a:t>
            </a:r>
            <a:r>
              <a:rPr lang="en-US" sz="3599" b="1" u="sng" dirty="0">
                <a:latin typeface="+mj-lt"/>
                <a:ea typeface="Calibri" panose="020F0502020204030204" pitchFamily="34" charset="0"/>
                <a:cs typeface="Times New Roman" panose="02020603050405020304" pitchFamily="18" charset="0"/>
              </a:rPr>
              <a:t> focus: </a:t>
            </a:r>
            <a:r>
              <a:rPr lang="en-US" sz="2800" b="1" u="sng" dirty="0"/>
              <a:t>Fractions and Percentages</a:t>
            </a:r>
            <a:endParaRPr lang="en-US" sz="2000" u="sng" dirty="0">
              <a:latin typeface="+mj-lt"/>
              <a:ea typeface="Calibri" panose="020F0502020204030204" pitchFamily="34" charset="0"/>
              <a:cs typeface="Times New Roman" panose="02020603050405020304" pitchFamily="18" charset="0"/>
            </a:endParaRPr>
          </a:p>
          <a:p>
            <a:r>
              <a:rPr lang="en-US" dirty="0"/>
              <a:t>White Rose </a:t>
            </a:r>
            <a:r>
              <a:rPr lang="en-US" dirty="0" err="1"/>
              <a:t>Maths</a:t>
            </a:r>
            <a:r>
              <a:rPr lang="en-US" dirty="0"/>
              <a:t> Home Learning </a:t>
            </a:r>
            <a:endParaRPr lang="en-GB" dirty="0"/>
          </a:p>
          <a:p>
            <a:r>
              <a:rPr lang="en-US" b="1" dirty="0"/>
              <a:t>Year 6 - </a:t>
            </a:r>
            <a:r>
              <a:rPr lang="en-GB" b="1" dirty="0"/>
              <a:t>Summer Term – Week 6 (w/c 1</a:t>
            </a:r>
            <a:r>
              <a:rPr lang="en-GB" b="1" baseline="30000" dirty="0"/>
              <a:t>st</a:t>
            </a:r>
            <a:r>
              <a:rPr lang="en-GB" b="1" dirty="0"/>
              <a:t> June)</a:t>
            </a:r>
          </a:p>
          <a:p>
            <a:r>
              <a:rPr lang="en-GB" dirty="0"/>
              <a:t> </a:t>
            </a:r>
            <a:r>
              <a:rPr lang="en-US" u="sng" dirty="0">
                <a:hlinkClick r:id="rId2"/>
              </a:rPr>
              <a:t>https://whiterosemaths.com/homelearning/year-6/</a:t>
            </a:r>
            <a:r>
              <a:rPr lang="en-US" u="sng" dirty="0"/>
              <a:t> </a:t>
            </a:r>
            <a:endParaRPr lang="en-GB" dirty="0"/>
          </a:p>
          <a:p>
            <a:endParaRPr lang="en-US" dirty="0"/>
          </a:p>
          <a:p>
            <a:r>
              <a:rPr lang="en-US" dirty="0"/>
              <a:t>There are 5 lessons, please watch the clips first (if you have problems with the White Rose website videos, the BBC Bitesize clips are also useful), then click on ‘Get the Activity’ and you can check your answers afterwards. </a:t>
            </a:r>
            <a:endParaRPr lang="en-GB" dirty="0"/>
          </a:p>
          <a:p>
            <a:r>
              <a:rPr lang="en-US" dirty="0"/>
              <a:t> </a:t>
            </a:r>
            <a:endParaRPr lang="en-GB" dirty="0"/>
          </a:p>
          <a:p>
            <a:r>
              <a:rPr lang="en-GB" b="1" dirty="0">
                <a:solidFill>
                  <a:srgbClr val="FF6600"/>
                </a:solidFill>
              </a:rPr>
              <a:t>Summer Term – Week 6 (w/c 1</a:t>
            </a:r>
            <a:r>
              <a:rPr lang="en-GB" b="1" baseline="30000" dirty="0">
                <a:solidFill>
                  <a:srgbClr val="FF6600"/>
                </a:solidFill>
              </a:rPr>
              <a:t>st</a:t>
            </a:r>
            <a:r>
              <a:rPr lang="en-GB" b="1" dirty="0">
                <a:solidFill>
                  <a:srgbClr val="FF6600"/>
                </a:solidFill>
              </a:rPr>
              <a:t> June)</a:t>
            </a:r>
            <a:endParaRPr lang="en-GB" sz="2399" dirty="0">
              <a:solidFill>
                <a:srgbClr val="FF66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t>Thursday – Lesson 4 –   </a:t>
            </a:r>
            <a:r>
              <a:rPr lang="en-US" dirty="0"/>
              <a:t>Percentages of amounts</a:t>
            </a:r>
            <a:endParaRPr lang="en-GB" dirty="0"/>
          </a:p>
        </p:txBody>
      </p:sp>
    </p:spTree>
    <p:extLst>
      <p:ext uri="{BB962C8B-B14F-4D97-AF65-F5344CB8AC3E}">
        <p14:creationId xmlns:p14="http://schemas.microsoft.com/office/powerpoint/2010/main" val="283084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9A9C96-6C5C-4470-9522-0EF78D99E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0023" y="908720"/>
            <a:ext cx="8558802" cy="5949280"/>
          </a:xfrm>
          <a:prstGeom prst="rect">
            <a:avLst/>
          </a:prstGeom>
        </p:spPr>
      </p:pic>
      <p:sp>
        <p:nvSpPr>
          <p:cNvPr id="3" name="TextBox 2">
            <a:extLst>
              <a:ext uri="{FF2B5EF4-FFF2-40B4-BE49-F238E27FC236}">
                <a16:creationId xmlns:a16="http://schemas.microsoft.com/office/drawing/2014/main" id="{29F8C3D8-42B4-4EFE-AB1D-4C50B8980CF6}"/>
              </a:ext>
            </a:extLst>
          </p:cNvPr>
          <p:cNvSpPr txBox="1"/>
          <p:nvPr/>
        </p:nvSpPr>
        <p:spPr>
          <a:xfrm>
            <a:off x="16962" y="136277"/>
            <a:ext cx="3711949" cy="6740307"/>
          </a:xfrm>
          <a:prstGeom prst="rect">
            <a:avLst/>
          </a:prstGeom>
          <a:noFill/>
        </p:spPr>
        <p:txBody>
          <a:bodyPr wrap="square" rtlCol="0">
            <a:spAutoFit/>
          </a:bodyPr>
          <a:lstStyle/>
          <a:p>
            <a:r>
              <a:rPr lang="en-GB" dirty="0"/>
              <a:t>Remember, </a:t>
            </a:r>
          </a:p>
          <a:p>
            <a:r>
              <a:rPr lang="en-GB" dirty="0"/>
              <a:t>100% is all the number</a:t>
            </a:r>
          </a:p>
          <a:p>
            <a:endParaRPr lang="en-GB" dirty="0"/>
          </a:p>
          <a:p>
            <a:r>
              <a:rPr lang="en-GB" dirty="0"/>
              <a:t>To find 10% of any number ÷10</a:t>
            </a:r>
          </a:p>
          <a:p>
            <a:endParaRPr lang="en-GB" dirty="0"/>
          </a:p>
          <a:p>
            <a:r>
              <a:rPr lang="en-GB" dirty="0"/>
              <a:t>Then x your answer</a:t>
            </a:r>
          </a:p>
          <a:p>
            <a:endParaRPr lang="en-GB" dirty="0"/>
          </a:p>
          <a:p>
            <a:r>
              <a:rPr lang="en-GB" dirty="0"/>
              <a:t>To find 5% find 10% then half it. </a:t>
            </a:r>
          </a:p>
          <a:p>
            <a:endParaRPr lang="en-GB" dirty="0"/>
          </a:p>
          <a:p>
            <a:r>
              <a:rPr lang="en-GB" dirty="0"/>
              <a:t>e.g. </a:t>
            </a:r>
          </a:p>
          <a:p>
            <a:r>
              <a:rPr lang="en-GB" dirty="0"/>
              <a:t>45% of 90</a:t>
            </a:r>
          </a:p>
          <a:p>
            <a:r>
              <a:rPr lang="en-GB" dirty="0"/>
              <a:t>10% of 90 = </a:t>
            </a:r>
            <a:r>
              <a:rPr lang="en-GB" dirty="0">
                <a:solidFill>
                  <a:srgbClr val="FF6600"/>
                </a:solidFill>
              </a:rPr>
              <a:t>9</a:t>
            </a:r>
            <a:r>
              <a:rPr lang="en-GB" dirty="0"/>
              <a:t> </a:t>
            </a:r>
          </a:p>
          <a:p>
            <a:r>
              <a:rPr lang="en-GB" dirty="0"/>
              <a:t>(to find 40%) </a:t>
            </a:r>
            <a:r>
              <a:rPr lang="en-GB" dirty="0">
                <a:solidFill>
                  <a:srgbClr val="FF6600"/>
                </a:solidFill>
              </a:rPr>
              <a:t>9</a:t>
            </a:r>
            <a:r>
              <a:rPr lang="en-GB" dirty="0"/>
              <a:t> x 4 = 36</a:t>
            </a:r>
          </a:p>
          <a:p>
            <a:r>
              <a:rPr lang="en-GB" dirty="0"/>
              <a:t>(to find 5%) </a:t>
            </a:r>
            <a:r>
              <a:rPr lang="en-GB" dirty="0">
                <a:solidFill>
                  <a:srgbClr val="FF6600"/>
                </a:solidFill>
              </a:rPr>
              <a:t>9</a:t>
            </a:r>
            <a:r>
              <a:rPr lang="en-GB" dirty="0"/>
              <a:t> ÷ 2 = 4.5</a:t>
            </a:r>
          </a:p>
          <a:p>
            <a:endParaRPr lang="en-GB" dirty="0"/>
          </a:p>
          <a:p>
            <a:r>
              <a:rPr lang="en-GB" dirty="0"/>
              <a:t>36 + 4.5 = 40.5</a:t>
            </a:r>
          </a:p>
        </p:txBody>
      </p:sp>
    </p:spTree>
    <p:extLst>
      <p:ext uri="{BB962C8B-B14F-4D97-AF65-F5344CB8AC3E}">
        <p14:creationId xmlns:p14="http://schemas.microsoft.com/office/powerpoint/2010/main" val="277670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sson 4 - Percentage of an amount (2) 2019.pdf - Adobe Acrobat Reader DC">
            <a:extLst>
              <a:ext uri="{FF2B5EF4-FFF2-40B4-BE49-F238E27FC236}">
                <a16:creationId xmlns:a16="http://schemas.microsoft.com/office/drawing/2014/main" id="{656504F7-F75E-4664-81B6-39F8C9A7B83C}"/>
              </a:ext>
            </a:extLst>
          </p:cNvPr>
          <p:cNvPicPr>
            <a:picLocks noChangeAspect="1"/>
          </p:cNvPicPr>
          <p:nvPr/>
        </p:nvPicPr>
        <p:blipFill rotWithShape="1">
          <a:blip r:embed="rId2">
            <a:extLst>
              <a:ext uri="{28A0092B-C50C-407E-A947-70E740481C1C}">
                <a14:useLocalDpi xmlns:a14="http://schemas.microsoft.com/office/drawing/2010/main" val="0"/>
              </a:ext>
            </a:extLst>
          </a:blip>
          <a:srcRect l="10418" t="19274" r="28141" b="2813"/>
          <a:stretch/>
        </p:blipFill>
        <p:spPr>
          <a:xfrm>
            <a:off x="1089856" y="12428"/>
            <a:ext cx="10009112" cy="6833143"/>
          </a:xfrm>
          <a:prstGeom prst="rect">
            <a:avLst/>
          </a:prstGeom>
        </p:spPr>
      </p:pic>
    </p:spTree>
    <p:extLst>
      <p:ext uri="{BB962C8B-B14F-4D97-AF65-F5344CB8AC3E}">
        <p14:creationId xmlns:p14="http://schemas.microsoft.com/office/powerpoint/2010/main" val="281737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52A308-CE42-46D1-9DFF-CE62A287D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860" y="-40313"/>
            <a:ext cx="9937104" cy="6938625"/>
          </a:xfrm>
          <a:prstGeom prst="rect">
            <a:avLst/>
          </a:prstGeom>
        </p:spPr>
      </p:pic>
    </p:spTree>
    <p:extLst>
      <p:ext uri="{BB962C8B-B14F-4D97-AF65-F5344CB8AC3E}">
        <p14:creationId xmlns:p14="http://schemas.microsoft.com/office/powerpoint/2010/main" val="245997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147C4-29A1-4F87-B4CD-26E50EF12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876" y="0"/>
            <a:ext cx="9649072" cy="6860255"/>
          </a:xfrm>
          <a:prstGeom prst="rect">
            <a:avLst/>
          </a:prstGeom>
        </p:spPr>
      </p:pic>
    </p:spTree>
    <p:extLst>
      <p:ext uri="{BB962C8B-B14F-4D97-AF65-F5344CB8AC3E}">
        <p14:creationId xmlns:p14="http://schemas.microsoft.com/office/powerpoint/2010/main" val="171280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B764B7-FA4A-4234-B6F1-0DBD72AEF2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844" y="0"/>
            <a:ext cx="10225136" cy="6892945"/>
          </a:xfrm>
          <a:prstGeom prst="rect">
            <a:avLst/>
          </a:prstGeom>
        </p:spPr>
      </p:pic>
    </p:spTree>
    <p:extLst>
      <p:ext uri="{BB962C8B-B14F-4D97-AF65-F5344CB8AC3E}">
        <p14:creationId xmlns:p14="http://schemas.microsoft.com/office/powerpoint/2010/main" val="239071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1F8CDF-AA37-4FBC-B7B9-FDD6A57B3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876" y="0"/>
            <a:ext cx="9649072" cy="6843563"/>
          </a:xfrm>
          <a:prstGeom prst="rect">
            <a:avLst/>
          </a:prstGeom>
        </p:spPr>
      </p:pic>
    </p:spTree>
    <p:extLst>
      <p:ext uri="{BB962C8B-B14F-4D97-AF65-F5344CB8AC3E}">
        <p14:creationId xmlns:p14="http://schemas.microsoft.com/office/powerpoint/2010/main" val="248543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0D0C3-1B6C-491C-922F-B87AB8D088CD}"/>
              </a:ext>
            </a:extLst>
          </p:cNvPr>
          <p:cNvSpPr>
            <a:spLocks noGrp="1"/>
          </p:cNvSpPr>
          <p:nvPr>
            <p:ph type="title"/>
          </p:nvPr>
        </p:nvSpPr>
        <p:spPr/>
        <p:txBody>
          <a:bodyPr/>
          <a:lstStyle/>
          <a:p>
            <a:r>
              <a:rPr lang="en-GB" dirty="0"/>
              <a:t>Friday</a:t>
            </a:r>
          </a:p>
        </p:txBody>
      </p:sp>
    </p:spTree>
    <p:extLst>
      <p:ext uri="{BB962C8B-B14F-4D97-AF65-F5344CB8AC3E}">
        <p14:creationId xmlns:p14="http://schemas.microsoft.com/office/powerpoint/2010/main" val="392335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758D-6554-450B-929E-B2F6431CA3AC}"/>
              </a:ext>
            </a:extLst>
          </p:cNvPr>
          <p:cNvSpPr>
            <a:spLocks noGrp="1"/>
          </p:cNvSpPr>
          <p:nvPr>
            <p:ph type="title"/>
          </p:nvPr>
        </p:nvSpPr>
        <p:spPr>
          <a:xfrm>
            <a:off x="175773" y="764704"/>
            <a:ext cx="2414513" cy="1400165"/>
          </a:xfrm>
        </p:spPr>
        <p:txBody>
          <a:bodyPr>
            <a:normAutofit fontScale="90000"/>
          </a:bodyPr>
          <a:lstStyle/>
          <a:p>
            <a:r>
              <a:rPr lang="en-GB" dirty="0"/>
              <a:t>Friday </a:t>
            </a:r>
            <a:br>
              <a:rPr lang="en-GB" dirty="0"/>
            </a:br>
            <a:br>
              <a:rPr lang="en-GB" sz="1999" dirty="0"/>
            </a:br>
            <a:r>
              <a:rPr lang="en-GB" sz="1999" dirty="0">
                <a:solidFill>
                  <a:srgbClr val="FF6600"/>
                </a:solidFill>
              </a:rPr>
              <a:t>You don’t need to print these daily spelling mats, you can just copy from the screen.</a:t>
            </a:r>
            <a:endParaRPr lang="en-GB" dirty="0">
              <a:solidFill>
                <a:srgbClr val="FF6600"/>
              </a:solidFill>
            </a:endParaRPr>
          </a:p>
        </p:txBody>
      </p:sp>
      <p:pic>
        <p:nvPicPr>
          <p:cNvPr id="4" name="Picture 3">
            <a:extLst>
              <a:ext uri="{FF2B5EF4-FFF2-40B4-BE49-F238E27FC236}">
                <a16:creationId xmlns:a16="http://schemas.microsoft.com/office/drawing/2014/main" id="{BDED1858-05B5-45E7-BD27-9CF3185DD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4185" y="512676"/>
            <a:ext cx="9103810" cy="5832648"/>
          </a:xfrm>
          <a:prstGeom prst="rect">
            <a:avLst/>
          </a:prstGeom>
        </p:spPr>
      </p:pic>
    </p:spTree>
    <p:extLst>
      <p:ext uri="{BB962C8B-B14F-4D97-AF65-F5344CB8AC3E}">
        <p14:creationId xmlns:p14="http://schemas.microsoft.com/office/powerpoint/2010/main" val="255282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9C469-E440-4C42-959B-2711F49F8669}"/>
              </a:ext>
            </a:extLst>
          </p:cNvPr>
          <p:cNvSpPr/>
          <p:nvPr/>
        </p:nvSpPr>
        <p:spPr>
          <a:xfrm>
            <a:off x="477788" y="332656"/>
            <a:ext cx="6092825" cy="1077218"/>
          </a:xfrm>
          <a:prstGeom prst="rect">
            <a:avLst/>
          </a:prstGeom>
        </p:spPr>
        <p:txBody>
          <a:bodyPr>
            <a:spAutoFit/>
          </a:bodyPr>
          <a:lstStyle/>
          <a:p>
            <a:r>
              <a:rPr lang="en-GB" sz="4000" b="1" dirty="0"/>
              <a:t>Friday</a:t>
            </a:r>
            <a:r>
              <a:rPr lang="en-GB" sz="4000" dirty="0"/>
              <a:t> – Writing</a:t>
            </a:r>
            <a:br>
              <a:rPr lang="en-GB" dirty="0"/>
            </a:br>
            <a:r>
              <a:rPr lang="en-GB" dirty="0"/>
              <a:t>Write a short superhero story</a:t>
            </a:r>
          </a:p>
        </p:txBody>
      </p:sp>
      <p:pic>
        <p:nvPicPr>
          <p:cNvPr id="3" name="Picture 2">
            <a:extLst>
              <a:ext uri="{FF2B5EF4-FFF2-40B4-BE49-F238E27FC236}">
                <a16:creationId xmlns:a16="http://schemas.microsoft.com/office/drawing/2014/main" id="{46560F57-1963-4D73-85A4-5F445B06CC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377" y="2450864"/>
            <a:ext cx="11784070" cy="4182059"/>
          </a:xfrm>
          <a:prstGeom prst="rect">
            <a:avLst/>
          </a:prstGeom>
        </p:spPr>
      </p:pic>
    </p:spTree>
    <p:extLst>
      <p:ext uri="{BB962C8B-B14F-4D97-AF65-F5344CB8AC3E}">
        <p14:creationId xmlns:p14="http://schemas.microsoft.com/office/powerpoint/2010/main" val="221415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7BA7331-7FE0-4872-B94D-E52EFAE494FF}"/>
              </a:ext>
            </a:extLst>
          </p:cNvPr>
          <p:cNvGraphicFramePr>
            <a:graphicFrameLocks noGrp="1"/>
          </p:cNvGraphicFramePr>
          <p:nvPr>
            <p:extLst/>
          </p:nvPr>
        </p:nvGraphicFramePr>
        <p:xfrm>
          <a:off x="-1" y="0"/>
          <a:ext cx="12188825" cy="6888480"/>
        </p:xfrm>
        <a:graphic>
          <a:graphicData uri="http://schemas.openxmlformats.org/drawingml/2006/table">
            <a:tbl>
              <a:tblPr firstRow="1" bandRow="1">
                <a:tableStyleId>{69012ECD-51FC-41F1-AA8D-1B2483CD663E}</a:tableStyleId>
              </a:tblPr>
              <a:tblGrid>
                <a:gridCol w="12188825">
                  <a:extLst>
                    <a:ext uri="{9D8B030D-6E8A-4147-A177-3AD203B41FA5}">
                      <a16:colId xmlns:a16="http://schemas.microsoft.com/office/drawing/2014/main" val="3023640405"/>
                    </a:ext>
                  </a:extLst>
                </a:gridCol>
              </a:tblGrid>
              <a:tr h="370840">
                <a:tc>
                  <a:txBody>
                    <a:bodyPr/>
                    <a:lstStyle/>
                    <a:p>
                      <a:r>
                        <a:rPr lang="en-GB" dirty="0"/>
                        <a:t>Plan </a:t>
                      </a:r>
                    </a:p>
                  </a:txBody>
                  <a:tcPr/>
                </a:tc>
                <a:extLst>
                  <a:ext uri="{0D108BD9-81ED-4DB2-BD59-A6C34878D82A}">
                    <a16:rowId xmlns:a16="http://schemas.microsoft.com/office/drawing/2014/main" val="97881237"/>
                  </a:ext>
                </a:extLst>
              </a:tr>
              <a:tr h="370840">
                <a:tc>
                  <a:txBody>
                    <a:bodyPr/>
                    <a:lstStyle/>
                    <a:p>
                      <a:r>
                        <a:rPr lang="en-GB" dirty="0"/>
                        <a:t>Opening:</a:t>
                      </a:r>
                    </a:p>
                    <a:p>
                      <a:r>
                        <a:rPr lang="en-GB" sz="1400" dirty="0"/>
                        <a:t>Describe the setting</a:t>
                      </a:r>
                    </a:p>
                    <a:p>
                      <a:pPr marL="285750" indent="-285750">
                        <a:buFontTx/>
                        <a:buChar char="-"/>
                      </a:pPr>
                      <a:r>
                        <a:rPr lang="en-GB" sz="1100" dirty="0"/>
                        <a:t>Light (moon or sun?)</a:t>
                      </a:r>
                    </a:p>
                    <a:p>
                      <a:pPr marL="285750" indent="-285750">
                        <a:buFontTx/>
                        <a:buChar char="-"/>
                      </a:pPr>
                      <a:r>
                        <a:rPr lang="en-GB" sz="1100" dirty="0"/>
                        <a:t>Nature – Weather? Animals?</a:t>
                      </a:r>
                    </a:p>
                    <a:p>
                      <a:pPr marL="285750" indent="-285750">
                        <a:buFontTx/>
                        <a:buChar char="-"/>
                      </a:pPr>
                      <a:r>
                        <a:rPr lang="en-GB" sz="1100" dirty="0"/>
                        <a:t>5 senses (see, hear, taste, smell, touch)</a:t>
                      </a:r>
                    </a:p>
                    <a:p>
                      <a:pPr marL="285750" indent="-285750">
                        <a:buFontTx/>
                        <a:buChar char="-"/>
                      </a:pPr>
                      <a:r>
                        <a:rPr lang="en-GB" sz="1100" dirty="0"/>
                        <a:t>Similes, metaphors, personification</a:t>
                      </a:r>
                    </a:p>
                  </a:txBody>
                  <a:tcPr/>
                </a:tc>
                <a:extLst>
                  <a:ext uri="{0D108BD9-81ED-4DB2-BD59-A6C34878D82A}">
                    <a16:rowId xmlns:a16="http://schemas.microsoft.com/office/drawing/2014/main" val="3257359385"/>
                  </a:ext>
                </a:extLst>
              </a:tr>
              <a:tr h="370840">
                <a:tc>
                  <a:txBody>
                    <a:bodyPr/>
                    <a:lstStyle/>
                    <a:p>
                      <a:r>
                        <a:rPr lang="en-GB" dirty="0"/>
                        <a:t>Build up: </a:t>
                      </a:r>
                    </a:p>
                    <a:p>
                      <a:r>
                        <a:rPr lang="en-GB" sz="1400" dirty="0"/>
                        <a:t>Introduce the character.</a:t>
                      </a:r>
                    </a:p>
                    <a:p>
                      <a:pPr marL="285750" indent="-285750">
                        <a:buFontTx/>
                        <a:buChar char="-"/>
                      </a:pPr>
                      <a:r>
                        <a:rPr lang="en-GB" sz="1100" dirty="0"/>
                        <a:t>Introduce the hero</a:t>
                      </a:r>
                    </a:p>
                    <a:p>
                      <a:pPr marL="285750" marR="0" lvl="0" indent="-285750" algn="l" defTabSz="1218987" rtl="0" eaLnBrk="1" fontAlgn="auto" latinLnBrk="0" hangingPunct="1">
                        <a:lnSpc>
                          <a:spcPct val="100000"/>
                        </a:lnSpc>
                        <a:spcBef>
                          <a:spcPts val="0"/>
                        </a:spcBef>
                        <a:spcAft>
                          <a:spcPts val="0"/>
                        </a:spcAft>
                        <a:buClrTx/>
                        <a:buSzTx/>
                        <a:buFontTx/>
                        <a:buChar char="-"/>
                        <a:tabLst/>
                        <a:defRPr/>
                      </a:pPr>
                      <a:r>
                        <a:rPr lang="en-GB" sz="1100" dirty="0"/>
                        <a:t>Describe the hero 5 senses (see, hear, taste, smell, touch)</a:t>
                      </a:r>
                    </a:p>
                    <a:p>
                      <a:pPr marL="0" marR="0" lvl="0" indent="0" algn="l" defTabSz="1218987" rtl="0" eaLnBrk="1" fontAlgn="auto" latinLnBrk="0" hangingPunct="1">
                        <a:lnSpc>
                          <a:spcPct val="100000"/>
                        </a:lnSpc>
                        <a:spcBef>
                          <a:spcPts val="0"/>
                        </a:spcBef>
                        <a:spcAft>
                          <a:spcPts val="0"/>
                        </a:spcAft>
                        <a:buClrTx/>
                        <a:buSzTx/>
                        <a:buFontTx/>
                        <a:buNone/>
                        <a:tabLst/>
                        <a:defRPr/>
                      </a:pPr>
                      <a:r>
                        <a:rPr lang="en-GB" sz="1100" dirty="0"/>
                        <a:t>         - What do they look like? </a:t>
                      </a:r>
                    </a:p>
                    <a:p>
                      <a:pPr marL="0" marR="0" lvl="0" indent="0" algn="l" defTabSz="1218987" rtl="0" eaLnBrk="1" fontAlgn="auto" latinLnBrk="0" hangingPunct="1">
                        <a:lnSpc>
                          <a:spcPct val="100000"/>
                        </a:lnSpc>
                        <a:spcBef>
                          <a:spcPts val="0"/>
                        </a:spcBef>
                        <a:spcAft>
                          <a:spcPts val="0"/>
                        </a:spcAft>
                        <a:buClrTx/>
                        <a:buSzTx/>
                        <a:buFontTx/>
                        <a:buNone/>
                        <a:tabLst/>
                        <a:defRPr/>
                      </a:pPr>
                      <a:r>
                        <a:rPr lang="en-GB" sz="1100" dirty="0">
                          <a:solidFill>
                            <a:srgbClr val="FF6600"/>
                          </a:solidFill>
                        </a:rPr>
                        <a:t>           Top down e.g. hair first or Bottom up e.g. shoes first</a:t>
                      </a:r>
                    </a:p>
                    <a:p>
                      <a:pPr marL="0" marR="0" lvl="0" indent="0" algn="l" defTabSz="1218987" rtl="0" eaLnBrk="1" fontAlgn="auto" latinLnBrk="0" hangingPunct="1">
                        <a:lnSpc>
                          <a:spcPct val="100000"/>
                        </a:lnSpc>
                        <a:spcBef>
                          <a:spcPts val="0"/>
                        </a:spcBef>
                        <a:spcAft>
                          <a:spcPts val="0"/>
                        </a:spcAft>
                        <a:buClrTx/>
                        <a:buSzTx/>
                        <a:buFontTx/>
                        <a:buNone/>
                        <a:tabLst/>
                        <a:defRPr/>
                      </a:pPr>
                      <a:r>
                        <a:rPr lang="en-GB" sz="1100" dirty="0"/>
                        <a:t>         - Can you include actions e.g. </a:t>
                      </a:r>
                      <a:r>
                        <a:rPr lang="en-GB" sz="1100" dirty="0">
                          <a:solidFill>
                            <a:srgbClr val="FF6600"/>
                          </a:solidFill>
                        </a:rPr>
                        <a:t>As he raced down the crowded street his crimson cape billowed behind him</a:t>
                      </a:r>
                    </a:p>
                    <a:p>
                      <a:pPr marL="0" marR="0" lvl="0" indent="0" algn="l" defTabSz="1218987" rtl="0" eaLnBrk="1" fontAlgn="auto" latinLnBrk="0" hangingPunct="1">
                        <a:lnSpc>
                          <a:spcPct val="100000"/>
                        </a:lnSpc>
                        <a:spcBef>
                          <a:spcPts val="0"/>
                        </a:spcBef>
                        <a:spcAft>
                          <a:spcPts val="0"/>
                        </a:spcAft>
                        <a:buClrTx/>
                        <a:buSzTx/>
                        <a:buFontTx/>
                        <a:buNone/>
                        <a:tabLst/>
                        <a:defRPr/>
                      </a:pPr>
                      <a:r>
                        <a:rPr lang="en-GB" sz="1100" dirty="0"/>
                        <a:t>         - How does the hero treat others e.g</a:t>
                      </a:r>
                      <a:r>
                        <a:rPr lang="en-GB" sz="1100" dirty="0">
                          <a:solidFill>
                            <a:srgbClr val="FF6600"/>
                          </a:solidFill>
                        </a:rPr>
                        <a:t>. she stopped in her tracks when she saw the new boy at school staring around bewildered. “Can I help?” she asked quietly as a sweet</a:t>
                      </a:r>
                    </a:p>
                    <a:p>
                      <a:pPr marL="0" marR="0" lvl="0" indent="0" algn="l" defTabSz="1218987" rtl="0" eaLnBrk="1" fontAlgn="auto" latinLnBrk="0" hangingPunct="1">
                        <a:lnSpc>
                          <a:spcPct val="100000"/>
                        </a:lnSpc>
                        <a:spcBef>
                          <a:spcPts val="0"/>
                        </a:spcBef>
                        <a:spcAft>
                          <a:spcPts val="0"/>
                        </a:spcAft>
                        <a:buClrTx/>
                        <a:buSzTx/>
                        <a:buFontTx/>
                        <a:buNone/>
                        <a:tabLst/>
                        <a:defRPr/>
                      </a:pPr>
                      <a:r>
                        <a:rPr lang="en-GB" sz="1100" dirty="0">
                          <a:solidFill>
                            <a:srgbClr val="FF6600"/>
                          </a:solidFill>
                        </a:rPr>
                        <a:t>           smile spread across her face.</a:t>
                      </a:r>
                    </a:p>
                  </a:txBody>
                  <a:tcPr/>
                </a:tc>
                <a:extLst>
                  <a:ext uri="{0D108BD9-81ED-4DB2-BD59-A6C34878D82A}">
                    <a16:rowId xmlns:a16="http://schemas.microsoft.com/office/drawing/2014/main" val="2362899322"/>
                  </a:ext>
                </a:extLst>
              </a:tr>
              <a:tr h="370840">
                <a:tc>
                  <a:txBody>
                    <a:bodyPr/>
                    <a:lstStyle/>
                    <a:p>
                      <a:r>
                        <a:rPr lang="en-GB" dirty="0"/>
                        <a:t>Problem:</a:t>
                      </a:r>
                    </a:p>
                    <a:p>
                      <a:r>
                        <a:rPr lang="en-GB" sz="1400" dirty="0"/>
                        <a:t>Introduce the conflict (a mystery, dilemma or crisis)</a:t>
                      </a:r>
                    </a:p>
                    <a:p>
                      <a:r>
                        <a:rPr lang="en-GB" sz="1100" dirty="0"/>
                        <a:t>-    What are your superhero and arch-enemy doing?</a:t>
                      </a:r>
                    </a:p>
                    <a:p>
                      <a:pPr marL="171450" indent="-171450">
                        <a:buFontTx/>
                        <a:buChar char="-"/>
                      </a:pPr>
                      <a:r>
                        <a:rPr lang="en-GB" sz="1100" dirty="0"/>
                        <a:t>Where are they?</a:t>
                      </a:r>
                    </a:p>
                    <a:p>
                      <a:pPr marL="171450" indent="-171450">
                        <a:buFontTx/>
                        <a:buChar char="-"/>
                      </a:pPr>
                      <a:r>
                        <a:rPr lang="en-GB" sz="1100" dirty="0"/>
                        <a:t>Have a conversation… does it show the characters’ personality or move the story forward?</a:t>
                      </a:r>
                    </a:p>
                  </a:txBody>
                  <a:tcPr/>
                </a:tc>
                <a:extLst>
                  <a:ext uri="{0D108BD9-81ED-4DB2-BD59-A6C34878D82A}">
                    <a16:rowId xmlns:a16="http://schemas.microsoft.com/office/drawing/2014/main" val="1263394494"/>
                  </a:ext>
                </a:extLst>
              </a:tr>
              <a:tr h="370840">
                <a:tc>
                  <a:txBody>
                    <a:bodyPr/>
                    <a:lstStyle/>
                    <a:p>
                      <a:r>
                        <a:rPr lang="en-GB" dirty="0"/>
                        <a:t>Resolution:</a:t>
                      </a:r>
                    </a:p>
                    <a:p>
                      <a:r>
                        <a:rPr lang="en-GB" sz="1400" dirty="0"/>
                        <a:t>How is the conflict resolved?</a:t>
                      </a:r>
                    </a:p>
                    <a:p>
                      <a:pPr marL="171450" indent="-171450">
                        <a:buFontTx/>
                        <a:buChar char="-"/>
                      </a:pPr>
                      <a:r>
                        <a:rPr lang="en-GB" sz="1100" dirty="0"/>
                        <a:t>What dis the hero have to do?</a:t>
                      </a:r>
                    </a:p>
                    <a:p>
                      <a:pPr marL="171450" indent="-171450">
                        <a:buFontTx/>
                        <a:buChar char="-"/>
                      </a:pPr>
                      <a:r>
                        <a:rPr lang="en-GB" sz="1100" dirty="0"/>
                        <a:t>Remember to use powerful verbs and adjectives</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lang="en-GB" sz="1200" dirty="0"/>
                        <a:t>What effects did the middle (climax) of your story have on the characters?</a:t>
                      </a:r>
                    </a:p>
                  </a:txBody>
                  <a:tcPr/>
                </a:tc>
                <a:extLst>
                  <a:ext uri="{0D108BD9-81ED-4DB2-BD59-A6C34878D82A}">
                    <a16:rowId xmlns:a16="http://schemas.microsoft.com/office/drawing/2014/main" val="1630420275"/>
                  </a:ext>
                </a:extLst>
              </a:tr>
              <a:tr h="370840">
                <a:tc>
                  <a:txBody>
                    <a:bodyPr/>
                    <a:lstStyle/>
                    <a:p>
                      <a:r>
                        <a:rPr lang="en-GB" dirty="0"/>
                        <a:t>Ending:</a:t>
                      </a:r>
                    </a:p>
                    <a:p>
                      <a:r>
                        <a:rPr lang="en-GB" sz="1400" dirty="0"/>
                        <a:t>Do you unmask the arch-enemy?</a:t>
                      </a:r>
                    </a:p>
                    <a:p>
                      <a:r>
                        <a:rPr lang="en-GB" sz="1400" dirty="0"/>
                        <a:t>Will you use ‘Action’, ‘Dialogue’ or ‘Description’ to end your story?</a:t>
                      </a:r>
                    </a:p>
                  </a:txBody>
                  <a:tcPr/>
                </a:tc>
                <a:extLst>
                  <a:ext uri="{0D108BD9-81ED-4DB2-BD59-A6C34878D82A}">
                    <a16:rowId xmlns:a16="http://schemas.microsoft.com/office/drawing/2014/main" val="498620622"/>
                  </a:ext>
                </a:extLst>
              </a:tr>
            </a:tbl>
          </a:graphicData>
        </a:graphic>
      </p:graphicFrame>
      <p:pic>
        <p:nvPicPr>
          <p:cNvPr id="3" name="Content Placeholder 5" descr="Setting Ideas.jpg">
            <a:extLst>
              <a:ext uri="{FF2B5EF4-FFF2-40B4-BE49-F238E27FC236}">
                <a16:creationId xmlns:a16="http://schemas.microsoft.com/office/drawing/2014/main" id="{84158A5E-1BC4-43EB-B244-91475419F097}"/>
              </a:ext>
            </a:extLst>
          </p:cNvPr>
          <p:cNvPicPr>
            <a:picLocks noChangeAspect="1"/>
          </p:cNvPicPr>
          <p:nvPr/>
        </p:nvPicPr>
        <p:blipFill>
          <a:blip r:embed="rId2" cstate="print"/>
          <a:stretch>
            <a:fillRect/>
          </a:stretch>
        </p:blipFill>
        <p:spPr>
          <a:xfrm>
            <a:off x="8110636" y="116632"/>
            <a:ext cx="3943296" cy="2880320"/>
          </a:xfrm>
          <a:prstGeom prst="rect">
            <a:avLst/>
          </a:prstGeom>
        </p:spPr>
      </p:pic>
      <p:pic>
        <p:nvPicPr>
          <p:cNvPr id="1026" name="Picture 2" descr="17 Superheroes Characters Digital Clipart, Superhero Clipart ...">
            <a:extLst>
              <a:ext uri="{FF2B5EF4-FFF2-40B4-BE49-F238E27FC236}">
                <a16:creationId xmlns:a16="http://schemas.microsoft.com/office/drawing/2014/main" id="{C3B0645A-E7AD-4165-86C5-F0B2E5AC93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281"/>
          <a:stretch/>
        </p:blipFill>
        <p:spPr bwMode="auto">
          <a:xfrm>
            <a:off x="5230316" y="620689"/>
            <a:ext cx="2143125" cy="194421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3B32EB0-7CC1-4A86-905E-B8D184F40316}"/>
              </a:ext>
            </a:extLst>
          </p:cNvPr>
          <p:cNvSpPr/>
          <p:nvPr/>
        </p:nvSpPr>
        <p:spPr>
          <a:xfrm>
            <a:off x="752968" y="37356"/>
            <a:ext cx="7550465" cy="400110"/>
          </a:xfrm>
          <a:prstGeom prst="rect">
            <a:avLst/>
          </a:prstGeom>
        </p:spPr>
        <p:txBody>
          <a:bodyPr wrap="none">
            <a:spAutoFit/>
          </a:bodyPr>
          <a:lstStyle/>
          <a:p>
            <a:r>
              <a:rPr lang="en-GB" sz="2000" dirty="0">
                <a:solidFill>
                  <a:srgbClr val="FFFF00"/>
                </a:solidFill>
              </a:rPr>
              <a:t>Use your plan from  yesterday to write your super hero story</a:t>
            </a:r>
            <a:r>
              <a:rPr lang="en-GB" sz="2000" dirty="0"/>
              <a:t>.</a:t>
            </a:r>
          </a:p>
        </p:txBody>
      </p:sp>
    </p:spTree>
    <p:extLst>
      <p:ext uri="{BB962C8B-B14F-4D97-AF65-F5344CB8AC3E}">
        <p14:creationId xmlns:p14="http://schemas.microsoft.com/office/powerpoint/2010/main" val="66487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78F68F-47EA-4D7F-B062-773781CAE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954" y="894"/>
            <a:ext cx="11234917" cy="1845938"/>
          </a:xfrm>
          <a:prstGeom prst="rect">
            <a:avLst/>
          </a:prstGeom>
        </p:spPr>
      </p:pic>
      <p:pic>
        <p:nvPicPr>
          <p:cNvPr id="5" name="Picture 4">
            <a:extLst>
              <a:ext uri="{FF2B5EF4-FFF2-40B4-BE49-F238E27FC236}">
                <a16:creationId xmlns:a16="http://schemas.microsoft.com/office/drawing/2014/main" id="{DD076B7D-BB81-45EF-B4BC-D6AED2B8E8F0}"/>
              </a:ext>
            </a:extLst>
          </p:cNvPr>
          <p:cNvPicPr>
            <a:picLocks noChangeAspect="1"/>
          </p:cNvPicPr>
          <p:nvPr/>
        </p:nvPicPr>
        <p:blipFill rotWithShape="1">
          <a:blip r:embed="rId3">
            <a:extLst>
              <a:ext uri="{28A0092B-C50C-407E-A947-70E740481C1C}">
                <a14:useLocalDpi xmlns:a14="http://schemas.microsoft.com/office/drawing/2010/main" val="0"/>
              </a:ext>
            </a:extLst>
          </a:blip>
          <a:srcRect t="1435"/>
          <a:stretch/>
        </p:blipFill>
        <p:spPr>
          <a:xfrm>
            <a:off x="476954" y="1846831"/>
            <a:ext cx="11234917" cy="4675752"/>
          </a:xfrm>
          <a:prstGeom prst="rect">
            <a:avLst/>
          </a:prstGeom>
        </p:spPr>
      </p:pic>
    </p:spTree>
    <p:extLst>
      <p:ext uri="{BB962C8B-B14F-4D97-AF65-F5344CB8AC3E}">
        <p14:creationId xmlns:p14="http://schemas.microsoft.com/office/powerpoint/2010/main" val="231140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3255BB-87B7-4E5F-AB81-A2A03A772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722" y="341861"/>
            <a:ext cx="11333380" cy="1266672"/>
          </a:xfrm>
          <a:prstGeom prst="rect">
            <a:avLst/>
          </a:prstGeom>
        </p:spPr>
      </p:pic>
      <p:pic>
        <p:nvPicPr>
          <p:cNvPr id="5" name="Picture 4">
            <a:extLst>
              <a:ext uri="{FF2B5EF4-FFF2-40B4-BE49-F238E27FC236}">
                <a16:creationId xmlns:a16="http://schemas.microsoft.com/office/drawing/2014/main" id="{8B25EC47-8549-4DF1-B43D-91CF6B1E9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23" y="1699787"/>
            <a:ext cx="3116659" cy="1544732"/>
          </a:xfrm>
          <a:prstGeom prst="rect">
            <a:avLst/>
          </a:prstGeom>
        </p:spPr>
      </p:pic>
      <p:pic>
        <p:nvPicPr>
          <p:cNvPr id="7" name="Picture 6">
            <a:extLst>
              <a:ext uri="{FF2B5EF4-FFF2-40B4-BE49-F238E27FC236}">
                <a16:creationId xmlns:a16="http://schemas.microsoft.com/office/drawing/2014/main" id="{C1068FB8-3B73-43C2-8757-AD36729E6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9445" y="1723781"/>
            <a:ext cx="2951657" cy="1897495"/>
          </a:xfrm>
          <a:prstGeom prst="rect">
            <a:avLst/>
          </a:prstGeom>
        </p:spPr>
      </p:pic>
      <p:pic>
        <p:nvPicPr>
          <p:cNvPr id="9" name="Picture 8">
            <a:extLst>
              <a:ext uri="{FF2B5EF4-FFF2-40B4-BE49-F238E27FC236}">
                <a16:creationId xmlns:a16="http://schemas.microsoft.com/office/drawing/2014/main" id="{A7A678F4-50BA-411E-BCA4-07F2C3401D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987" y="4080103"/>
            <a:ext cx="2951656" cy="2628258"/>
          </a:xfrm>
          <a:prstGeom prst="rect">
            <a:avLst/>
          </a:prstGeom>
        </p:spPr>
      </p:pic>
      <p:pic>
        <p:nvPicPr>
          <p:cNvPr id="11" name="Picture 10">
            <a:extLst>
              <a:ext uri="{FF2B5EF4-FFF2-40B4-BE49-F238E27FC236}">
                <a16:creationId xmlns:a16="http://schemas.microsoft.com/office/drawing/2014/main" id="{35C9C33D-096F-4C83-A9C9-468A665937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1070" y="1723781"/>
            <a:ext cx="2951656" cy="2306626"/>
          </a:xfrm>
          <a:prstGeom prst="rect">
            <a:avLst/>
          </a:prstGeom>
        </p:spPr>
      </p:pic>
      <p:pic>
        <p:nvPicPr>
          <p:cNvPr id="13" name="Picture 12">
            <a:extLst>
              <a:ext uri="{FF2B5EF4-FFF2-40B4-BE49-F238E27FC236}">
                <a16:creationId xmlns:a16="http://schemas.microsoft.com/office/drawing/2014/main" id="{4C09DEE1-9026-4693-9D5C-3D43E46289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3533" y="3791892"/>
            <a:ext cx="3197569" cy="2974124"/>
          </a:xfrm>
          <a:prstGeom prst="rect">
            <a:avLst/>
          </a:prstGeom>
        </p:spPr>
      </p:pic>
      <p:pic>
        <p:nvPicPr>
          <p:cNvPr id="15" name="Picture 14">
            <a:extLst>
              <a:ext uri="{FF2B5EF4-FFF2-40B4-BE49-F238E27FC236}">
                <a16:creationId xmlns:a16="http://schemas.microsoft.com/office/drawing/2014/main" id="{89BAF790-0D03-49F1-83A1-BC1F4A314E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721" y="3335773"/>
            <a:ext cx="2918903" cy="3430243"/>
          </a:xfrm>
          <a:prstGeom prst="rect">
            <a:avLst/>
          </a:prstGeom>
        </p:spPr>
      </p:pic>
    </p:spTree>
    <p:extLst>
      <p:ext uri="{BB962C8B-B14F-4D97-AF65-F5344CB8AC3E}">
        <p14:creationId xmlns:p14="http://schemas.microsoft.com/office/powerpoint/2010/main" val="269369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309" y="76200"/>
            <a:ext cx="10157354" cy="904528"/>
          </a:xfrm>
        </p:spPr>
        <p:txBody>
          <a:bodyPr>
            <a:normAutofit/>
          </a:bodyPr>
          <a:lstStyle/>
          <a:p>
            <a:r>
              <a:rPr lang="en-GB" dirty="0">
                <a:solidFill>
                  <a:srgbClr val="0070C0"/>
                </a:solidFill>
              </a:rPr>
              <a:t>Beginning (Exposition)</a:t>
            </a:r>
            <a:r>
              <a:rPr lang="en-GB" sz="2000" dirty="0">
                <a:solidFill>
                  <a:srgbClr val="0070C0"/>
                </a:solidFill>
              </a:rPr>
              <a:t>How will you start your story?</a:t>
            </a:r>
          </a:p>
        </p:txBody>
      </p:sp>
      <p:sp>
        <p:nvSpPr>
          <p:cNvPr id="3" name="Content Placeholder 2"/>
          <p:cNvSpPr>
            <a:spLocks noGrp="1"/>
          </p:cNvSpPr>
          <p:nvPr>
            <p:ph idx="1"/>
          </p:nvPr>
        </p:nvSpPr>
        <p:spPr>
          <a:xfrm>
            <a:off x="189756" y="620688"/>
            <a:ext cx="11999069" cy="6237312"/>
          </a:xfrm>
        </p:spPr>
        <p:txBody>
          <a:bodyPr vert="horz" wrap="square" lIns="72000" tIns="108000" rIns="121899" bIns="60949" rtlCol="0" anchor="ctr">
            <a:normAutofit/>
          </a:bodyPr>
          <a:lstStyle/>
          <a:p>
            <a:pPr>
              <a:lnSpc>
                <a:spcPct val="110000"/>
              </a:lnSpc>
              <a:spcBef>
                <a:spcPts val="1800"/>
              </a:spcBef>
              <a:buNone/>
            </a:pPr>
            <a:r>
              <a:rPr lang="en-GB" sz="1600" b="1" dirty="0"/>
              <a:t>Dialogue:</a:t>
            </a:r>
          </a:p>
          <a:p>
            <a:pPr>
              <a:lnSpc>
                <a:spcPct val="110000"/>
              </a:lnSpc>
              <a:buNone/>
            </a:pPr>
            <a:r>
              <a:rPr lang="en-GB" sz="1600" dirty="0"/>
              <a:t>“The mutant gas is ready Doctor </a:t>
            </a:r>
            <a:r>
              <a:rPr lang="en-GB" sz="1600" dirty="0" err="1"/>
              <a:t>McEvil</a:t>
            </a:r>
            <a:r>
              <a:rPr lang="en-GB" sz="1600" dirty="0"/>
              <a:t>. Look what it’s done to one of your volunteers …”</a:t>
            </a:r>
          </a:p>
          <a:p>
            <a:pPr marL="0" indent="0">
              <a:lnSpc>
                <a:spcPct val="110000"/>
              </a:lnSpc>
              <a:buNone/>
            </a:pPr>
            <a:r>
              <a:rPr lang="en-GB" sz="1600" dirty="0"/>
              <a:t>“That is the most evil and beautiful thing I have ever seen! </a:t>
            </a:r>
            <a:r>
              <a:rPr lang="en-GB" sz="1600" dirty="0" err="1"/>
              <a:t>Mwhahaha</a:t>
            </a:r>
            <a:r>
              <a:rPr lang="en-GB" sz="1600" dirty="0"/>
              <a:t>, my plan is perfect, a mutant army of humans under my control so I can take over the world. Professor Scribe will never be able to stop me, </a:t>
            </a:r>
            <a:r>
              <a:rPr lang="en-GB" sz="1600" dirty="0" err="1"/>
              <a:t>mwhahaha</a:t>
            </a:r>
            <a:r>
              <a:rPr lang="en-GB" sz="1600" dirty="0"/>
              <a:t>!”</a:t>
            </a:r>
          </a:p>
          <a:p>
            <a:pPr>
              <a:lnSpc>
                <a:spcPct val="110000"/>
              </a:lnSpc>
              <a:buNone/>
            </a:pPr>
            <a:r>
              <a:rPr lang="en-GB" sz="1600" dirty="0"/>
              <a:t>“Your wish is my command, Master …”</a:t>
            </a:r>
          </a:p>
          <a:p>
            <a:pPr>
              <a:lnSpc>
                <a:spcPct val="110000"/>
              </a:lnSpc>
              <a:buNone/>
            </a:pPr>
            <a:r>
              <a:rPr lang="en-GB" sz="1600" b="1" dirty="0"/>
              <a:t>Description:</a:t>
            </a:r>
          </a:p>
          <a:p>
            <a:pPr marL="0" indent="0">
              <a:lnSpc>
                <a:spcPct val="110000"/>
              </a:lnSpc>
              <a:buNone/>
            </a:pPr>
            <a:r>
              <a:rPr lang="en-GB" sz="1600" dirty="0"/>
              <a:t>The lab was quiet, all eyes were on the sealed cage. A human volunteer, dedicated to Doctor </a:t>
            </a:r>
            <a:r>
              <a:rPr lang="en-GB" sz="1600" dirty="0" err="1"/>
              <a:t>McEvil’s</a:t>
            </a:r>
            <a:r>
              <a:rPr lang="en-GB" sz="1600" dirty="0"/>
              <a:t> cause, had been in the chamber for a few hours, exposed to the toxic mutant gas. A lab technician gasped as the human’s eyes opened, glowing fiery orange. He grinned, his teeth sharper and whiter than before, then showed his tongue, now forked like a snake’s. The only bigger smile in the stark white room was Doctor </a:t>
            </a:r>
            <a:r>
              <a:rPr lang="en-GB" sz="1600" dirty="0" err="1"/>
              <a:t>McEvil</a:t>
            </a:r>
            <a:r>
              <a:rPr lang="en-GB" sz="1600" dirty="0"/>
              <a:t>. The silence was broken by the sound of his evil laugh.</a:t>
            </a:r>
          </a:p>
          <a:p>
            <a:pPr>
              <a:lnSpc>
                <a:spcPct val="110000"/>
              </a:lnSpc>
              <a:buNone/>
            </a:pPr>
            <a:r>
              <a:rPr lang="en-GB" sz="1600" b="1" dirty="0"/>
              <a:t>Action:</a:t>
            </a:r>
          </a:p>
          <a:p>
            <a:pPr marL="0" indent="0">
              <a:lnSpc>
                <a:spcPct val="110000"/>
              </a:lnSpc>
              <a:buNone/>
            </a:pPr>
            <a:r>
              <a:rPr lang="en-GB" sz="1600" dirty="0"/>
              <a:t>The glass vial shattered as the lab technician saw the mutated human in the cage. Its forked tongue splitting round the bars and twisting them. The metal bars shrieked as they buckled under the force. Doctor </a:t>
            </a:r>
            <a:r>
              <a:rPr lang="en-GB" sz="1600" dirty="0" err="1"/>
              <a:t>McEvil</a:t>
            </a:r>
            <a:r>
              <a:rPr lang="en-GB" sz="1600" dirty="0"/>
              <a:t> laughed loudly, as his dream became a reality. His mutant army would be unstoppable.</a:t>
            </a:r>
          </a:p>
        </p:txBody>
      </p:sp>
    </p:spTree>
    <p:extLst>
      <p:ext uri="{BB962C8B-B14F-4D97-AF65-F5344CB8AC3E}">
        <p14:creationId xmlns:p14="http://schemas.microsoft.com/office/powerpoint/2010/main" val="203908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73042-F346-4C35-8EC0-A8F562646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517" y="0"/>
            <a:ext cx="9848447" cy="6845721"/>
          </a:xfrm>
          <a:prstGeom prst="rect">
            <a:avLst/>
          </a:prstGeom>
        </p:spPr>
      </p:pic>
    </p:spTree>
    <p:extLst>
      <p:ext uri="{BB962C8B-B14F-4D97-AF65-F5344CB8AC3E}">
        <p14:creationId xmlns:p14="http://schemas.microsoft.com/office/powerpoint/2010/main" val="410276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56A507-7272-4A48-B3EE-B1F2F7C09204}"/>
              </a:ext>
            </a:extLst>
          </p:cNvPr>
          <p:cNvSpPr/>
          <p:nvPr/>
        </p:nvSpPr>
        <p:spPr>
          <a:xfrm>
            <a:off x="324594" y="194299"/>
            <a:ext cx="11539637" cy="4708853"/>
          </a:xfrm>
          <a:prstGeom prst="rect">
            <a:avLst/>
          </a:prstGeom>
        </p:spPr>
        <p:txBody>
          <a:bodyPr wrap="square">
            <a:spAutoFit/>
          </a:bodyPr>
          <a:lstStyle/>
          <a:p>
            <a:r>
              <a:rPr lang="en-US" sz="3599" b="1" u="sng" dirty="0" err="1">
                <a:latin typeface="+mj-lt"/>
                <a:ea typeface="Calibri" panose="020F0502020204030204" pitchFamily="34" charset="0"/>
                <a:cs typeface="Times New Roman" panose="02020603050405020304" pitchFamily="18" charset="0"/>
              </a:rPr>
              <a:t>Maths</a:t>
            </a:r>
            <a:r>
              <a:rPr lang="en-US" sz="3599" b="1" u="sng" dirty="0">
                <a:latin typeface="+mj-lt"/>
                <a:ea typeface="Calibri" panose="020F0502020204030204" pitchFamily="34" charset="0"/>
                <a:cs typeface="Times New Roman" panose="02020603050405020304" pitchFamily="18" charset="0"/>
              </a:rPr>
              <a:t> focus: </a:t>
            </a:r>
            <a:r>
              <a:rPr lang="en-US" sz="2800" b="1" u="sng" dirty="0"/>
              <a:t>Fractions and Percentages</a:t>
            </a:r>
            <a:endParaRPr lang="en-US" sz="2000" u="sng" dirty="0">
              <a:latin typeface="+mj-lt"/>
              <a:ea typeface="Calibri" panose="020F0502020204030204" pitchFamily="34" charset="0"/>
              <a:cs typeface="Times New Roman" panose="02020603050405020304" pitchFamily="18" charset="0"/>
            </a:endParaRPr>
          </a:p>
          <a:p>
            <a:r>
              <a:rPr lang="en-US" dirty="0"/>
              <a:t>White Rose </a:t>
            </a:r>
            <a:r>
              <a:rPr lang="en-US" dirty="0" err="1"/>
              <a:t>Maths</a:t>
            </a:r>
            <a:r>
              <a:rPr lang="en-US" dirty="0"/>
              <a:t> Home Learning </a:t>
            </a:r>
            <a:endParaRPr lang="en-GB" dirty="0"/>
          </a:p>
          <a:p>
            <a:r>
              <a:rPr lang="en-US" b="1" dirty="0"/>
              <a:t>Year 6 - </a:t>
            </a:r>
            <a:r>
              <a:rPr lang="en-GB" b="1" dirty="0"/>
              <a:t>Summer Term – Week 6 (w/c 1</a:t>
            </a:r>
            <a:r>
              <a:rPr lang="en-GB" b="1" baseline="30000" dirty="0"/>
              <a:t>st</a:t>
            </a:r>
            <a:r>
              <a:rPr lang="en-GB" b="1" dirty="0"/>
              <a:t> June)</a:t>
            </a:r>
          </a:p>
          <a:p>
            <a:r>
              <a:rPr lang="en-GB" dirty="0"/>
              <a:t> </a:t>
            </a:r>
            <a:r>
              <a:rPr lang="en-US" u="sng" dirty="0">
                <a:hlinkClick r:id="rId2"/>
              </a:rPr>
              <a:t>https://whiterosemaths.com/homelearning/year-6/</a:t>
            </a:r>
            <a:r>
              <a:rPr lang="en-US" u="sng" dirty="0"/>
              <a:t> </a:t>
            </a:r>
            <a:endParaRPr lang="en-GB" dirty="0"/>
          </a:p>
          <a:p>
            <a:endParaRPr lang="en-US" dirty="0"/>
          </a:p>
          <a:p>
            <a:r>
              <a:rPr lang="en-US" dirty="0"/>
              <a:t>There are 5 lessons, please watch the clips first (if you have problems with the White Rose website videos, the BBC Bitesize clips are also useful), then click on ‘Get the Activity’ and you can check your answers afterwards. </a:t>
            </a:r>
            <a:endParaRPr lang="en-GB" dirty="0"/>
          </a:p>
          <a:p>
            <a:r>
              <a:rPr lang="en-US" dirty="0"/>
              <a:t> </a:t>
            </a:r>
            <a:endParaRPr lang="en-GB" dirty="0"/>
          </a:p>
          <a:p>
            <a:r>
              <a:rPr lang="en-GB" b="1" dirty="0">
                <a:solidFill>
                  <a:srgbClr val="FF6600"/>
                </a:solidFill>
              </a:rPr>
              <a:t>Summer Term – Week 6 (w/c 1</a:t>
            </a:r>
            <a:r>
              <a:rPr lang="en-GB" b="1" baseline="30000" dirty="0">
                <a:solidFill>
                  <a:srgbClr val="FF6600"/>
                </a:solidFill>
              </a:rPr>
              <a:t>st</a:t>
            </a:r>
            <a:r>
              <a:rPr lang="en-GB" b="1" dirty="0">
                <a:solidFill>
                  <a:srgbClr val="FF6600"/>
                </a:solidFill>
              </a:rPr>
              <a:t> June)</a:t>
            </a:r>
            <a:endParaRPr lang="en-GB" sz="2399" dirty="0">
              <a:solidFill>
                <a:srgbClr val="FF66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t>Friday  – Lesson 5 – </a:t>
            </a:r>
            <a:r>
              <a:rPr lang="en-US" dirty="0" err="1"/>
              <a:t>Maths</a:t>
            </a:r>
            <a:r>
              <a:rPr lang="en-US" dirty="0"/>
              <a:t> challenge</a:t>
            </a:r>
            <a:endParaRPr lang="en-GB" dirty="0"/>
          </a:p>
          <a:p>
            <a:r>
              <a:rPr lang="en-US" dirty="0"/>
              <a:t> </a:t>
            </a:r>
            <a:endParaRPr lang="en-GB" dirty="0"/>
          </a:p>
        </p:txBody>
      </p:sp>
      <p:sp>
        <p:nvSpPr>
          <p:cNvPr id="3" name="Rectangle 2">
            <a:extLst>
              <a:ext uri="{FF2B5EF4-FFF2-40B4-BE49-F238E27FC236}">
                <a16:creationId xmlns:a16="http://schemas.microsoft.com/office/drawing/2014/main" id="{CA16774D-9064-4044-9B84-53BCEE84D0EC}"/>
              </a:ext>
            </a:extLst>
          </p:cNvPr>
          <p:cNvSpPr/>
          <p:nvPr/>
        </p:nvSpPr>
        <p:spPr>
          <a:xfrm>
            <a:off x="981844" y="4548871"/>
            <a:ext cx="9999852" cy="1938992"/>
          </a:xfrm>
          <a:prstGeom prst="rect">
            <a:avLst/>
          </a:prstGeom>
        </p:spPr>
        <p:txBody>
          <a:bodyPr wrap="none">
            <a:spAutoFit/>
          </a:bodyPr>
          <a:lstStyle/>
          <a:p>
            <a:pPr algn="ctr"/>
            <a:r>
              <a:rPr lang="en-GB" sz="4000" b="1" dirty="0">
                <a:solidFill>
                  <a:srgbClr val="FF6600"/>
                </a:solidFill>
              </a:rPr>
              <a:t>Get the activity from the website above</a:t>
            </a:r>
          </a:p>
          <a:p>
            <a:pPr algn="ctr"/>
            <a:r>
              <a:rPr lang="en-GB" sz="4000" b="1" dirty="0"/>
              <a:t>OR</a:t>
            </a:r>
          </a:p>
          <a:p>
            <a:pPr algn="ctr"/>
            <a:r>
              <a:rPr lang="en-GB" sz="4000" b="1" dirty="0">
                <a:solidFill>
                  <a:srgbClr val="FF0066"/>
                </a:solidFill>
              </a:rPr>
              <a:t>You could go on IXL and practise a skill</a:t>
            </a:r>
            <a:endParaRPr lang="en-GB" sz="4000" dirty="0">
              <a:solidFill>
                <a:srgbClr val="FF0066"/>
              </a:solidFill>
            </a:endParaRPr>
          </a:p>
        </p:txBody>
      </p:sp>
    </p:spTree>
    <p:extLst>
      <p:ext uri="{BB962C8B-B14F-4D97-AF65-F5344CB8AC3E}">
        <p14:creationId xmlns:p14="http://schemas.microsoft.com/office/powerpoint/2010/main" val="262599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C8C0D-C98F-4A2D-8B3C-7E20D073215A}"/>
              </a:ext>
            </a:extLst>
          </p:cNvPr>
          <p:cNvSpPr>
            <a:spLocks noGrp="1"/>
          </p:cNvSpPr>
          <p:nvPr>
            <p:ph type="title"/>
          </p:nvPr>
        </p:nvSpPr>
        <p:spPr>
          <a:xfrm>
            <a:off x="1015735" y="764704"/>
            <a:ext cx="6878877" cy="3856856"/>
          </a:xfrm>
        </p:spPr>
        <p:txBody>
          <a:bodyPr>
            <a:normAutofit/>
          </a:bodyPr>
          <a:lstStyle/>
          <a:p>
            <a:r>
              <a:rPr lang="en-GB" dirty="0"/>
              <a:t>Have a great weekend!</a:t>
            </a:r>
            <a:br>
              <a:rPr lang="en-GB" dirty="0"/>
            </a:br>
            <a:br>
              <a:rPr lang="en-GB" dirty="0"/>
            </a:br>
            <a:r>
              <a:rPr lang="en-GB" dirty="0"/>
              <a:t>Don’t forget to send me a picture of something you’re proud of.</a:t>
            </a:r>
          </a:p>
        </p:txBody>
      </p:sp>
    </p:spTree>
    <p:extLst>
      <p:ext uri="{BB962C8B-B14F-4D97-AF65-F5344CB8AC3E}">
        <p14:creationId xmlns:p14="http://schemas.microsoft.com/office/powerpoint/2010/main" val="7580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C4CB6-8D71-4C4F-BE63-5135C4ADEAE6}"/>
              </a:ext>
            </a:extLst>
          </p:cNvPr>
          <p:cNvSpPr>
            <a:spLocks noGrp="1"/>
          </p:cNvSpPr>
          <p:nvPr>
            <p:ph type="title"/>
          </p:nvPr>
        </p:nvSpPr>
        <p:spPr>
          <a:xfrm>
            <a:off x="480928" y="669621"/>
            <a:ext cx="6236175" cy="1000611"/>
          </a:xfrm>
        </p:spPr>
        <p:txBody>
          <a:bodyPr>
            <a:normAutofit/>
          </a:bodyPr>
          <a:lstStyle/>
          <a:p>
            <a:r>
              <a:rPr lang="en-GB" dirty="0">
                <a:solidFill>
                  <a:srgbClr val="0070C0"/>
                </a:solidFill>
                <a:latin typeface="Comic Sans MS" panose="030F0702030302020204" pitchFamily="66" charset="0"/>
              </a:rPr>
              <a:t>Overview of Topic</a:t>
            </a:r>
          </a:p>
        </p:txBody>
      </p:sp>
      <p:sp>
        <p:nvSpPr>
          <p:cNvPr id="7" name="Content Placeholder 2">
            <a:extLst>
              <a:ext uri="{FF2B5EF4-FFF2-40B4-BE49-F238E27FC236}">
                <a16:creationId xmlns:a16="http://schemas.microsoft.com/office/drawing/2014/main" id="{0121E095-BCE9-46A8-B55C-0CF925D66D0A}"/>
              </a:ext>
            </a:extLst>
          </p:cNvPr>
          <p:cNvSpPr>
            <a:spLocks noGrp="1"/>
          </p:cNvSpPr>
          <p:nvPr>
            <p:ph idx="1"/>
          </p:nvPr>
        </p:nvSpPr>
        <p:spPr>
          <a:xfrm>
            <a:off x="586917" y="2266425"/>
            <a:ext cx="11601908" cy="3407682"/>
          </a:xfrm>
        </p:spPr>
        <p:txBody>
          <a:bodyPr anchor="ctr">
            <a:normAutofit/>
          </a:bodyPr>
          <a:lstStyle/>
          <a:p>
            <a:r>
              <a:rPr lang="en-GB" sz="2199" dirty="0">
                <a:latin typeface="+mj-lt"/>
              </a:rPr>
              <a:t>This week you will continue to explore the topic of ‘</a:t>
            </a:r>
            <a:r>
              <a:rPr lang="en-GB" dirty="0">
                <a:latin typeface="+mj-lt"/>
              </a:rPr>
              <a:t>Not every superhero wears a cape’. </a:t>
            </a:r>
            <a:endParaRPr lang="en-GB" sz="2199" dirty="0">
              <a:latin typeface="+mj-lt"/>
            </a:endParaRPr>
          </a:p>
          <a:p>
            <a:r>
              <a:rPr lang="en-GB" sz="2199" dirty="0">
                <a:latin typeface="+mj-lt"/>
              </a:rPr>
              <a:t>There are lots of fun art activities to do. </a:t>
            </a:r>
          </a:p>
          <a:p>
            <a:r>
              <a:rPr lang="en-GB" sz="2199" dirty="0">
                <a:latin typeface="+mj-lt"/>
              </a:rPr>
              <a:t>See the ‘topic sheet’ for details (This was sent to you last week via Marvellous Me)</a:t>
            </a:r>
          </a:p>
          <a:p>
            <a:r>
              <a:rPr lang="en-GB" sz="2199" dirty="0">
                <a:latin typeface="+mj-lt"/>
              </a:rPr>
              <a:t>ENJOY and don’t forget to send me examples of your work </a:t>
            </a:r>
            <a:r>
              <a:rPr lang="en-GB" sz="2199" dirty="0" err="1">
                <a:latin typeface="+mj-lt"/>
                <a:hlinkClick r:id="rId2"/>
              </a:rPr>
              <a:t>cherrytree.class@fernhill.kite.academy</a:t>
            </a:r>
            <a:r>
              <a:rPr lang="en-GB" sz="2199" dirty="0">
                <a:latin typeface="+mj-lt"/>
              </a:rPr>
              <a:t> </a:t>
            </a:r>
          </a:p>
        </p:txBody>
      </p:sp>
    </p:spTree>
    <p:extLst>
      <p:ext uri="{BB962C8B-B14F-4D97-AF65-F5344CB8AC3E}">
        <p14:creationId xmlns:p14="http://schemas.microsoft.com/office/powerpoint/2010/main" val="263097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E222-022B-475D-8956-44143934953A}"/>
              </a:ext>
            </a:extLst>
          </p:cNvPr>
          <p:cNvSpPr>
            <a:spLocks noGrp="1"/>
          </p:cNvSpPr>
          <p:nvPr>
            <p:ph type="title"/>
          </p:nvPr>
        </p:nvSpPr>
        <p:spPr/>
        <p:txBody>
          <a:bodyPr/>
          <a:lstStyle/>
          <a:p>
            <a:r>
              <a:rPr lang="en-GB" dirty="0"/>
              <a:t>Monday</a:t>
            </a:r>
          </a:p>
        </p:txBody>
      </p:sp>
    </p:spTree>
    <p:extLst>
      <p:ext uri="{BB962C8B-B14F-4D97-AF65-F5344CB8AC3E}">
        <p14:creationId xmlns:p14="http://schemas.microsoft.com/office/powerpoint/2010/main" val="346250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9A4E33EC-D715-440E-9062-8AFA4CC9E341}" vid="{0DFBCB81-4ACA-49F1-BA1C-2B43B27F1FC4}"/>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bookstack presentation (widescreen)</Template>
  <TotalTime>854</TotalTime>
  <Words>3243</Words>
  <Application>Microsoft Office PowerPoint</Application>
  <PresentationFormat>Custom</PresentationFormat>
  <Paragraphs>279</Paragraphs>
  <Slides>71</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Arial</vt:lpstr>
      <vt:lpstr>Bubblegum Sans</vt:lpstr>
      <vt:lpstr>Calibri</vt:lpstr>
      <vt:lpstr>Century Gothic</vt:lpstr>
      <vt:lpstr>Comic Sans MS</vt:lpstr>
      <vt:lpstr>Helvetica Neue</vt:lpstr>
      <vt:lpstr>Times New Roman</vt:lpstr>
      <vt:lpstr>Books 16x9</vt:lpstr>
      <vt:lpstr>Year 6  Home Learning</vt:lpstr>
      <vt:lpstr>PowerPoint Presentation</vt:lpstr>
      <vt:lpstr>English - Yr 6 Monday – Comprehension Percy Jackson and the lightning thief https://www.bbc.co.uk/bitesize/articles/zj74kmn  Tuesday – Writing Story writing: Character creation and complex sentences https://www.bbc.co.uk/bitesize/articles/zvmw7nb  Wednesday – Writing Story writing: Synonyms and antonyms https://www.bbc.co.uk/bitesize/articles/z63ny9q  Thursday – Writing Plan a superhero story. Choose either a story about a time when you saved the day or a story about how you got your powers.  Friday – Writing Write a short superhero story</vt:lpstr>
      <vt:lpstr>Overview of English: Reading </vt:lpstr>
      <vt:lpstr>PowerPoint Presentation</vt:lpstr>
      <vt:lpstr>PowerPoint Presentation</vt:lpstr>
      <vt:lpstr>PowerPoint Presentation</vt:lpstr>
      <vt:lpstr>Overview of Topic</vt:lpstr>
      <vt:lpstr>Monday</vt:lpstr>
      <vt:lpstr>Monday    Use a dictionary or online dictionary to find out what the words mean. </vt:lpstr>
      <vt:lpstr>PowerPoint Presentation</vt:lpstr>
      <vt:lpstr>Handwriting It’s important to keep practising your handwriting… it’s a muscle like any other and needs to be exercised!  This week we will focus on the letter formation:  Watch the video then practice one line of this  https://www.teachhandwriting.co.uk/cursive-joins-choice-2.html          Then practice your cursive (joined up) handwriting by copying out the poem.  https://www.poetry4kids.com/poems/today-i-wore-a-costume/</vt:lpstr>
      <vt:lpstr>Monday  Week 13    You don’t need to print these daily spelling mats, you can just copy from the screen.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Tuesday</vt:lpstr>
      <vt:lpstr>Tuesday   You don’t need to print these daily spelling mats, you can just copy from the screen.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Wednesday</vt:lpstr>
      <vt:lpstr>Wednesday   You don’t need to print these daily spelling mats, you can just copy from the screen.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Thursday</vt:lpstr>
      <vt:lpstr>Thursday   You don’t need to print these daily spelling mats, you can just copy from the screen.</vt:lpstr>
      <vt:lpstr>PowerPoint Presentation</vt:lpstr>
      <vt:lpstr>Who’s your favourite superhero?</vt:lpstr>
      <vt:lpstr>Ideas to help you create your superhero. What does you superhero look like?</vt:lpstr>
      <vt:lpstr>PowerPoint Presentation</vt:lpstr>
      <vt:lpstr>Setting Ideas Where will your superhero save the day?</vt:lpstr>
      <vt:lpstr>Beginning (Exposition)How will you start your story?</vt:lpstr>
      <vt:lpstr>Event Ideas (Rising Action) Who is your superhero’s arch-enemy? Who is going to cause the conflict or dilemma?</vt:lpstr>
      <vt:lpstr>Conflict</vt:lpstr>
      <vt:lpstr>Middle (Climax)</vt:lpstr>
      <vt:lpstr>Falling Action</vt:lpstr>
      <vt:lpstr>End (Conclusion)</vt:lpstr>
      <vt:lpstr>Superhero Sounds! There are lots of action sounds to include in your superhero story ...</vt:lpstr>
      <vt:lpstr>Descriptions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Friday</vt:lpstr>
      <vt:lpstr>Friday   You don’t need to print these daily spelling mats, you can just copy from the screen.</vt:lpstr>
      <vt:lpstr>PowerPoint Presentation</vt:lpstr>
      <vt:lpstr>PowerPoint Presentation</vt:lpstr>
      <vt:lpstr>PowerPoint Presentation</vt:lpstr>
      <vt:lpstr>PowerPoint Presentation</vt:lpstr>
      <vt:lpstr>Beginning (Exposition)How will you start your story?</vt:lpstr>
      <vt:lpstr>PowerPoint Presentation</vt:lpstr>
      <vt:lpstr>Have a great weekend!  Don’t forget to send me a picture of something you’re proud of.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5  Home Learning</dc:title>
  <dc:creator>Kathryn Ayre</dc:creator>
  <cp:lastModifiedBy>Hayley Barkley</cp:lastModifiedBy>
  <cp:revision>118</cp:revision>
  <dcterms:created xsi:type="dcterms:W3CDTF">2020-04-28T08:39:03Z</dcterms:created>
  <dcterms:modified xsi:type="dcterms:W3CDTF">2020-06-18T07:51:30Z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