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1" r:id="rId4"/>
    <p:sldId id="303" r:id="rId5"/>
    <p:sldId id="297" r:id="rId6"/>
    <p:sldId id="304" r:id="rId7"/>
    <p:sldId id="295" r:id="rId8"/>
    <p:sldId id="305" r:id="rId9"/>
    <p:sldId id="313" r:id="rId10"/>
    <p:sldId id="333" r:id="rId11"/>
    <p:sldId id="321" r:id="rId12"/>
    <p:sldId id="331" r:id="rId13"/>
    <p:sldId id="298" r:id="rId14"/>
    <p:sldId id="308" r:id="rId15"/>
    <p:sldId id="332" r:id="rId16"/>
    <p:sldId id="300" r:id="rId17"/>
    <p:sldId id="314" r:id="rId18"/>
    <p:sldId id="335" r:id="rId19"/>
    <p:sldId id="336" r:id="rId20"/>
    <p:sldId id="302"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1"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62" autoAdjust="0"/>
    <p:restoredTop sz="86004" autoAdjust="0"/>
  </p:normalViewPr>
  <p:slideViewPr>
    <p:cSldViewPr snapToGrid="0">
      <p:cViewPr varScale="1">
        <p:scale>
          <a:sx n="42" d="100"/>
          <a:sy n="42" d="100"/>
        </p:scale>
        <p:origin x="48" y="468"/>
      </p:cViewPr>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 If your able to please send me examples of your learning. </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is ‘Not All Heroes Wear Capes’. This is on the school web site and will be sent by marvellous me (some of the activities may take more than a day to complete). Feel free to pick and choose from this list, don’t feel you need to do them all. </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pt>
    <dgm:pt modelId="{973B17BE-1E97-4838-9429-1A1CAC01B23D}" type="pres">
      <dgm:prSet presAssocID="{63CB8FEF-D7AC-449A-AB6F-66CF9419FF8A}" presName="hierChild2" presStyleCnt="0"/>
      <dgm:spPr/>
    </dgm:pt>
  </dgm:ptLst>
  <dgm:cxnLst>
    <dgm:cxn modelId="{F56E961E-F623-472B-8E72-337E6518AA57}" srcId="{DB1DD56F-645E-41F6-A273-4D42C798503A}" destId="{57DF7C90-ECB2-4285-BE63-95979C247B90}" srcOrd="0" destOrd="0" parTransId="{279AA7C5-4F73-45D2-A5DA-FDF966F36390}" sibTransId="{EA2BBCEF-07DA-4FBB-A311-FA971AD01415}"/>
    <dgm:cxn modelId="{919C6340-FE6B-4E14-96B1-10BCFA6FC3AD}" srcId="{DB1DD56F-645E-41F6-A273-4D42C798503A}" destId="{63CB8FEF-D7AC-449A-AB6F-66CF9419FF8A}" srcOrd="1" destOrd="0" parTransId="{67B10E42-2203-43AC-811F-3CF31C94D730}" sibTransId="{904EF0D4-0B15-40AD-A707-6271370792C2}"/>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41332DCD-97EF-4D43-A91D-C5ED64CD1C79}" type="presOf" srcId="{63CB8FEF-D7AC-449A-AB6F-66CF9419FF8A}" destId="{91D3E593-F142-4141-AE5B-9F540A6444C2}" srcOrd="0" destOrd="0" presId="urn:microsoft.com/office/officeart/2005/8/layout/hierarchy1"/>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Please complete one English and one Maths task each day. (Approximately 30 minutes on each). If your able to please send me examples of your learning. </a:t>
          </a:r>
          <a:endParaRPr lang="en-US" sz="18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The topic for this week is ‘Not All Heroes Wear Capes’. This is on the school web site and will be sent by marvellous me (some of the activities may take more than a day to complete). Feel free to pick and choose from this list, don’t feel you need to do them all. </a:t>
          </a:r>
          <a:endParaRPr lang="en-US" sz="18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F4F6D-10FC-4F69-8A9E-3CEBD3D90463}"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09A-C0DA-4D97-8E58-6BC775BD24EA}" type="slidenum">
              <a:rPr lang="en-GB" smtClean="0"/>
              <a:t>‹#›</a:t>
            </a:fld>
            <a:endParaRPr lang="en-GB"/>
          </a:p>
        </p:txBody>
      </p:sp>
    </p:spTree>
    <p:extLst>
      <p:ext uri="{BB962C8B-B14F-4D97-AF65-F5344CB8AC3E}">
        <p14:creationId xmlns:p14="http://schemas.microsoft.com/office/powerpoint/2010/main" val="256954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1</a:t>
            </a:fld>
            <a:endParaRPr lang="en-GB"/>
          </a:p>
        </p:txBody>
      </p:sp>
    </p:spTree>
    <p:extLst>
      <p:ext uri="{BB962C8B-B14F-4D97-AF65-F5344CB8AC3E}">
        <p14:creationId xmlns:p14="http://schemas.microsoft.com/office/powerpoint/2010/main" val="23067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https://www.youtube.com/watch?v=nYTrIcn4rjg</a:t>
            </a:r>
          </a:p>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8</a:t>
            </a:fld>
            <a:endParaRPr lang="en-GB"/>
          </a:p>
        </p:txBody>
      </p:sp>
    </p:spTree>
    <p:extLst>
      <p:ext uri="{BB962C8B-B14F-4D97-AF65-F5344CB8AC3E}">
        <p14:creationId xmlns:p14="http://schemas.microsoft.com/office/powerpoint/2010/main" val="337774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https://www.youtube.com/watch?v=5Qx5hf1zLmk</a:t>
            </a:r>
          </a:p>
        </p:txBody>
      </p:sp>
      <p:sp>
        <p:nvSpPr>
          <p:cNvPr id="4" name="Slide Number Placeholder 3"/>
          <p:cNvSpPr>
            <a:spLocks noGrp="1"/>
          </p:cNvSpPr>
          <p:nvPr>
            <p:ph type="sldNum" sz="quarter" idx="5"/>
          </p:nvPr>
        </p:nvSpPr>
        <p:spPr/>
        <p:txBody>
          <a:bodyPr/>
          <a:lstStyle/>
          <a:p>
            <a:fld id="{F7C6B09A-C0DA-4D97-8E58-6BC775BD24EA}" type="slidenum">
              <a:rPr lang="en-GB" smtClean="0"/>
              <a:t>11</a:t>
            </a:fld>
            <a:endParaRPr lang="en-GB"/>
          </a:p>
        </p:txBody>
      </p:sp>
    </p:spTree>
    <p:extLst>
      <p:ext uri="{BB962C8B-B14F-4D97-AF65-F5344CB8AC3E}">
        <p14:creationId xmlns:p14="http://schemas.microsoft.com/office/powerpoint/2010/main" val="105549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A52F-17E7-4CA6-B20B-EE11959B5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76A364-070C-460E-83A2-410FE086C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47AC31-9193-45FF-A1BF-73E52111C2DB}"/>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590BD998-2DB4-45A6-9A40-ECF9247B9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4531A5-9193-41C6-B00D-10D06388B70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8063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56CB-D0C7-4862-9827-DEECA20F93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56F6C-A1E0-44B6-A26F-18E7BF441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C819B-8CC3-4705-819C-626A06BA59B2}"/>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A1F40835-7184-4361-B063-B32D96CD5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B1FC3-E747-4D07-AFE6-EA66E9A74E6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9355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2C4EF-8CC1-4E67-A70E-6C7684BD3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823F32-8766-4812-969B-D9A62257A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ADDDF-2CFF-4A3E-BF18-108C64FD36FB}"/>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0B09A244-4F6A-43F7-B366-ACA18C7194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982AF-CD2A-4093-A195-32789F8146AC}"/>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1545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A557-4DDE-43A0-AFF3-1934F69A4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D6FB3-FA53-4CE9-9CF4-B56E78862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80D31-D2C0-4537-94D0-915CC62A943E}"/>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A1CFDC92-CD9F-41F7-B2AF-717F7F230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D50CF-09E0-47FD-8E56-C6A72B81C37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55799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12A6-9E51-41A5-B38B-31EAB30FB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3A5296-938C-461C-A31A-9DA78173C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D7677-EF16-4540-AF1B-B58D7DBC8B36}"/>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8B711E0B-0A78-46EC-B728-6409E31D8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279A5-1751-4F04-B2F5-5E8231EC6B35}"/>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55662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4DFA-64F5-4351-94E7-73C7FBD19F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6A1B2-EA8F-4C8D-9F29-E4D9FAB16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2F9B19-4520-4361-B4E8-18F376509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B81DD-FFCD-44CE-8F71-BB0E181D56E4}"/>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6" name="Footer Placeholder 5">
            <a:extLst>
              <a:ext uri="{FF2B5EF4-FFF2-40B4-BE49-F238E27FC236}">
                <a16:creationId xmlns:a16="http://schemas.microsoft.com/office/drawing/2014/main" id="{0BA05534-BEEB-448D-B463-5233E7222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AE0C04-4617-4A48-8395-9C980F36E1D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02951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3B85-F095-447B-9D67-24C0B500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50B095-6D69-42DF-905E-1CE80B1E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F92B01-47A4-47F6-8D52-81D4E0734A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F89CF-ACED-47B5-AAA0-252000691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E1E14-8CB6-4EB8-85DE-737CBE7FF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AA39AF-2141-4572-90E8-771EADDB41CC}"/>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8" name="Footer Placeholder 7">
            <a:extLst>
              <a:ext uri="{FF2B5EF4-FFF2-40B4-BE49-F238E27FC236}">
                <a16:creationId xmlns:a16="http://schemas.microsoft.com/office/drawing/2014/main" id="{F69645A1-27BA-4F50-9570-0008A33CCA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E2DC04-B3EA-4DCC-8B67-A97B5F980073}"/>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4286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9D59-0E06-4E58-BD48-87994E2C95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1C422A-C199-4D1C-83F2-A14EB41AFE01}"/>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4" name="Footer Placeholder 3">
            <a:extLst>
              <a:ext uri="{FF2B5EF4-FFF2-40B4-BE49-F238E27FC236}">
                <a16:creationId xmlns:a16="http://schemas.microsoft.com/office/drawing/2014/main" id="{29688E85-82CA-4993-BE70-8CF57F83A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C03840-C7D0-4BC9-9DB0-9070490BC626}"/>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0151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14EEC-719C-4323-8832-4A5BF3697553}"/>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3" name="Footer Placeholder 2">
            <a:extLst>
              <a:ext uri="{FF2B5EF4-FFF2-40B4-BE49-F238E27FC236}">
                <a16:creationId xmlns:a16="http://schemas.microsoft.com/office/drawing/2014/main" id="{1435CBB7-288F-401A-8A25-3D2A45854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0C06AE-45AE-4D46-98D9-56BD10D391CD}"/>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869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E435-01BA-4356-BECC-F8DBE252D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52B848-5A4C-4A49-99B2-175E7F1A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1DDFCA-8850-4DF7-A1CE-4D0D6C170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9ADAD-4CEA-470B-93C2-FE2833890B1C}"/>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6" name="Footer Placeholder 5">
            <a:extLst>
              <a:ext uri="{FF2B5EF4-FFF2-40B4-BE49-F238E27FC236}">
                <a16:creationId xmlns:a16="http://schemas.microsoft.com/office/drawing/2014/main" id="{EBD8BE89-0E6E-48DC-8DDF-33DB4358F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86706-7DA3-4DCB-AE29-043F30C1D728}"/>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96092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607A-1429-404B-B7B9-B39DFF08F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FC46A1-675B-4E89-8713-045C460F5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044184-2A76-44DA-A6B0-057E37130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5EDC4-5008-4185-9DB2-56F522D95787}"/>
              </a:ext>
            </a:extLst>
          </p:cNvPr>
          <p:cNvSpPr>
            <a:spLocks noGrp="1"/>
          </p:cNvSpPr>
          <p:nvPr>
            <p:ph type="dt" sz="half" idx="10"/>
          </p:nvPr>
        </p:nvSpPr>
        <p:spPr/>
        <p:txBody>
          <a:bodyPr/>
          <a:lstStyle/>
          <a:p>
            <a:fld id="{FF763013-04EB-4373-84EE-CC01E4C947BF}" type="datetimeFigureOut">
              <a:rPr lang="en-GB" smtClean="0"/>
              <a:t>19/06/2020</a:t>
            </a:fld>
            <a:endParaRPr lang="en-GB"/>
          </a:p>
        </p:txBody>
      </p:sp>
      <p:sp>
        <p:nvSpPr>
          <p:cNvPr id="6" name="Footer Placeholder 5">
            <a:extLst>
              <a:ext uri="{FF2B5EF4-FFF2-40B4-BE49-F238E27FC236}">
                <a16:creationId xmlns:a16="http://schemas.microsoft.com/office/drawing/2014/main" id="{3F28B78D-26FF-4C58-A708-48F710A3E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D74830-2F8F-48D5-AA28-AA3DCCA7817B}"/>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38359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1AA8B-A550-4FAC-ABB4-E9798A401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F30413-B9E6-4C4D-B525-D9FA149F3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927EB-C5C8-4C9D-8E3B-4D712CFA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63013-04EB-4373-84EE-CC01E4C947BF}" type="datetimeFigureOut">
              <a:rPr lang="en-GB" smtClean="0"/>
              <a:t>19/06/2020</a:t>
            </a:fld>
            <a:endParaRPr lang="en-GB"/>
          </a:p>
        </p:txBody>
      </p:sp>
      <p:sp>
        <p:nvSpPr>
          <p:cNvPr id="5" name="Footer Placeholder 4">
            <a:extLst>
              <a:ext uri="{FF2B5EF4-FFF2-40B4-BE49-F238E27FC236}">
                <a16:creationId xmlns:a16="http://schemas.microsoft.com/office/drawing/2014/main" id="{8FDD7992-9796-4A44-8FF7-5AED5A66F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3F6F22-1891-4BAA-A398-73CDE171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6DEE-7E7A-42C0-95D2-F72892F763D0}" type="slidenum">
              <a:rPr lang="en-GB" smtClean="0"/>
              <a:t>‹#›</a:t>
            </a:fld>
            <a:endParaRPr lang="en-GB"/>
          </a:p>
        </p:txBody>
      </p:sp>
    </p:spTree>
    <p:extLst>
      <p:ext uri="{BB962C8B-B14F-4D97-AF65-F5344CB8AC3E}">
        <p14:creationId xmlns:p14="http://schemas.microsoft.com/office/powerpoint/2010/main" val="268754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hyperlink" Target="https://www.bbc.co.uk/bitesize/topics/zy2mn39/articles/z3kmrwx"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bc.co.uk/bitesize/articles/zfn6pg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bbc.co.uk/bitesize/topics/zy2mn39/articles/zc78s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itesize/articles/zhp3bd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bitesize/topics/zsjqtfr/articles/z9w3g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bc.co.uk/bitesize/articles/zjrdw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bitesize/topics/z36tyrd/articles/z2fkwx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2NQ6uS8blw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articles/zjm6pg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16F15E-C09E-43B9-8BC7-2EAC750AE516}"/>
              </a:ext>
            </a:extLst>
          </p:cNvPr>
          <p:cNvSpPr>
            <a:spLocks noGrp="1"/>
          </p:cNvSpPr>
          <p:nvPr>
            <p:ph type="ctrTitle"/>
          </p:nvPr>
        </p:nvSpPr>
        <p:spPr>
          <a:xfrm>
            <a:off x="3045368" y="2043663"/>
            <a:ext cx="6105194" cy="2031055"/>
          </a:xfrm>
        </p:spPr>
        <p:txBody>
          <a:bodyPr>
            <a:normAutofit/>
          </a:bodyPr>
          <a:lstStyle/>
          <a:p>
            <a:r>
              <a:rPr lang="en-GB" dirty="0">
                <a:solidFill>
                  <a:srgbClr val="FFFFFF"/>
                </a:solidFill>
                <a:latin typeface="Comic Sans MS" panose="030F0702030302020204" pitchFamily="66" charset="0"/>
              </a:rPr>
              <a:t> Home Learning</a:t>
            </a:r>
          </a:p>
        </p:txBody>
      </p:sp>
      <p:sp>
        <p:nvSpPr>
          <p:cNvPr id="3" name="Subtitle 2">
            <a:extLst>
              <a:ext uri="{FF2B5EF4-FFF2-40B4-BE49-F238E27FC236}">
                <a16:creationId xmlns:a16="http://schemas.microsoft.com/office/drawing/2014/main" id="{81FC4175-9438-4147-BCE4-81EE9DF23144}"/>
              </a:ext>
            </a:extLst>
          </p:cNvPr>
          <p:cNvSpPr>
            <a:spLocks noGrp="1"/>
          </p:cNvSpPr>
          <p:nvPr>
            <p:ph type="subTitle" idx="1"/>
          </p:nvPr>
        </p:nvSpPr>
        <p:spPr>
          <a:xfrm>
            <a:off x="3045368" y="4074718"/>
            <a:ext cx="6105194" cy="682079"/>
          </a:xfrm>
        </p:spPr>
        <p:txBody>
          <a:bodyPr>
            <a:normAutofit fontScale="85000" lnSpcReduction="20000"/>
          </a:bodyPr>
          <a:lstStyle/>
          <a:p>
            <a:r>
              <a:rPr lang="en-GB" dirty="0">
                <a:solidFill>
                  <a:srgbClr val="FFFFFF"/>
                </a:solidFill>
                <a:latin typeface="Comic Sans MS" panose="030F0702030302020204" pitchFamily="66" charset="0"/>
              </a:rPr>
              <a:t>Week commencing 22nd June</a:t>
            </a:r>
          </a:p>
          <a:p>
            <a:r>
              <a:rPr lang="en-GB" dirty="0" err="1">
                <a:solidFill>
                  <a:srgbClr val="FFFFFF"/>
                </a:solidFill>
                <a:latin typeface="Comic Sans MS" panose="030F0702030302020204" pitchFamily="66" charset="0"/>
              </a:rPr>
              <a:t>Sycamore.class@fernhill.kite.academy</a:t>
            </a:r>
            <a:endParaRPr lang="en-GB"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06410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545F-916C-4FD1-8B4D-33F54200A210}"/>
              </a:ext>
            </a:extLst>
          </p:cNvPr>
          <p:cNvSpPr>
            <a:spLocks noGrp="1"/>
          </p:cNvSpPr>
          <p:nvPr>
            <p:ph type="title"/>
          </p:nvPr>
        </p:nvSpPr>
        <p:spPr>
          <a:xfrm>
            <a:off x="838200" y="1"/>
            <a:ext cx="10515600" cy="1190625"/>
          </a:xfrm>
        </p:spPr>
        <p:txBody>
          <a:bodyPr/>
          <a:lstStyle/>
          <a:p>
            <a:pPr algn="ctr"/>
            <a:r>
              <a:rPr lang="en-GB" b="1" u="sng" dirty="0"/>
              <a:t>Maths Tuesday</a:t>
            </a:r>
          </a:p>
        </p:txBody>
      </p:sp>
      <p:pic>
        <p:nvPicPr>
          <p:cNvPr id="4" name="Content Placeholder 3">
            <a:extLst>
              <a:ext uri="{FF2B5EF4-FFF2-40B4-BE49-F238E27FC236}">
                <a16:creationId xmlns:a16="http://schemas.microsoft.com/office/drawing/2014/main" id="{C26C791B-1028-44E9-A2EF-569F803123BD}"/>
              </a:ext>
            </a:extLst>
          </p:cNvPr>
          <p:cNvPicPr>
            <a:picLocks noGrp="1" noChangeAspect="1"/>
          </p:cNvPicPr>
          <p:nvPr>
            <p:ph idx="1"/>
          </p:nvPr>
        </p:nvPicPr>
        <p:blipFill>
          <a:blip r:embed="rId2"/>
          <a:stretch>
            <a:fillRect/>
          </a:stretch>
        </p:blipFill>
        <p:spPr>
          <a:xfrm>
            <a:off x="-17109" y="2928937"/>
            <a:ext cx="2193909" cy="2077566"/>
          </a:xfrm>
          <a:prstGeom prst="rect">
            <a:avLst/>
          </a:prstGeom>
        </p:spPr>
      </p:pic>
      <p:pic>
        <p:nvPicPr>
          <p:cNvPr id="5" name="Picture 4">
            <a:extLst>
              <a:ext uri="{FF2B5EF4-FFF2-40B4-BE49-F238E27FC236}">
                <a16:creationId xmlns:a16="http://schemas.microsoft.com/office/drawing/2014/main" id="{03D9B8C2-A4D3-4998-99FD-7F81D7D020A9}"/>
              </a:ext>
            </a:extLst>
          </p:cNvPr>
          <p:cNvPicPr>
            <a:picLocks noChangeAspect="1"/>
          </p:cNvPicPr>
          <p:nvPr/>
        </p:nvPicPr>
        <p:blipFill>
          <a:blip r:embed="rId3"/>
          <a:stretch>
            <a:fillRect/>
          </a:stretch>
        </p:blipFill>
        <p:spPr>
          <a:xfrm>
            <a:off x="209954" y="271462"/>
            <a:ext cx="4098576" cy="2657475"/>
          </a:xfrm>
          <a:prstGeom prst="rect">
            <a:avLst/>
          </a:prstGeom>
        </p:spPr>
      </p:pic>
      <p:sp>
        <p:nvSpPr>
          <p:cNvPr id="6" name="TextBox 5">
            <a:extLst>
              <a:ext uri="{FF2B5EF4-FFF2-40B4-BE49-F238E27FC236}">
                <a16:creationId xmlns:a16="http://schemas.microsoft.com/office/drawing/2014/main" id="{9C4D03F5-609C-447D-9C59-F82907D7B12E}"/>
              </a:ext>
            </a:extLst>
          </p:cNvPr>
          <p:cNvSpPr txBox="1"/>
          <p:nvPr/>
        </p:nvSpPr>
        <p:spPr>
          <a:xfrm>
            <a:off x="5117433" y="914400"/>
            <a:ext cx="6236368" cy="2246769"/>
          </a:xfrm>
          <a:prstGeom prst="rect">
            <a:avLst/>
          </a:prstGeom>
          <a:noFill/>
        </p:spPr>
        <p:txBody>
          <a:bodyPr wrap="square" rtlCol="0">
            <a:spAutoFit/>
          </a:bodyPr>
          <a:lstStyle/>
          <a:p>
            <a:r>
              <a:rPr lang="en-GB" sz="2000" dirty="0">
                <a:solidFill>
                  <a:srgbClr val="FF0000"/>
                </a:solidFill>
              </a:rPr>
              <a:t>Now have a go at these:- (remember you might need to exchange numbers when adding certain sums).</a:t>
            </a:r>
          </a:p>
          <a:p>
            <a:endParaRPr lang="en-GB" sz="2000" dirty="0">
              <a:solidFill>
                <a:srgbClr val="FF0000"/>
              </a:solidFill>
            </a:endParaRPr>
          </a:p>
          <a:p>
            <a:r>
              <a:rPr lang="en-GB" sz="2000" dirty="0">
                <a:solidFill>
                  <a:srgbClr val="FF0000"/>
                </a:solidFill>
              </a:rPr>
              <a:t>This link has some good videos to help:-</a:t>
            </a:r>
          </a:p>
          <a:p>
            <a:endParaRPr lang="en-GB" sz="2000" dirty="0">
              <a:solidFill>
                <a:srgbClr val="FF0000"/>
              </a:solidFill>
            </a:endParaRPr>
          </a:p>
          <a:p>
            <a:r>
              <a:rPr lang="en-GB" sz="2000" dirty="0">
                <a:hlinkClick r:id="rId4"/>
              </a:rPr>
              <a:t>https://www.bbc.co.uk/bitesize/topics/zy2mn39/articles/z3kmrwx</a:t>
            </a:r>
            <a:endParaRPr lang="en-GB" sz="2000" dirty="0">
              <a:solidFill>
                <a:srgbClr val="FF0000"/>
              </a:solidFill>
            </a:endParaRPr>
          </a:p>
        </p:txBody>
      </p:sp>
      <p:pic>
        <p:nvPicPr>
          <p:cNvPr id="7" name="Picture 6">
            <a:extLst>
              <a:ext uri="{FF2B5EF4-FFF2-40B4-BE49-F238E27FC236}">
                <a16:creationId xmlns:a16="http://schemas.microsoft.com/office/drawing/2014/main" id="{2DD8429A-7E1A-42BE-8A05-CCDF66B1B204}"/>
              </a:ext>
            </a:extLst>
          </p:cNvPr>
          <p:cNvPicPr>
            <a:picLocks noChangeAspect="1"/>
          </p:cNvPicPr>
          <p:nvPr/>
        </p:nvPicPr>
        <p:blipFill>
          <a:blip r:embed="rId5"/>
          <a:stretch>
            <a:fillRect/>
          </a:stretch>
        </p:blipFill>
        <p:spPr>
          <a:xfrm>
            <a:off x="2851688" y="3014155"/>
            <a:ext cx="2076939" cy="1891852"/>
          </a:xfrm>
          <a:prstGeom prst="rect">
            <a:avLst/>
          </a:prstGeom>
        </p:spPr>
      </p:pic>
      <p:pic>
        <p:nvPicPr>
          <p:cNvPr id="8" name="Picture 7">
            <a:extLst>
              <a:ext uri="{FF2B5EF4-FFF2-40B4-BE49-F238E27FC236}">
                <a16:creationId xmlns:a16="http://schemas.microsoft.com/office/drawing/2014/main" id="{C7D863F6-D725-464E-A177-9492EF2242AF}"/>
              </a:ext>
            </a:extLst>
          </p:cNvPr>
          <p:cNvPicPr>
            <a:picLocks noChangeAspect="1"/>
          </p:cNvPicPr>
          <p:nvPr/>
        </p:nvPicPr>
        <p:blipFill>
          <a:blip r:embed="rId6"/>
          <a:stretch>
            <a:fillRect/>
          </a:stretch>
        </p:blipFill>
        <p:spPr>
          <a:xfrm>
            <a:off x="4022688" y="4752466"/>
            <a:ext cx="2073312" cy="2077045"/>
          </a:xfrm>
          <a:prstGeom prst="rect">
            <a:avLst/>
          </a:prstGeom>
        </p:spPr>
      </p:pic>
      <p:pic>
        <p:nvPicPr>
          <p:cNvPr id="9" name="Picture 8">
            <a:extLst>
              <a:ext uri="{FF2B5EF4-FFF2-40B4-BE49-F238E27FC236}">
                <a16:creationId xmlns:a16="http://schemas.microsoft.com/office/drawing/2014/main" id="{B316EBFA-3316-4C09-93D3-9D09F04CA0AF}"/>
              </a:ext>
            </a:extLst>
          </p:cNvPr>
          <p:cNvPicPr>
            <a:picLocks noChangeAspect="1"/>
          </p:cNvPicPr>
          <p:nvPr/>
        </p:nvPicPr>
        <p:blipFill>
          <a:blip r:embed="rId7"/>
          <a:stretch>
            <a:fillRect/>
          </a:stretch>
        </p:blipFill>
        <p:spPr>
          <a:xfrm>
            <a:off x="7669551" y="4652540"/>
            <a:ext cx="2227495" cy="1988835"/>
          </a:xfrm>
          <a:prstGeom prst="rect">
            <a:avLst/>
          </a:prstGeom>
        </p:spPr>
      </p:pic>
      <p:pic>
        <p:nvPicPr>
          <p:cNvPr id="10" name="Picture 9">
            <a:extLst>
              <a:ext uri="{FF2B5EF4-FFF2-40B4-BE49-F238E27FC236}">
                <a16:creationId xmlns:a16="http://schemas.microsoft.com/office/drawing/2014/main" id="{F789DEC3-4B5A-4B85-B278-DDF9778721D0}"/>
              </a:ext>
            </a:extLst>
          </p:cNvPr>
          <p:cNvPicPr>
            <a:picLocks noChangeAspect="1"/>
          </p:cNvPicPr>
          <p:nvPr/>
        </p:nvPicPr>
        <p:blipFill>
          <a:blip r:embed="rId8"/>
          <a:stretch>
            <a:fillRect/>
          </a:stretch>
        </p:blipFill>
        <p:spPr>
          <a:xfrm>
            <a:off x="9669219" y="3305455"/>
            <a:ext cx="2297728" cy="2031324"/>
          </a:xfrm>
          <a:prstGeom prst="rect">
            <a:avLst/>
          </a:prstGeom>
        </p:spPr>
      </p:pic>
      <p:pic>
        <p:nvPicPr>
          <p:cNvPr id="11" name="Picture 10">
            <a:extLst>
              <a:ext uri="{FF2B5EF4-FFF2-40B4-BE49-F238E27FC236}">
                <a16:creationId xmlns:a16="http://schemas.microsoft.com/office/drawing/2014/main" id="{72FC32A4-0083-43E6-8C4B-79B54FEE9D8D}"/>
              </a:ext>
            </a:extLst>
          </p:cNvPr>
          <p:cNvPicPr>
            <a:picLocks noChangeAspect="1"/>
          </p:cNvPicPr>
          <p:nvPr/>
        </p:nvPicPr>
        <p:blipFill>
          <a:blip r:embed="rId9"/>
          <a:stretch>
            <a:fillRect/>
          </a:stretch>
        </p:blipFill>
        <p:spPr>
          <a:xfrm>
            <a:off x="1118168" y="4856671"/>
            <a:ext cx="2193910" cy="2124810"/>
          </a:xfrm>
          <a:prstGeom prst="rect">
            <a:avLst/>
          </a:prstGeom>
        </p:spPr>
      </p:pic>
      <p:pic>
        <p:nvPicPr>
          <p:cNvPr id="12" name="Picture 11">
            <a:extLst>
              <a:ext uri="{FF2B5EF4-FFF2-40B4-BE49-F238E27FC236}">
                <a16:creationId xmlns:a16="http://schemas.microsoft.com/office/drawing/2014/main" id="{39FF7156-2FD7-4BFF-9E2D-113493A964F2}"/>
              </a:ext>
            </a:extLst>
          </p:cNvPr>
          <p:cNvPicPr>
            <a:picLocks noChangeAspect="1"/>
          </p:cNvPicPr>
          <p:nvPr/>
        </p:nvPicPr>
        <p:blipFill>
          <a:blip r:embed="rId10"/>
          <a:stretch>
            <a:fillRect/>
          </a:stretch>
        </p:blipFill>
        <p:spPr>
          <a:xfrm>
            <a:off x="5703467" y="3325433"/>
            <a:ext cx="2193910" cy="2258437"/>
          </a:xfrm>
          <a:prstGeom prst="rect">
            <a:avLst/>
          </a:prstGeom>
        </p:spPr>
      </p:pic>
    </p:spTree>
    <p:extLst>
      <p:ext uri="{BB962C8B-B14F-4D97-AF65-F5344CB8AC3E}">
        <p14:creationId xmlns:p14="http://schemas.microsoft.com/office/powerpoint/2010/main" val="175488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8751-B78C-48D4-85BF-6245EB8192ED}"/>
              </a:ext>
            </a:extLst>
          </p:cNvPr>
          <p:cNvSpPr>
            <a:spLocks noGrp="1"/>
          </p:cNvSpPr>
          <p:nvPr>
            <p:ph type="title"/>
          </p:nvPr>
        </p:nvSpPr>
        <p:spPr>
          <a:xfrm>
            <a:off x="838200" y="156747"/>
            <a:ext cx="10515600" cy="943633"/>
          </a:xfrm>
        </p:spPr>
        <p:txBody>
          <a:bodyPr/>
          <a:lstStyle/>
          <a:p>
            <a:pPr algn="ctr"/>
            <a:r>
              <a:rPr lang="en-GB" b="1" u="sng" dirty="0"/>
              <a:t>Wednesday English </a:t>
            </a:r>
          </a:p>
        </p:txBody>
      </p:sp>
      <p:sp>
        <p:nvSpPr>
          <p:cNvPr id="9" name="Rectangle 8">
            <a:extLst>
              <a:ext uri="{FF2B5EF4-FFF2-40B4-BE49-F238E27FC236}">
                <a16:creationId xmlns:a16="http://schemas.microsoft.com/office/drawing/2014/main" id="{29D5A261-56D9-478F-9EA1-791370AA3520}"/>
              </a:ext>
            </a:extLst>
          </p:cNvPr>
          <p:cNvSpPr/>
          <p:nvPr/>
        </p:nvSpPr>
        <p:spPr>
          <a:xfrm>
            <a:off x="5175160" y="1100380"/>
            <a:ext cx="5202554" cy="369332"/>
          </a:xfrm>
          <a:prstGeom prst="rect">
            <a:avLst/>
          </a:prstGeom>
        </p:spPr>
        <p:txBody>
          <a:bodyPr wrap="square">
            <a:spAutoFit/>
          </a:bodyPr>
          <a:lstStyle/>
          <a:p>
            <a:r>
              <a:rPr lang="en-GB" dirty="0"/>
              <a:t> </a:t>
            </a:r>
          </a:p>
        </p:txBody>
      </p:sp>
      <p:pic>
        <p:nvPicPr>
          <p:cNvPr id="3" name="Picture 2">
            <a:extLst>
              <a:ext uri="{FF2B5EF4-FFF2-40B4-BE49-F238E27FC236}">
                <a16:creationId xmlns:a16="http://schemas.microsoft.com/office/drawing/2014/main" id="{944F6CEF-087C-4537-9D4E-904C4EB91EA0}"/>
              </a:ext>
            </a:extLst>
          </p:cNvPr>
          <p:cNvPicPr>
            <a:picLocks noChangeAspect="1"/>
          </p:cNvPicPr>
          <p:nvPr/>
        </p:nvPicPr>
        <p:blipFill>
          <a:blip r:embed="rId3"/>
          <a:stretch>
            <a:fillRect/>
          </a:stretch>
        </p:blipFill>
        <p:spPr>
          <a:xfrm>
            <a:off x="6736596" y="1136498"/>
            <a:ext cx="5455404" cy="4621122"/>
          </a:xfrm>
          <a:prstGeom prst="rect">
            <a:avLst/>
          </a:prstGeom>
        </p:spPr>
      </p:pic>
      <p:sp>
        <p:nvSpPr>
          <p:cNvPr id="4" name="TextBox 3">
            <a:extLst>
              <a:ext uri="{FF2B5EF4-FFF2-40B4-BE49-F238E27FC236}">
                <a16:creationId xmlns:a16="http://schemas.microsoft.com/office/drawing/2014/main" id="{785EB1A2-F4B2-4F15-95AA-9326AE84D932}"/>
              </a:ext>
            </a:extLst>
          </p:cNvPr>
          <p:cNvSpPr txBox="1"/>
          <p:nvPr/>
        </p:nvSpPr>
        <p:spPr>
          <a:xfrm>
            <a:off x="542440" y="960895"/>
            <a:ext cx="4632719" cy="1384995"/>
          </a:xfrm>
          <a:prstGeom prst="rect">
            <a:avLst/>
          </a:prstGeom>
          <a:noFill/>
        </p:spPr>
        <p:txBody>
          <a:bodyPr wrap="square" rtlCol="0">
            <a:spAutoFit/>
          </a:bodyPr>
          <a:lstStyle/>
          <a:p>
            <a:pPr algn="ctr"/>
            <a:r>
              <a:rPr lang="en-GB" sz="2400" b="1" u="sng" dirty="0"/>
              <a:t>Using inference to be a reading detective</a:t>
            </a:r>
          </a:p>
          <a:p>
            <a:pPr algn="ctr"/>
            <a:endParaRPr lang="en-GB" b="1" u="sng" dirty="0"/>
          </a:p>
          <a:p>
            <a:pPr algn="ctr"/>
            <a:endParaRPr lang="en-GB" b="1" u="sng" dirty="0"/>
          </a:p>
        </p:txBody>
      </p:sp>
      <p:sp>
        <p:nvSpPr>
          <p:cNvPr id="5" name="Rectangle 4">
            <a:extLst>
              <a:ext uri="{FF2B5EF4-FFF2-40B4-BE49-F238E27FC236}">
                <a16:creationId xmlns:a16="http://schemas.microsoft.com/office/drawing/2014/main" id="{4D0B034A-1C54-4DFE-A415-7911438FB771}"/>
              </a:ext>
            </a:extLst>
          </p:cNvPr>
          <p:cNvSpPr/>
          <p:nvPr/>
        </p:nvSpPr>
        <p:spPr>
          <a:xfrm>
            <a:off x="402956" y="1797804"/>
            <a:ext cx="6152826" cy="4524315"/>
          </a:xfrm>
          <a:prstGeom prst="rect">
            <a:avLst/>
          </a:prstGeom>
        </p:spPr>
        <p:txBody>
          <a:bodyPr wrap="square">
            <a:spAutoFit/>
          </a:bodyPr>
          <a:lstStyle/>
          <a:p>
            <a:r>
              <a:rPr lang="en-GB" b="1" dirty="0"/>
              <a:t>When we read stories, watch films or TV shows, look at pictures or play video games, we use lots of different skills to work out what is happening. One of these skills is called inference.</a:t>
            </a:r>
          </a:p>
          <a:p>
            <a:endParaRPr lang="en-GB" b="1" dirty="0"/>
          </a:p>
          <a:p>
            <a:r>
              <a:rPr lang="en-GB" b="1" dirty="0"/>
              <a:t>Inferring is a bit like being a detective. You have to find the clues to work out the hidden information</a:t>
            </a:r>
          </a:p>
          <a:p>
            <a:r>
              <a:rPr lang="en-GB" b="1" dirty="0"/>
              <a:t>Have a look at this link for more information and ideas</a:t>
            </a:r>
          </a:p>
          <a:p>
            <a:endParaRPr lang="en-GB" b="1" u="sng" dirty="0">
              <a:hlinkClick r:id="rId4"/>
            </a:endParaRPr>
          </a:p>
          <a:p>
            <a:r>
              <a:rPr lang="en-GB" b="1" u="sng" dirty="0">
                <a:hlinkClick r:id="rId4"/>
              </a:rPr>
              <a:t>https://www.bbc.co.uk/bitesize/articles/zfn6pg8</a:t>
            </a:r>
            <a:endParaRPr lang="en-GB" b="1" u="sng" dirty="0"/>
          </a:p>
          <a:p>
            <a:r>
              <a:rPr lang="en-GB" b="1" u="sng" dirty="0"/>
              <a:t>Activity </a:t>
            </a:r>
          </a:p>
          <a:p>
            <a:r>
              <a:rPr lang="en-GB" dirty="0"/>
              <a:t>To answer inference questions, you have to examine the whole scene.</a:t>
            </a:r>
          </a:p>
          <a:p>
            <a:endParaRPr lang="en-GB" dirty="0"/>
          </a:p>
          <a:p>
            <a:r>
              <a:rPr lang="en-GB" dirty="0"/>
              <a:t>Look at these ‘Inference Picture Cards’ and read the questions and look carefully at the whole picture to infer the answers.</a:t>
            </a:r>
          </a:p>
        </p:txBody>
      </p:sp>
    </p:spTree>
    <p:extLst>
      <p:ext uri="{BB962C8B-B14F-4D97-AF65-F5344CB8AC3E}">
        <p14:creationId xmlns:p14="http://schemas.microsoft.com/office/powerpoint/2010/main" val="259972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6788-EB8A-4907-BB03-61A6169020AA}"/>
              </a:ext>
            </a:extLst>
          </p:cNvPr>
          <p:cNvSpPr>
            <a:spLocks noGrp="1"/>
          </p:cNvSpPr>
          <p:nvPr>
            <p:ph type="title"/>
          </p:nvPr>
        </p:nvSpPr>
        <p:spPr>
          <a:xfrm>
            <a:off x="838200" y="188259"/>
            <a:ext cx="10515600" cy="954741"/>
          </a:xfrm>
        </p:spPr>
        <p:txBody>
          <a:bodyPr/>
          <a:lstStyle/>
          <a:p>
            <a:pPr algn="ctr"/>
            <a:r>
              <a:rPr lang="en-GB" b="1" u="sng" dirty="0"/>
              <a:t>English Wednesday - continued</a:t>
            </a:r>
          </a:p>
        </p:txBody>
      </p:sp>
      <p:pic>
        <p:nvPicPr>
          <p:cNvPr id="3" name="Picture 2">
            <a:extLst>
              <a:ext uri="{FF2B5EF4-FFF2-40B4-BE49-F238E27FC236}">
                <a16:creationId xmlns:a16="http://schemas.microsoft.com/office/drawing/2014/main" id="{B7791FDB-5FA8-43EE-BEBC-FC7015143EE4}"/>
              </a:ext>
            </a:extLst>
          </p:cNvPr>
          <p:cNvPicPr>
            <a:picLocks noChangeAspect="1"/>
          </p:cNvPicPr>
          <p:nvPr/>
        </p:nvPicPr>
        <p:blipFill>
          <a:blip r:embed="rId2"/>
          <a:stretch>
            <a:fillRect/>
          </a:stretch>
        </p:blipFill>
        <p:spPr>
          <a:xfrm>
            <a:off x="838200" y="1251044"/>
            <a:ext cx="10851074" cy="4355912"/>
          </a:xfrm>
          <a:prstGeom prst="rect">
            <a:avLst/>
          </a:prstGeom>
        </p:spPr>
      </p:pic>
      <p:sp>
        <p:nvSpPr>
          <p:cNvPr id="6" name="TextBox 5">
            <a:extLst>
              <a:ext uri="{FF2B5EF4-FFF2-40B4-BE49-F238E27FC236}">
                <a16:creationId xmlns:a16="http://schemas.microsoft.com/office/drawing/2014/main" id="{C60C522E-3AE2-416D-9254-F471F4AD35C9}"/>
              </a:ext>
            </a:extLst>
          </p:cNvPr>
          <p:cNvSpPr txBox="1"/>
          <p:nvPr/>
        </p:nvSpPr>
        <p:spPr>
          <a:xfrm>
            <a:off x="3006671" y="5935851"/>
            <a:ext cx="6912244" cy="707886"/>
          </a:xfrm>
          <a:prstGeom prst="rect">
            <a:avLst/>
          </a:prstGeom>
          <a:noFill/>
        </p:spPr>
        <p:txBody>
          <a:bodyPr wrap="square" rtlCol="0">
            <a:spAutoFit/>
          </a:bodyPr>
          <a:lstStyle/>
          <a:p>
            <a:r>
              <a:rPr lang="en-GB" sz="2000" dirty="0">
                <a:solidFill>
                  <a:srgbClr val="FF0000"/>
                </a:solidFill>
              </a:rPr>
              <a:t>CHALLENGE – Can you draw your own scene and answer the same inference questions?</a:t>
            </a:r>
          </a:p>
        </p:txBody>
      </p:sp>
    </p:spTree>
    <p:extLst>
      <p:ext uri="{BB962C8B-B14F-4D97-AF65-F5344CB8AC3E}">
        <p14:creationId xmlns:p14="http://schemas.microsoft.com/office/powerpoint/2010/main" val="299604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DE9D-C194-435A-82B0-353573CBCA07}"/>
              </a:ext>
            </a:extLst>
          </p:cNvPr>
          <p:cNvSpPr>
            <a:spLocks noGrp="1"/>
          </p:cNvSpPr>
          <p:nvPr>
            <p:ph type="title"/>
          </p:nvPr>
        </p:nvSpPr>
        <p:spPr>
          <a:xfrm>
            <a:off x="838200" y="1"/>
            <a:ext cx="10776284" cy="962525"/>
          </a:xfrm>
        </p:spPr>
        <p:txBody>
          <a:bodyPr/>
          <a:lstStyle/>
          <a:p>
            <a:pPr algn="r"/>
            <a:r>
              <a:rPr lang="en-GB" b="1" u="sng" dirty="0"/>
              <a:t>Maths Wednesday</a:t>
            </a:r>
          </a:p>
        </p:txBody>
      </p:sp>
      <p:pic>
        <p:nvPicPr>
          <p:cNvPr id="11" name="Picture 10">
            <a:extLst>
              <a:ext uri="{FF2B5EF4-FFF2-40B4-BE49-F238E27FC236}">
                <a16:creationId xmlns:a16="http://schemas.microsoft.com/office/drawing/2014/main" id="{53F36CE9-C522-4900-A775-E79413D4690A}"/>
              </a:ext>
            </a:extLst>
          </p:cNvPr>
          <p:cNvPicPr>
            <a:picLocks noChangeAspect="1"/>
          </p:cNvPicPr>
          <p:nvPr/>
        </p:nvPicPr>
        <p:blipFill>
          <a:blip r:embed="rId2"/>
          <a:stretch>
            <a:fillRect/>
          </a:stretch>
        </p:blipFill>
        <p:spPr>
          <a:xfrm>
            <a:off x="10336642" y="2985389"/>
            <a:ext cx="1802281" cy="2273960"/>
          </a:xfrm>
          <a:prstGeom prst="rect">
            <a:avLst/>
          </a:prstGeom>
        </p:spPr>
      </p:pic>
      <p:pic>
        <p:nvPicPr>
          <p:cNvPr id="12" name="Picture 11">
            <a:extLst>
              <a:ext uri="{FF2B5EF4-FFF2-40B4-BE49-F238E27FC236}">
                <a16:creationId xmlns:a16="http://schemas.microsoft.com/office/drawing/2014/main" id="{4E3094D6-D642-40A3-80A8-55875EA84879}"/>
              </a:ext>
            </a:extLst>
          </p:cNvPr>
          <p:cNvPicPr>
            <a:picLocks noChangeAspect="1"/>
          </p:cNvPicPr>
          <p:nvPr/>
        </p:nvPicPr>
        <p:blipFill>
          <a:blip r:embed="rId3"/>
          <a:stretch>
            <a:fillRect/>
          </a:stretch>
        </p:blipFill>
        <p:spPr>
          <a:xfrm>
            <a:off x="8439064" y="4813744"/>
            <a:ext cx="2091014" cy="1988385"/>
          </a:xfrm>
          <a:prstGeom prst="rect">
            <a:avLst/>
          </a:prstGeom>
        </p:spPr>
      </p:pic>
      <p:pic>
        <p:nvPicPr>
          <p:cNvPr id="13" name="Picture 12">
            <a:extLst>
              <a:ext uri="{FF2B5EF4-FFF2-40B4-BE49-F238E27FC236}">
                <a16:creationId xmlns:a16="http://schemas.microsoft.com/office/drawing/2014/main" id="{491BB731-5D4E-4577-A529-325796DFF604}"/>
              </a:ext>
            </a:extLst>
          </p:cNvPr>
          <p:cNvPicPr>
            <a:picLocks noChangeAspect="1"/>
          </p:cNvPicPr>
          <p:nvPr/>
        </p:nvPicPr>
        <p:blipFill>
          <a:blip r:embed="rId4"/>
          <a:stretch>
            <a:fillRect/>
          </a:stretch>
        </p:blipFill>
        <p:spPr>
          <a:xfrm>
            <a:off x="7015006" y="2964188"/>
            <a:ext cx="1910247" cy="2316363"/>
          </a:xfrm>
          <a:prstGeom prst="rect">
            <a:avLst/>
          </a:prstGeom>
        </p:spPr>
      </p:pic>
      <p:pic>
        <p:nvPicPr>
          <p:cNvPr id="14" name="Picture 13">
            <a:extLst>
              <a:ext uri="{FF2B5EF4-FFF2-40B4-BE49-F238E27FC236}">
                <a16:creationId xmlns:a16="http://schemas.microsoft.com/office/drawing/2014/main" id="{0E4FE9D3-6205-48DE-A19B-EC38BBA97388}"/>
              </a:ext>
            </a:extLst>
          </p:cNvPr>
          <p:cNvPicPr>
            <a:picLocks noChangeAspect="1"/>
          </p:cNvPicPr>
          <p:nvPr/>
        </p:nvPicPr>
        <p:blipFill>
          <a:blip r:embed="rId5"/>
          <a:stretch>
            <a:fillRect/>
          </a:stretch>
        </p:blipFill>
        <p:spPr>
          <a:xfrm>
            <a:off x="5366366" y="4546177"/>
            <a:ext cx="1724266" cy="2325386"/>
          </a:xfrm>
          <a:prstGeom prst="rect">
            <a:avLst/>
          </a:prstGeom>
        </p:spPr>
      </p:pic>
      <p:pic>
        <p:nvPicPr>
          <p:cNvPr id="15" name="Picture 14">
            <a:extLst>
              <a:ext uri="{FF2B5EF4-FFF2-40B4-BE49-F238E27FC236}">
                <a16:creationId xmlns:a16="http://schemas.microsoft.com/office/drawing/2014/main" id="{E84E4D1E-7E17-4C16-A780-964440E8506E}"/>
              </a:ext>
            </a:extLst>
          </p:cNvPr>
          <p:cNvPicPr>
            <a:picLocks noChangeAspect="1"/>
          </p:cNvPicPr>
          <p:nvPr/>
        </p:nvPicPr>
        <p:blipFill>
          <a:blip r:embed="rId6"/>
          <a:stretch>
            <a:fillRect/>
          </a:stretch>
        </p:blipFill>
        <p:spPr>
          <a:xfrm>
            <a:off x="214497" y="3511969"/>
            <a:ext cx="2165631" cy="1715337"/>
          </a:xfrm>
          <a:prstGeom prst="rect">
            <a:avLst/>
          </a:prstGeom>
        </p:spPr>
      </p:pic>
      <p:pic>
        <p:nvPicPr>
          <p:cNvPr id="16" name="Picture 15">
            <a:extLst>
              <a:ext uri="{FF2B5EF4-FFF2-40B4-BE49-F238E27FC236}">
                <a16:creationId xmlns:a16="http://schemas.microsoft.com/office/drawing/2014/main" id="{A294486B-A187-45C2-B7F9-DA77C6AC3012}"/>
              </a:ext>
            </a:extLst>
          </p:cNvPr>
          <p:cNvPicPr>
            <a:picLocks noChangeAspect="1"/>
          </p:cNvPicPr>
          <p:nvPr/>
        </p:nvPicPr>
        <p:blipFill>
          <a:blip r:embed="rId7"/>
          <a:stretch>
            <a:fillRect/>
          </a:stretch>
        </p:blipFill>
        <p:spPr>
          <a:xfrm>
            <a:off x="3450077" y="3511969"/>
            <a:ext cx="1976009" cy="1768582"/>
          </a:xfrm>
          <a:prstGeom prst="rect">
            <a:avLst/>
          </a:prstGeom>
        </p:spPr>
      </p:pic>
      <p:pic>
        <p:nvPicPr>
          <p:cNvPr id="17" name="Picture 16">
            <a:extLst>
              <a:ext uri="{FF2B5EF4-FFF2-40B4-BE49-F238E27FC236}">
                <a16:creationId xmlns:a16="http://schemas.microsoft.com/office/drawing/2014/main" id="{70D5CFF2-E351-46F5-B779-1EFB2E4B3308}"/>
              </a:ext>
            </a:extLst>
          </p:cNvPr>
          <p:cNvPicPr>
            <a:picLocks noChangeAspect="1"/>
          </p:cNvPicPr>
          <p:nvPr/>
        </p:nvPicPr>
        <p:blipFill>
          <a:blip r:embed="rId8"/>
          <a:stretch>
            <a:fillRect/>
          </a:stretch>
        </p:blipFill>
        <p:spPr>
          <a:xfrm>
            <a:off x="1739933" y="5271310"/>
            <a:ext cx="2015866" cy="1503002"/>
          </a:xfrm>
          <a:prstGeom prst="rect">
            <a:avLst/>
          </a:prstGeom>
        </p:spPr>
      </p:pic>
      <p:sp>
        <p:nvSpPr>
          <p:cNvPr id="18" name="TextBox 17">
            <a:extLst>
              <a:ext uri="{FF2B5EF4-FFF2-40B4-BE49-F238E27FC236}">
                <a16:creationId xmlns:a16="http://schemas.microsoft.com/office/drawing/2014/main" id="{FAB3376E-1A96-4968-AE58-12DC160CDD70}"/>
              </a:ext>
            </a:extLst>
          </p:cNvPr>
          <p:cNvSpPr txBox="1"/>
          <p:nvPr/>
        </p:nvSpPr>
        <p:spPr>
          <a:xfrm>
            <a:off x="6096000" y="962526"/>
            <a:ext cx="5504328" cy="3108543"/>
          </a:xfrm>
          <a:prstGeom prst="rect">
            <a:avLst/>
          </a:prstGeom>
          <a:noFill/>
        </p:spPr>
        <p:txBody>
          <a:bodyPr wrap="square" rtlCol="0">
            <a:spAutoFit/>
          </a:bodyPr>
          <a:lstStyle/>
          <a:p>
            <a:r>
              <a:rPr lang="en-GB" sz="2000" dirty="0">
                <a:solidFill>
                  <a:srgbClr val="FF0000"/>
                </a:solidFill>
              </a:rPr>
              <a:t>Now have a go at these:- (remember you might need to exchange numbers when adding certain sums).</a:t>
            </a:r>
          </a:p>
          <a:p>
            <a:endParaRPr lang="en-GB" sz="2000" dirty="0">
              <a:solidFill>
                <a:srgbClr val="FF0000"/>
              </a:solidFill>
            </a:endParaRPr>
          </a:p>
          <a:p>
            <a:r>
              <a:rPr lang="en-GB" sz="2000" dirty="0">
                <a:solidFill>
                  <a:srgbClr val="FF0000"/>
                </a:solidFill>
              </a:rPr>
              <a:t>This link has some good videos to help:-</a:t>
            </a:r>
          </a:p>
          <a:p>
            <a:endParaRPr lang="en-GB" sz="2000" dirty="0"/>
          </a:p>
          <a:p>
            <a:r>
              <a:rPr lang="en-GB" sz="2000" dirty="0">
                <a:hlinkClick r:id="rId9"/>
              </a:rPr>
              <a:t>https://www.bbc.co.uk/bitesize/topics/zy2mn39/articles/zc78srd</a:t>
            </a:r>
            <a:endParaRPr lang="en-GB" sz="2000" dirty="0"/>
          </a:p>
          <a:p>
            <a:endParaRPr lang="en-GB" dirty="0"/>
          </a:p>
          <a:p>
            <a:endParaRPr lang="en-GB" dirty="0"/>
          </a:p>
        </p:txBody>
      </p:sp>
      <p:sp>
        <p:nvSpPr>
          <p:cNvPr id="19" name="TextBox 18">
            <a:extLst>
              <a:ext uri="{FF2B5EF4-FFF2-40B4-BE49-F238E27FC236}">
                <a16:creationId xmlns:a16="http://schemas.microsoft.com/office/drawing/2014/main" id="{E41B7390-FE88-4FB5-83AA-B8034B3317BB}"/>
              </a:ext>
            </a:extLst>
          </p:cNvPr>
          <p:cNvSpPr txBox="1"/>
          <p:nvPr/>
        </p:nvSpPr>
        <p:spPr>
          <a:xfrm>
            <a:off x="279820" y="95649"/>
            <a:ext cx="5504329" cy="3416320"/>
          </a:xfrm>
          <a:prstGeom prst="rect">
            <a:avLst/>
          </a:prstGeom>
          <a:noFill/>
        </p:spPr>
        <p:txBody>
          <a:bodyPr wrap="square" rtlCol="0">
            <a:spAutoFit/>
          </a:bodyPr>
          <a:lstStyle/>
          <a:p>
            <a:r>
              <a:rPr lang="en-GB" b="1" dirty="0"/>
              <a:t>If the numbers are too high or too difficult to subtract in your head, write them down in columns. Separate the numbers into ones, tens, hundreds and thousands. List the numbers in a column and always start with the ones first.</a:t>
            </a:r>
          </a:p>
          <a:p>
            <a:endParaRPr lang="en-GB" dirty="0"/>
          </a:p>
          <a:p>
            <a:pPr marL="285750" indent="-285750">
              <a:buFont typeface="Arial" panose="020B0604020202020204" pitchFamily="34" charset="0"/>
              <a:buChar char="•"/>
            </a:pPr>
            <a:r>
              <a:rPr lang="en-GB" dirty="0"/>
              <a:t>Estimate first and check afterwards - it's a good idea to estimate a rough answer first. And always check your actual answer.</a:t>
            </a:r>
          </a:p>
          <a:p>
            <a:pPr marL="285750" indent="-285750">
              <a:buFont typeface="Arial" panose="020B0604020202020204" pitchFamily="34" charset="0"/>
              <a:buChar char="•"/>
            </a:pPr>
            <a:r>
              <a:rPr lang="en-GB" dirty="0"/>
              <a:t>Subtraction is the opposite to addition. So subtraction can always be checked by adding. Check that 182 - 37 = 145 by doing the sum: 145 + 37 = 182</a:t>
            </a:r>
          </a:p>
        </p:txBody>
      </p:sp>
    </p:spTree>
    <p:extLst>
      <p:ext uri="{BB962C8B-B14F-4D97-AF65-F5344CB8AC3E}">
        <p14:creationId xmlns:p14="http://schemas.microsoft.com/office/powerpoint/2010/main" val="91989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65ED-1656-4BFC-8843-5974F7D1B0FF}"/>
              </a:ext>
            </a:extLst>
          </p:cNvPr>
          <p:cNvSpPr>
            <a:spLocks noGrp="1"/>
          </p:cNvSpPr>
          <p:nvPr>
            <p:ph type="title"/>
          </p:nvPr>
        </p:nvSpPr>
        <p:spPr>
          <a:xfrm>
            <a:off x="838200" y="1"/>
            <a:ext cx="10515600" cy="1224366"/>
          </a:xfrm>
        </p:spPr>
        <p:txBody>
          <a:bodyPr/>
          <a:lstStyle/>
          <a:p>
            <a:pPr algn="ctr"/>
            <a:r>
              <a:rPr lang="en-GB" b="1" u="sng" dirty="0"/>
              <a:t>English Thursday</a:t>
            </a:r>
          </a:p>
        </p:txBody>
      </p:sp>
      <p:sp>
        <p:nvSpPr>
          <p:cNvPr id="9" name="TextBox 8">
            <a:extLst>
              <a:ext uri="{FF2B5EF4-FFF2-40B4-BE49-F238E27FC236}">
                <a16:creationId xmlns:a16="http://schemas.microsoft.com/office/drawing/2014/main" id="{ED3CB8BF-6CDE-4F66-BE80-7E32D1D1E56B}"/>
              </a:ext>
            </a:extLst>
          </p:cNvPr>
          <p:cNvSpPr txBox="1"/>
          <p:nvPr/>
        </p:nvSpPr>
        <p:spPr>
          <a:xfrm>
            <a:off x="5297714" y="1101199"/>
            <a:ext cx="6379936" cy="707886"/>
          </a:xfrm>
          <a:prstGeom prst="rect">
            <a:avLst/>
          </a:prstGeom>
          <a:noFill/>
        </p:spPr>
        <p:txBody>
          <a:bodyPr wrap="square" rtlCol="0">
            <a:spAutoFit/>
          </a:bodyPr>
          <a:lstStyle/>
          <a:p>
            <a:pPr algn="ctr"/>
            <a:endParaRPr lang="en-GB" sz="2000" dirty="0"/>
          </a:p>
          <a:p>
            <a:pPr algn="ctr"/>
            <a:endParaRPr lang="en-GB" sz="2000" dirty="0"/>
          </a:p>
        </p:txBody>
      </p:sp>
      <p:sp>
        <p:nvSpPr>
          <p:cNvPr id="14" name="Rectangle 13">
            <a:extLst>
              <a:ext uri="{FF2B5EF4-FFF2-40B4-BE49-F238E27FC236}">
                <a16:creationId xmlns:a16="http://schemas.microsoft.com/office/drawing/2014/main" id="{87BFD004-CBC8-4499-887E-E4783A19C5F8}"/>
              </a:ext>
            </a:extLst>
          </p:cNvPr>
          <p:cNvSpPr/>
          <p:nvPr/>
        </p:nvSpPr>
        <p:spPr>
          <a:xfrm rot="10800000" flipV="1">
            <a:off x="7852227" y="4756526"/>
            <a:ext cx="2786743" cy="646331"/>
          </a:xfrm>
          <a:prstGeom prst="rect">
            <a:avLst/>
          </a:prstGeom>
        </p:spPr>
        <p:txBody>
          <a:bodyPr wrap="square">
            <a:spAutoFit/>
          </a:bodyPr>
          <a:lstStyle/>
          <a:p>
            <a:endParaRPr lang="en-GB" dirty="0"/>
          </a:p>
          <a:p>
            <a:endParaRPr lang="en-GB" dirty="0"/>
          </a:p>
        </p:txBody>
      </p:sp>
      <p:sp>
        <p:nvSpPr>
          <p:cNvPr id="7" name="TextBox 6">
            <a:extLst>
              <a:ext uri="{FF2B5EF4-FFF2-40B4-BE49-F238E27FC236}">
                <a16:creationId xmlns:a16="http://schemas.microsoft.com/office/drawing/2014/main" id="{94892312-3301-4E62-8C69-48592B5EAFAB}"/>
              </a:ext>
            </a:extLst>
          </p:cNvPr>
          <p:cNvSpPr txBox="1"/>
          <p:nvPr/>
        </p:nvSpPr>
        <p:spPr>
          <a:xfrm>
            <a:off x="4156366" y="1405719"/>
            <a:ext cx="3268016"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5FC1A81F-7BDD-49E9-A505-1B3414DA7469}"/>
              </a:ext>
            </a:extLst>
          </p:cNvPr>
          <p:cNvSpPr txBox="1"/>
          <p:nvPr/>
        </p:nvSpPr>
        <p:spPr>
          <a:xfrm>
            <a:off x="514349" y="607158"/>
            <a:ext cx="4646587" cy="461665"/>
          </a:xfrm>
          <a:prstGeom prst="rect">
            <a:avLst/>
          </a:prstGeom>
          <a:noFill/>
        </p:spPr>
        <p:txBody>
          <a:bodyPr wrap="square" rtlCol="0">
            <a:spAutoFit/>
          </a:bodyPr>
          <a:lstStyle/>
          <a:p>
            <a:r>
              <a:rPr lang="en-GB" sz="2400" b="1" u="sng" dirty="0"/>
              <a:t>Identifying Pronouns</a:t>
            </a:r>
          </a:p>
        </p:txBody>
      </p:sp>
      <p:pic>
        <p:nvPicPr>
          <p:cNvPr id="5" name="Picture 4">
            <a:extLst>
              <a:ext uri="{FF2B5EF4-FFF2-40B4-BE49-F238E27FC236}">
                <a16:creationId xmlns:a16="http://schemas.microsoft.com/office/drawing/2014/main" id="{F1B889F0-09E4-4040-9927-0E36B4C9EB35}"/>
              </a:ext>
            </a:extLst>
          </p:cNvPr>
          <p:cNvPicPr>
            <a:picLocks noChangeAspect="1"/>
          </p:cNvPicPr>
          <p:nvPr/>
        </p:nvPicPr>
        <p:blipFill>
          <a:blip r:embed="rId2"/>
          <a:stretch>
            <a:fillRect/>
          </a:stretch>
        </p:blipFill>
        <p:spPr>
          <a:xfrm>
            <a:off x="1384515" y="1224368"/>
            <a:ext cx="9422969" cy="3798612"/>
          </a:xfrm>
          <a:prstGeom prst="rect">
            <a:avLst/>
          </a:prstGeom>
        </p:spPr>
      </p:pic>
      <p:sp>
        <p:nvSpPr>
          <p:cNvPr id="6" name="TextBox 5">
            <a:extLst>
              <a:ext uri="{FF2B5EF4-FFF2-40B4-BE49-F238E27FC236}">
                <a16:creationId xmlns:a16="http://schemas.microsoft.com/office/drawing/2014/main" id="{12BD18DE-461E-47E0-ABF1-1C4F179F5130}"/>
              </a:ext>
            </a:extLst>
          </p:cNvPr>
          <p:cNvSpPr txBox="1"/>
          <p:nvPr/>
        </p:nvSpPr>
        <p:spPr>
          <a:xfrm>
            <a:off x="838200" y="5022980"/>
            <a:ext cx="10305081" cy="2400657"/>
          </a:xfrm>
          <a:prstGeom prst="rect">
            <a:avLst/>
          </a:prstGeom>
          <a:noFill/>
        </p:spPr>
        <p:txBody>
          <a:bodyPr wrap="square" rtlCol="0">
            <a:spAutoFit/>
          </a:bodyPr>
          <a:lstStyle/>
          <a:p>
            <a:r>
              <a:rPr lang="en-GB" sz="2400" dirty="0">
                <a:solidFill>
                  <a:srgbClr val="00B050"/>
                </a:solidFill>
              </a:rPr>
              <a:t>If you have internet access at home look at this and complete the quiz:</a:t>
            </a:r>
          </a:p>
          <a:p>
            <a:r>
              <a:rPr lang="en-GB" sz="2400" dirty="0">
                <a:hlinkClick r:id="rId3"/>
              </a:rPr>
              <a:t>https://www.bbc.co.uk/bitesize/articles/zhp3bdm</a:t>
            </a:r>
            <a:endParaRPr lang="en-GB" sz="2400" dirty="0"/>
          </a:p>
          <a:p>
            <a:endParaRPr lang="en-GB" sz="2400" dirty="0"/>
          </a:p>
          <a:p>
            <a:r>
              <a:rPr lang="en-GB" sz="2400" dirty="0">
                <a:solidFill>
                  <a:srgbClr val="00B050"/>
                </a:solidFill>
              </a:rPr>
              <a:t>Then complete activity on next page</a:t>
            </a:r>
          </a:p>
          <a:p>
            <a:endParaRPr lang="en-GB" dirty="0"/>
          </a:p>
          <a:p>
            <a:endParaRPr lang="en-GB" dirty="0"/>
          </a:p>
          <a:p>
            <a:endParaRPr lang="en-GB" dirty="0"/>
          </a:p>
        </p:txBody>
      </p:sp>
    </p:spTree>
    <p:extLst>
      <p:ext uri="{BB962C8B-B14F-4D97-AF65-F5344CB8AC3E}">
        <p14:creationId xmlns:p14="http://schemas.microsoft.com/office/powerpoint/2010/main" val="193179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EE93-AD6C-4C58-8093-26A089E40F0C}"/>
              </a:ext>
            </a:extLst>
          </p:cNvPr>
          <p:cNvSpPr>
            <a:spLocks noGrp="1"/>
          </p:cNvSpPr>
          <p:nvPr>
            <p:ph type="title"/>
          </p:nvPr>
        </p:nvSpPr>
        <p:spPr>
          <a:xfrm>
            <a:off x="838200" y="94129"/>
            <a:ext cx="10515600" cy="860612"/>
          </a:xfrm>
        </p:spPr>
        <p:txBody>
          <a:bodyPr>
            <a:normAutofit/>
          </a:bodyPr>
          <a:lstStyle/>
          <a:p>
            <a:pPr algn="ctr"/>
            <a:r>
              <a:rPr lang="en-GB" b="1" u="sng" dirty="0"/>
              <a:t>English – Thursday continued</a:t>
            </a:r>
          </a:p>
        </p:txBody>
      </p:sp>
      <p:pic>
        <p:nvPicPr>
          <p:cNvPr id="3" name="Picture 2">
            <a:extLst>
              <a:ext uri="{FF2B5EF4-FFF2-40B4-BE49-F238E27FC236}">
                <a16:creationId xmlns:a16="http://schemas.microsoft.com/office/drawing/2014/main" id="{32B034E4-BBDE-429B-87B9-BCC06E730126}"/>
              </a:ext>
            </a:extLst>
          </p:cNvPr>
          <p:cNvPicPr>
            <a:picLocks noChangeAspect="1"/>
          </p:cNvPicPr>
          <p:nvPr/>
        </p:nvPicPr>
        <p:blipFill>
          <a:blip r:embed="rId2"/>
          <a:stretch>
            <a:fillRect/>
          </a:stretch>
        </p:blipFill>
        <p:spPr>
          <a:xfrm>
            <a:off x="447124" y="2342147"/>
            <a:ext cx="11412073" cy="3850106"/>
          </a:xfrm>
          <a:prstGeom prst="rect">
            <a:avLst/>
          </a:prstGeom>
        </p:spPr>
      </p:pic>
      <p:sp>
        <p:nvSpPr>
          <p:cNvPr id="6" name="TextBox 5">
            <a:extLst>
              <a:ext uri="{FF2B5EF4-FFF2-40B4-BE49-F238E27FC236}">
                <a16:creationId xmlns:a16="http://schemas.microsoft.com/office/drawing/2014/main" id="{C47FC6A7-6508-48D5-A897-63113CD6D402}"/>
              </a:ext>
            </a:extLst>
          </p:cNvPr>
          <p:cNvSpPr txBox="1"/>
          <p:nvPr/>
        </p:nvSpPr>
        <p:spPr>
          <a:xfrm>
            <a:off x="1069383" y="1239864"/>
            <a:ext cx="4153546" cy="584775"/>
          </a:xfrm>
          <a:prstGeom prst="rect">
            <a:avLst/>
          </a:prstGeom>
          <a:noFill/>
        </p:spPr>
        <p:txBody>
          <a:bodyPr wrap="square" rtlCol="0">
            <a:spAutoFit/>
          </a:bodyPr>
          <a:lstStyle/>
          <a:p>
            <a:r>
              <a:rPr lang="en-GB" sz="3200" b="1" u="sng" dirty="0"/>
              <a:t>Activity</a:t>
            </a:r>
          </a:p>
        </p:txBody>
      </p:sp>
    </p:spTree>
    <p:extLst>
      <p:ext uri="{BB962C8B-B14F-4D97-AF65-F5344CB8AC3E}">
        <p14:creationId xmlns:p14="http://schemas.microsoft.com/office/powerpoint/2010/main" val="255270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5E33-CB46-4515-8508-B45E2E1D84CD}"/>
              </a:ext>
            </a:extLst>
          </p:cNvPr>
          <p:cNvSpPr>
            <a:spLocks noGrp="1"/>
          </p:cNvSpPr>
          <p:nvPr>
            <p:ph type="title"/>
          </p:nvPr>
        </p:nvSpPr>
        <p:spPr>
          <a:xfrm>
            <a:off x="2340244" y="217279"/>
            <a:ext cx="8229599" cy="712619"/>
          </a:xfrm>
        </p:spPr>
        <p:txBody>
          <a:bodyPr>
            <a:normAutofit/>
          </a:bodyPr>
          <a:lstStyle/>
          <a:p>
            <a:pPr algn="ctr"/>
            <a:r>
              <a:rPr lang="en-GB" b="1" u="sng" dirty="0"/>
              <a:t>Maths Thursday</a:t>
            </a:r>
          </a:p>
        </p:txBody>
      </p:sp>
      <p:sp>
        <p:nvSpPr>
          <p:cNvPr id="3" name="Content Placeholder 2">
            <a:extLst>
              <a:ext uri="{FF2B5EF4-FFF2-40B4-BE49-F238E27FC236}">
                <a16:creationId xmlns:a16="http://schemas.microsoft.com/office/drawing/2014/main" id="{37C7F4B9-F662-4C52-903C-B73642604EFC}"/>
              </a:ext>
            </a:extLst>
          </p:cNvPr>
          <p:cNvSpPr>
            <a:spLocks noGrp="1"/>
          </p:cNvSpPr>
          <p:nvPr>
            <p:ph idx="1"/>
          </p:nvPr>
        </p:nvSpPr>
        <p:spPr>
          <a:xfrm>
            <a:off x="815926" y="929898"/>
            <a:ext cx="10869796" cy="5710823"/>
          </a:xfrm>
        </p:spPr>
        <p:txBody>
          <a:bodyPr>
            <a:normAutofit fontScale="92500" lnSpcReduction="20000"/>
          </a:bodyPr>
          <a:lstStyle/>
          <a:p>
            <a:pPr marL="0" indent="0" algn="ctr">
              <a:buNone/>
            </a:pPr>
            <a:r>
              <a:rPr lang="en-GB" sz="2400" i="1" u="sng" dirty="0"/>
              <a:t>Place Value</a:t>
            </a:r>
            <a:endParaRPr lang="en-GB" sz="1800" b="1" dirty="0"/>
          </a:p>
          <a:p>
            <a:pPr algn="ctr"/>
            <a:r>
              <a:rPr lang="en-GB" sz="1800" b="1" i="1" dirty="0">
                <a:solidFill>
                  <a:srgbClr val="FF0000"/>
                </a:solidFill>
              </a:rPr>
              <a:t>We use place value headings like 10, 100, 1000. These help us do sums and see which numbers are bigger than others.</a:t>
            </a:r>
          </a:p>
          <a:p>
            <a:pPr algn="ctr"/>
            <a:r>
              <a:rPr lang="en-GB" sz="1800" b="1" i="1" dirty="0">
                <a:solidFill>
                  <a:srgbClr val="FF0000"/>
                </a:solidFill>
              </a:rPr>
              <a:t>A number is made of one or more digits. </a:t>
            </a:r>
            <a:r>
              <a:rPr lang="en-GB" sz="1800" b="1" i="1" u="sng" dirty="0">
                <a:solidFill>
                  <a:srgbClr val="FF0000"/>
                </a:solidFill>
              </a:rPr>
              <a:t>The number 6379, for example, is made of the digits 6, 3, 7 and 9.</a:t>
            </a:r>
          </a:p>
          <a:p>
            <a:pPr algn="ctr"/>
            <a:r>
              <a:rPr lang="en-GB" sz="1800" b="1" i="1" u="sng" dirty="0">
                <a:solidFill>
                  <a:srgbClr val="FF0000"/>
                </a:solidFill>
              </a:rPr>
              <a:t>6 thousands, 3 hundreds, 7 tens and 9 ones</a:t>
            </a:r>
          </a:p>
          <a:p>
            <a:pPr algn="ctr"/>
            <a:endParaRPr lang="en-GB" sz="1800" b="1" i="1" dirty="0">
              <a:solidFill>
                <a:srgbClr val="00B050"/>
              </a:solidFill>
            </a:endParaRPr>
          </a:p>
          <a:p>
            <a:pPr marL="0" indent="0" algn="ctr">
              <a:buNone/>
            </a:pPr>
            <a:r>
              <a:rPr lang="en-GB" sz="2200" b="1" dirty="0">
                <a:solidFill>
                  <a:schemeClr val="bg2">
                    <a:lumMod val="10000"/>
                  </a:schemeClr>
                </a:solidFill>
              </a:rPr>
              <a:t>If you have internet access Please watch the following videos and take the quiz (If you don’t move onto the following underneath) :- </a:t>
            </a:r>
          </a:p>
          <a:p>
            <a:pPr marL="0" indent="0" algn="ctr">
              <a:buNone/>
            </a:pPr>
            <a:r>
              <a:rPr lang="en-GB" sz="2200" b="1" dirty="0">
                <a:solidFill>
                  <a:schemeClr val="tx1">
                    <a:lumMod val="95000"/>
                    <a:lumOff val="5000"/>
                  </a:schemeClr>
                </a:solidFill>
                <a:hlinkClick r:id="rId2"/>
              </a:rPr>
              <a:t>https://www.bbc.co.uk/bitesize/topics/zsjqtfr/articles/z9w3g82</a:t>
            </a:r>
            <a:endParaRPr lang="en-GB" sz="2200" b="1" dirty="0">
              <a:solidFill>
                <a:schemeClr val="tx1">
                  <a:lumMod val="95000"/>
                  <a:lumOff val="5000"/>
                </a:schemeClr>
              </a:solidFill>
            </a:endParaRPr>
          </a:p>
          <a:p>
            <a:pPr marL="0" indent="0" algn="ctr">
              <a:buNone/>
            </a:pPr>
            <a:endParaRPr lang="en-GB" sz="1800" b="1" dirty="0">
              <a:solidFill>
                <a:srgbClr val="00B050"/>
              </a:solidFill>
            </a:endParaRPr>
          </a:p>
          <a:p>
            <a:pPr marL="457200" lvl="1" indent="0">
              <a:buNone/>
            </a:pPr>
            <a:r>
              <a:rPr lang="en-GB" b="1" dirty="0">
                <a:solidFill>
                  <a:srgbClr val="00B050"/>
                </a:solidFill>
              </a:rPr>
              <a:t>Then ask children to break down the following 3 digit numbers into </a:t>
            </a:r>
            <a:r>
              <a:rPr lang="en-GB" b="1" u="sng" dirty="0">
                <a:solidFill>
                  <a:srgbClr val="00B050"/>
                </a:solidFill>
              </a:rPr>
              <a:t>Hundreds, Tens and Ones :-</a:t>
            </a:r>
          </a:p>
          <a:p>
            <a:pPr marL="457200" lvl="1" indent="0">
              <a:buNone/>
            </a:pPr>
            <a:endParaRPr lang="en-GB" b="1" dirty="0">
              <a:solidFill>
                <a:schemeClr val="tx1">
                  <a:lumMod val="95000"/>
                  <a:lumOff val="5000"/>
                </a:schemeClr>
              </a:solidFill>
            </a:endParaRPr>
          </a:p>
          <a:p>
            <a:pPr marL="457200" lvl="1" indent="0">
              <a:buNone/>
            </a:pPr>
            <a:r>
              <a:rPr lang="en-GB" sz="3000" b="1" dirty="0">
                <a:solidFill>
                  <a:schemeClr val="tx1">
                    <a:lumMod val="95000"/>
                    <a:lumOff val="5000"/>
                  </a:schemeClr>
                </a:solidFill>
              </a:rPr>
              <a:t>645 ( 6 Hundreds, 4 tens, 5 ones)	801		399	  	766</a:t>
            </a:r>
            <a:r>
              <a:rPr lang="en-GB" b="1" dirty="0">
                <a:solidFill>
                  <a:schemeClr val="tx1">
                    <a:lumMod val="95000"/>
                    <a:lumOff val="5000"/>
                  </a:schemeClr>
                </a:solidFill>
              </a:rPr>
              <a:t>			 </a:t>
            </a:r>
          </a:p>
          <a:p>
            <a:pPr marL="0" indent="0">
              <a:buNone/>
            </a:pPr>
            <a:r>
              <a:rPr lang="en-GB" sz="2400" b="1" dirty="0">
                <a:solidFill>
                  <a:schemeClr val="tx1">
                    <a:lumMod val="95000"/>
                    <a:lumOff val="5000"/>
                  </a:schemeClr>
                </a:solidFill>
              </a:rPr>
              <a:t> Then ask children (in readiness for year 4) to break down the following 4 digit numbers into </a:t>
            </a:r>
            <a:r>
              <a:rPr lang="en-GB" sz="2400" b="1" u="sng" dirty="0">
                <a:solidFill>
                  <a:schemeClr val="tx1">
                    <a:lumMod val="95000"/>
                    <a:lumOff val="5000"/>
                  </a:schemeClr>
                </a:solidFill>
              </a:rPr>
              <a:t>Thousands,</a:t>
            </a:r>
            <a:r>
              <a:rPr lang="en-GB" sz="2400" b="1" dirty="0">
                <a:solidFill>
                  <a:schemeClr val="tx1">
                    <a:lumMod val="95000"/>
                    <a:lumOff val="5000"/>
                  </a:schemeClr>
                </a:solidFill>
              </a:rPr>
              <a:t> </a:t>
            </a:r>
            <a:r>
              <a:rPr lang="en-GB" sz="2400" b="1" u="sng" dirty="0">
                <a:solidFill>
                  <a:schemeClr val="tx1">
                    <a:lumMod val="95000"/>
                    <a:lumOff val="5000"/>
                  </a:schemeClr>
                </a:solidFill>
              </a:rPr>
              <a:t>Hundreds, Tens and Ones :- </a:t>
            </a:r>
          </a:p>
          <a:p>
            <a:pPr marL="0" indent="0">
              <a:buNone/>
            </a:pPr>
            <a:r>
              <a:rPr lang="en-GB" sz="2400" dirty="0">
                <a:solidFill>
                  <a:schemeClr val="tx1">
                    <a:lumMod val="95000"/>
                    <a:lumOff val="5000"/>
                  </a:schemeClr>
                </a:solidFill>
              </a:rPr>
              <a:t>				</a:t>
            </a:r>
            <a:r>
              <a:rPr lang="en-GB" sz="3000" b="1" dirty="0">
                <a:solidFill>
                  <a:schemeClr val="tx1">
                    <a:lumMod val="95000"/>
                    <a:lumOff val="5000"/>
                  </a:schemeClr>
                </a:solidFill>
              </a:rPr>
              <a:t>5237		4672		1091</a:t>
            </a:r>
          </a:p>
          <a:p>
            <a:pPr marL="0" indent="0">
              <a:buNone/>
            </a:pPr>
            <a:endParaRPr lang="en-GB" sz="1800" b="1" u="sng" dirty="0">
              <a:solidFill>
                <a:schemeClr val="tx1">
                  <a:lumMod val="95000"/>
                  <a:lumOff val="5000"/>
                </a:schemeClr>
              </a:solidFill>
            </a:endParaRPr>
          </a:p>
          <a:p>
            <a:endParaRPr lang="en-GB" sz="1800" b="1" dirty="0">
              <a:solidFill>
                <a:schemeClr val="tx1">
                  <a:lumMod val="95000"/>
                  <a:lumOff val="5000"/>
                </a:schemeClr>
              </a:solidFill>
            </a:endParaRPr>
          </a:p>
        </p:txBody>
      </p:sp>
      <p:sp>
        <p:nvSpPr>
          <p:cNvPr id="5" name="TextBox 4">
            <a:extLst>
              <a:ext uri="{FF2B5EF4-FFF2-40B4-BE49-F238E27FC236}">
                <a16:creationId xmlns:a16="http://schemas.microsoft.com/office/drawing/2014/main" id="{36215043-5F28-45AF-9513-14C69FDE64F6}"/>
              </a:ext>
            </a:extLst>
          </p:cNvPr>
          <p:cNvSpPr txBox="1"/>
          <p:nvPr/>
        </p:nvSpPr>
        <p:spPr>
          <a:xfrm>
            <a:off x="573436" y="217279"/>
            <a:ext cx="3502617" cy="369332"/>
          </a:xfrm>
          <a:prstGeom prst="rect">
            <a:avLst/>
          </a:prstGeom>
          <a:noFill/>
        </p:spPr>
        <p:txBody>
          <a:bodyPr wrap="square" rtlCol="0">
            <a:spAutoFit/>
          </a:bodyPr>
          <a:lstStyle/>
          <a:p>
            <a:r>
              <a:rPr lang="en-GB" dirty="0">
                <a:solidFill>
                  <a:srgbClr val="FF0000"/>
                </a:solidFill>
              </a:rPr>
              <a:t>.</a:t>
            </a:r>
          </a:p>
        </p:txBody>
      </p:sp>
    </p:spTree>
    <p:extLst>
      <p:ext uri="{BB962C8B-B14F-4D97-AF65-F5344CB8AC3E}">
        <p14:creationId xmlns:p14="http://schemas.microsoft.com/office/powerpoint/2010/main" val="138335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1375"/>
          </a:xfrm>
        </p:spPr>
        <p:txBody>
          <a:bodyPr/>
          <a:lstStyle/>
          <a:p>
            <a:pPr algn="ctr"/>
            <a:r>
              <a:rPr lang="en-GB" b="1" u="sng" dirty="0"/>
              <a:t>English Friday</a:t>
            </a:r>
          </a:p>
        </p:txBody>
      </p:sp>
      <p:sp>
        <p:nvSpPr>
          <p:cNvPr id="3" name="Rectangle 2">
            <a:extLst>
              <a:ext uri="{FF2B5EF4-FFF2-40B4-BE49-F238E27FC236}">
                <a16:creationId xmlns:a16="http://schemas.microsoft.com/office/drawing/2014/main" id="{54008557-C8D1-4D80-968D-53BD3BE21B87}"/>
              </a:ext>
            </a:extLst>
          </p:cNvPr>
          <p:cNvSpPr/>
          <p:nvPr/>
        </p:nvSpPr>
        <p:spPr>
          <a:xfrm>
            <a:off x="619932" y="751344"/>
            <a:ext cx="8636363" cy="5355312"/>
          </a:xfrm>
          <a:prstGeom prst="rect">
            <a:avLst/>
          </a:prstGeom>
        </p:spPr>
        <p:txBody>
          <a:bodyPr wrap="square">
            <a:spAutoFit/>
          </a:bodyPr>
          <a:lstStyle/>
          <a:p>
            <a:r>
              <a:rPr lang="en-GB" sz="2400" b="1" u="sng" dirty="0"/>
              <a:t>The two types of nouns</a:t>
            </a:r>
          </a:p>
          <a:p>
            <a:r>
              <a:rPr lang="en-GB" sz="2400" b="1" u="sng" dirty="0"/>
              <a:t>Common nouns</a:t>
            </a:r>
          </a:p>
          <a:p>
            <a:endParaRPr lang="en-GB" dirty="0"/>
          </a:p>
          <a:p>
            <a:r>
              <a:rPr lang="en-GB" dirty="0"/>
              <a:t>These are the names of things, like places or objects.</a:t>
            </a:r>
          </a:p>
          <a:p>
            <a:endParaRPr lang="en-GB" dirty="0"/>
          </a:p>
          <a:p>
            <a:r>
              <a:rPr lang="en-GB" dirty="0"/>
              <a:t>Examples are: </a:t>
            </a:r>
            <a:r>
              <a:rPr lang="en-GB" dirty="0">
                <a:solidFill>
                  <a:srgbClr val="FF0000"/>
                </a:solidFill>
              </a:rPr>
              <a:t>monster, tree, boat, chair, banana</a:t>
            </a:r>
          </a:p>
          <a:p>
            <a:endParaRPr lang="en-GB" dirty="0"/>
          </a:p>
          <a:p>
            <a:r>
              <a:rPr lang="en-GB" sz="2400" b="1" u="sng" dirty="0"/>
              <a:t>Proper nouns</a:t>
            </a:r>
          </a:p>
          <a:p>
            <a:endParaRPr lang="en-GB" dirty="0"/>
          </a:p>
          <a:p>
            <a:r>
              <a:rPr lang="en-GB" dirty="0"/>
              <a:t>These are the names of a particular person, place or thing.</a:t>
            </a:r>
          </a:p>
          <a:p>
            <a:endParaRPr lang="en-GB" dirty="0"/>
          </a:p>
          <a:p>
            <a:r>
              <a:rPr lang="en-GB" dirty="0"/>
              <a:t>They always begin with a capital letter.</a:t>
            </a:r>
          </a:p>
          <a:p>
            <a:endParaRPr lang="en-GB" dirty="0"/>
          </a:p>
          <a:p>
            <a:r>
              <a:rPr lang="en-GB" dirty="0"/>
              <a:t>Examples are: </a:t>
            </a:r>
            <a:r>
              <a:rPr lang="en-GB" dirty="0">
                <a:solidFill>
                  <a:srgbClr val="FF0000"/>
                </a:solidFill>
              </a:rPr>
              <a:t>London, Scotland, India, David, </a:t>
            </a:r>
            <a:r>
              <a:rPr lang="en-GB" dirty="0" err="1">
                <a:solidFill>
                  <a:srgbClr val="FF0000"/>
                </a:solidFill>
              </a:rPr>
              <a:t>Samaira</a:t>
            </a:r>
            <a:endParaRPr lang="en-GB" dirty="0">
              <a:solidFill>
                <a:srgbClr val="FF0000"/>
              </a:solidFill>
            </a:endParaRPr>
          </a:p>
          <a:p>
            <a:endParaRPr lang="en-GB" dirty="0"/>
          </a:p>
          <a:p>
            <a:r>
              <a:rPr lang="en-GB" dirty="0"/>
              <a:t>For example: </a:t>
            </a:r>
            <a:r>
              <a:rPr lang="en-GB" dirty="0">
                <a:solidFill>
                  <a:srgbClr val="FF0000"/>
                </a:solidFill>
              </a:rPr>
              <a:t>A monster called Leroy lives in that tree.</a:t>
            </a:r>
          </a:p>
          <a:p>
            <a:endParaRPr lang="en-GB" dirty="0"/>
          </a:p>
          <a:p>
            <a:r>
              <a:rPr lang="en-GB" dirty="0"/>
              <a:t>'Leroy' is a proper noun and 'monster' and 'tree' are common nouns.</a:t>
            </a:r>
          </a:p>
        </p:txBody>
      </p:sp>
      <p:sp>
        <p:nvSpPr>
          <p:cNvPr id="4" name="TextBox 3">
            <a:extLst>
              <a:ext uri="{FF2B5EF4-FFF2-40B4-BE49-F238E27FC236}">
                <a16:creationId xmlns:a16="http://schemas.microsoft.com/office/drawing/2014/main" id="{0EF497FB-7131-4147-AAB7-1255D23BF246}"/>
              </a:ext>
            </a:extLst>
          </p:cNvPr>
          <p:cNvSpPr txBox="1"/>
          <p:nvPr/>
        </p:nvSpPr>
        <p:spPr>
          <a:xfrm>
            <a:off x="8229601" y="821409"/>
            <a:ext cx="3124200" cy="3139321"/>
          </a:xfrm>
          <a:prstGeom prst="rect">
            <a:avLst/>
          </a:prstGeom>
          <a:noFill/>
        </p:spPr>
        <p:txBody>
          <a:bodyPr wrap="square" rtlCol="0">
            <a:spAutoFit/>
          </a:bodyPr>
          <a:lstStyle/>
          <a:p>
            <a:r>
              <a:rPr lang="en-GB" dirty="0">
                <a:solidFill>
                  <a:srgbClr val="00B050"/>
                </a:solidFill>
              </a:rPr>
              <a:t>If you have internet access take a look at the following videos and quizzes:</a:t>
            </a:r>
          </a:p>
          <a:p>
            <a:endParaRPr lang="en-GB" dirty="0"/>
          </a:p>
          <a:p>
            <a:r>
              <a:rPr lang="en-GB" dirty="0">
                <a:hlinkClick r:id="rId2"/>
              </a:rPr>
              <a:t>https://www.bbc.co.uk/bitesize/articles/zjrdwty</a:t>
            </a:r>
            <a:endParaRPr lang="en-GB" dirty="0"/>
          </a:p>
          <a:p>
            <a:endParaRPr lang="en-GB" dirty="0"/>
          </a:p>
          <a:p>
            <a:r>
              <a:rPr lang="en-GB" dirty="0">
                <a:solidFill>
                  <a:srgbClr val="00B050"/>
                </a:solidFill>
              </a:rPr>
              <a:t>And/or complete challenges on next two slides.</a:t>
            </a:r>
          </a:p>
          <a:p>
            <a:endParaRPr lang="en-GB" dirty="0"/>
          </a:p>
          <a:p>
            <a:endParaRPr lang="en-GB" dirty="0"/>
          </a:p>
        </p:txBody>
      </p:sp>
    </p:spTree>
    <p:extLst>
      <p:ext uri="{BB962C8B-B14F-4D97-AF65-F5344CB8AC3E}">
        <p14:creationId xmlns:p14="http://schemas.microsoft.com/office/powerpoint/2010/main" val="248712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19C702-C72D-40AC-8FB4-B96D602445E3}"/>
              </a:ext>
            </a:extLst>
          </p:cNvPr>
          <p:cNvPicPr>
            <a:picLocks noChangeAspect="1"/>
          </p:cNvPicPr>
          <p:nvPr/>
        </p:nvPicPr>
        <p:blipFill>
          <a:blip r:embed="rId2"/>
          <a:stretch>
            <a:fillRect/>
          </a:stretch>
        </p:blipFill>
        <p:spPr>
          <a:xfrm>
            <a:off x="0" y="704577"/>
            <a:ext cx="10166888" cy="5873858"/>
          </a:xfrm>
          <a:prstGeom prst="rect">
            <a:avLst/>
          </a:prstGeom>
        </p:spPr>
      </p:pic>
      <p:sp>
        <p:nvSpPr>
          <p:cNvPr id="5" name="TextBox 4">
            <a:extLst>
              <a:ext uri="{FF2B5EF4-FFF2-40B4-BE49-F238E27FC236}">
                <a16:creationId xmlns:a16="http://schemas.microsoft.com/office/drawing/2014/main" id="{1B1AE781-4246-4A29-9F65-B97A8D41D2E6}"/>
              </a:ext>
            </a:extLst>
          </p:cNvPr>
          <p:cNvSpPr txBox="1"/>
          <p:nvPr/>
        </p:nvSpPr>
        <p:spPr>
          <a:xfrm>
            <a:off x="10166888" y="1203158"/>
            <a:ext cx="1761641" cy="4401205"/>
          </a:xfrm>
          <a:prstGeom prst="rect">
            <a:avLst/>
          </a:prstGeom>
          <a:noFill/>
        </p:spPr>
        <p:txBody>
          <a:bodyPr wrap="square" rtlCol="0">
            <a:spAutoFit/>
          </a:bodyPr>
          <a:lstStyle/>
          <a:p>
            <a:r>
              <a:rPr lang="en-GB" sz="2000" dirty="0">
                <a:solidFill>
                  <a:srgbClr val="FF0000"/>
                </a:solidFill>
              </a:rPr>
              <a:t>Read through this short story and make a note of all the nouns you can find. REMEMBER it’s a person, a place or a thing. ANSWERS ARE ON NEXT SLIDE – BUT NO CHEATING!!!</a:t>
            </a:r>
          </a:p>
        </p:txBody>
      </p:sp>
      <p:sp>
        <p:nvSpPr>
          <p:cNvPr id="6" name="TextBox 5">
            <a:extLst>
              <a:ext uri="{FF2B5EF4-FFF2-40B4-BE49-F238E27FC236}">
                <a16:creationId xmlns:a16="http://schemas.microsoft.com/office/drawing/2014/main" id="{CD128517-4E31-4AFE-815F-2BF535B60199}"/>
              </a:ext>
            </a:extLst>
          </p:cNvPr>
          <p:cNvSpPr txBox="1"/>
          <p:nvPr/>
        </p:nvSpPr>
        <p:spPr>
          <a:xfrm>
            <a:off x="2839453" y="69639"/>
            <a:ext cx="6625389" cy="461665"/>
          </a:xfrm>
          <a:prstGeom prst="rect">
            <a:avLst/>
          </a:prstGeom>
          <a:noFill/>
        </p:spPr>
        <p:txBody>
          <a:bodyPr wrap="square" rtlCol="0">
            <a:spAutoFit/>
          </a:bodyPr>
          <a:lstStyle/>
          <a:p>
            <a:pPr algn="ctr"/>
            <a:r>
              <a:rPr lang="en-GB" sz="2400" b="1" u="sng" dirty="0"/>
              <a:t>ENGLISH FRIDAY - continued</a:t>
            </a:r>
          </a:p>
        </p:txBody>
      </p:sp>
    </p:spTree>
    <p:extLst>
      <p:ext uri="{BB962C8B-B14F-4D97-AF65-F5344CB8AC3E}">
        <p14:creationId xmlns:p14="http://schemas.microsoft.com/office/powerpoint/2010/main" val="117497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3F806-8A76-4FD2-B197-E50F0FF67462}"/>
              </a:ext>
            </a:extLst>
          </p:cNvPr>
          <p:cNvSpPr txBox="1"/>
          <p:nvPr/>
        </p:nvSpPr>
        <p:spPr>
          <a:xfrm>
            <a:off x="2662989" y="256674"/>
            <a:ext cx="7523748" cy="461665"/>
          </a:xfrm>
          <a:prstGeom prst="rect">
            <a:avLst/>
          </a:prstGeom>
          <a:noFill/>
        </p:spPr>
        <p:txBody>
          <a:bodyPr wrap="square" rtlCol="0">
            <a:spAutoFit/>
          </a:bodyPr>
          <a:lstStyle/>
          <a:p>
            <a:pPr algn="ctr"/>
            <a:r>
              <a:rPr lang="en-GB" sz="2400" b="1" u="sng" dirty="0"/>
              <a:t>English Friday - continued</a:t>
            </a:r>
          </a:p>
        </p:txBody>
      </p:sp>
      <p:pic>
        <p:nvPicPr>
          <p:cNvPr id="3" name="Picture 2">
            <a:extLst>
              <a:ext uri="{FF2B5EF4-FFF2-40B4-BE49-F238E27FC236}">
                <a16:creationId xmlns:a16="http://schemas.microsoft.com/office/drawing/2014/main" id="{9EA99F35-51FB-41D8-9590-620BB44F5347}"/>
              </a:ext>
            </a:extLst>
          </p:cNvPr>
          <p:cNvPicPr>
            <a:picLocks noChangeAspect="1"/>
          </p:cNvPicPr>
          <p:nvPr/>
        </p:nvPicPr>
        <p:blipFill>
          <a:blip r:embed="rId2"/>
          <a:stretch>
            <a:fillRect/>
          </a:stretch>
        </p:blipFill>
        <p:spPr>
          <a:xfrm>
            <a:off x="616366" y="826622"/>
            <a:ext cx="8896601" cy="5774703"/>
          </a:xfrm>
          <a:prstGeom prst="rect">
            <a:avLst/>
          </a:prstGeom>
        </p:spPr>
      </p:pic>
      <p:sp>
        <p:nvSpPr>
          <p:cNvPr id="4" name="TextBox 3">
            <a:extLst>
              <a:ext uri="{FF2B5EF4-FFF2-40B4-BE49-F238E27FC236}">
                <a16:creationId xmlns:a16="http://schemas.microsoft.com/office/drawing/2014/main" id="{F8C5039C-8BF7-4A19-B5B5-2B059E5B9B48}"/>
              </a:ext>
            </a:extLst>
          </p:cNvPr>
          <p:cNvSpPr txBox="1"/>
          <p:nvPr/>
        </p:nvSpPr>
        <p:spPr>
          <a:xfrm>
            <a:off x="9994232" y="1026695"/>
            <a:ext cx="1909010" cy="4524315"/>
          </a:xfrm>
          <a:prstGeom prst="rect">
            <a:avLst/>
          </a:prstGeom>
          <a:noFill/>
        </p:spPr>
        <p:txBody>
          <a:bodyPr wrap="square" rtlCol="0">
            <a:spAutoFit/>
          </a:bodyPr>
          <a:lstStyle/>
          <a:p>
            <a:r>
              <a:rPr lang="en-GB" sz="2400" dirty="0">
                <a:solidFill>
                  <a:srgbClr val="FF0000"/>
                </a:solidFill>
              </a:rPr>
              <a:t>How many nouns did you find?</a:t>
            </a:r>
          </a:p>
          <a:p>
            <a:endParaRPr lang="en-GB" sz="2400" dirty="0">
              <a:solidFill>
                <a:srgbClr val="FF0000"/>
              </a:solidFill>
            </a:endParaRPr>
          </a:p>
          <a:p>
            <a:r>
              <a:rPr lang="en-GB" sz="2400" dirty="0">
                <a:solidFill>
                  <a:srgbClr val="FF0000"/>
                </a:solidFill>
              </a:rPr>
              <a:t>The people are highlighted in yellow, places are orange and the things are pink!!</a:t>
            </a:r>
          </a:p>
        </p:txBody>
      </p:sp>
    </p:spTree>
    <p:extLst>
      <p:ext uri="{BB962C8B-B14F-4D97-AF65-F5344CB8AC3E}">
        <p14:creationId xmlns:p14="http://schemas.microsoft.com/office/powerpoint/2010/main" val="259602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CE9AA-FC94-46A0-9A65-1C33E995A6C0}"/>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a:solidFill>
                <a:srgbClr val="FFFFFF"/>
              </a:solidFill>
              <a:latin typeface="Comic Sans MS" panose="030F0702030302020204" pitchFamily="66" charset="0"/>
            </a:endParaRPr>
          </a:p>
        </p:txBody>
      </p:sp>
      <p:graphicFrame>
        <p:nvGraphicFramePr>
          <p:cNvPr id="12" name="Text Box 3">
            <a:extLst>
              <a:ext uri="{FF2B5EF4-FFF2-40B4-BE49-F238E27FC236}">
                <a16:creationId xmlns:a16="http://schemas.microsoft.com/office/drawing/2014/main" id="{0D6FAE74-46CF-41A1-83BA-DCF26040E65D}"/>
              </a:ext>
            </a:extLst>
          </p:cNvPr>
          <p:cNvGraphicFramePr>
            <a:graphicFrameLocks noGrp="1"/>
          </p:cNvGraphicFramePr>
          <p:nvPr>
            <p:ph idx="1"/>
            <p:extLst>
              <p:ext uri="{D42A27DB-BD31-4B8C-83A1-F6EECF244321}">
                <p14:modId xmlns:p14="http://schemas.microsoft.com/office/powerpoint/2010/main" val="171227451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01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0167-BE37-471F-9FE2-A85AF2189624}"/>
              </a:ext>
            </a:extLst>
          </p:cNvPr>
          <p:cNvSpPr>
            <a:spLocks noGrp="1"/>
          </p:cNvSpPr>
          <p:nvPr>
            <p:ph type="title"/>
          </p:nvPr>
        </p:nvSpPr>
        <p:spPr>
          <a:xfrm>
            <a:off x="838200" y="232117"/>
            <a:ext cx="10515600" cy="909941"/>
          </a:xfrm>
        </p:spPr>
        <p:txBody>
          <a:bodyPr/>
          <a:lstStyle/>
          <a:p>
            <a:pPr algn="ctr"/>
            <a:r>
              <a:rPr lang="en-GB" b="1" u="sng" dirty="0"/>
              <a:t>Maths Friday</a:t>
            </a:r>
          </a:p>
        </p:txBody>
      </p:sp>
      <p:sp>
        <p:nvSpPr>
          <p:cNvPr id="6" name="TextBox 5">
            <a:extLst>
              <a:ext uri="{FF2B5EF4-FFF2-40B4-BE49-F238E27FC236}">
                <a16:creationId xmlns:a16="http://schemas.microsoft.com/office/drawing/2014/main" id="{95D5F861-001C-4493-8132-DEED2DB1CCEC}"/>
              </a:ext>
            </a:extLst>
          </p:cNvPr>
          <p:cNvSpPr txBox="1"/>
          <p:nvPr/>
        </p:nvSpPr>
        <p:spPr>
          <a:xfrm>
            <a:off x="4748463" y="5799748"/>
            <a:ext cx="6834217" cy="826135"/>
          </a:xfrm>
          <a:prstGeom prst="rect">
            <a:avLst/>
          </a:prstGeom>
          <a:noFill/>
        </p:spPr>
        <p:txBody>
          <a:bodyPr wrap="square" rtlCol="0">
            <a:spAutoFit/>
          </a:bodyPr>
          <a:lstStyle/>
          <a:p>
            <a:endParaRPr lang="en-GB" dirty="0"/>
          </a:p>
        </p:txBody>
      </p:sp>
      <p:pic>
        <p:nvPicPr>
          <p:cNvPr id="3" name="Picture 2">
            <a:extLst>
              <a:ext uri="{FF2B5EF4-FFF2-40B4-BE49-F238E27FC236}">
                <a16:creationId xmlns:a16="http://schemas.microsoft.com/office/drawing/2014/main" id="{68C05E65-B657-4483-8BEF-962A210CE198}"/>
              </a:ext>
            </a:extLst>
          </p:cNvPr>
          <p:cNvPicPr>
            <a:picLocks noChangeAspect="1"/>
          </p:cNvPicPr>
          <p:nvPr/>
        </p:nvPicPr>
        <p:blipFill>
          <a:blip r:embed="rId2"/>
          <a:stretch>
            <a:fillRect/>
          </a:stretch>
        </p:blipFill>
        <p:spPr>
          <a:xfrm>
            <a:off x="1777234" y="1814870"/>
            <a:ext cx="8287907" cy="2905530"/>
          </a:xfrm>
          <a:prstGeom prst="rect">
            <a:avLst/>
          </a:prstGeom>
        </p:spPr>
      </p:pic>
      <p:sp>
        <p:nvSpPr>
          <p:cNvPr id="4" name="TextBox 3">
            <a:extLst>
              <a:ext uri="{FF2B5EF4-FFF2-40B4-BE49-F238E27FC236}">
                <a16:creationId xmlns:a16="http://schemas.microsoft.com/office/drawing/2014/main" id="{3EA9D87F-51FE-480A-9C1A-0F8004D15D56}"/>
              </a:ext>
            </a:extLst>
          </p:cNvPr>
          <p:cNvSpPr txBox="1"/>
          <p:nvPr/>
        </p:nvSpPr>
        <p:spPr>
          <a:xfrm>
            <a:off x="2366682" y="1142058"/>
            <a:ext cx="6804212" cy="923330"/>
          </a:xfrm>
          <a:prstGeom prst="rect">
            <a:avLst/>
          </a:prstGeom>
          <a:noFill/>
        </p:spPr>
        <p:txBody>
          <a:bodyPr wrap="square" rtlCol="0">
            <a:spAutoFit/>
          </a:bodyPr>
          <a:lstStyle/>
          <a:p>
            <a:pPr algn="ctr"/>
            <a:r>
              <a:rPr lang="en-GB" dirty="0"/>
              <a:t>If possible take a look at the below link and watch the videos</a:t>
            </a:r>
          </a:p>
          <a:p>
            <a:pPr algn="ctr"/>
            <a:r>
              <a:rPr lang="en-GB" dirty="0">
                <a:hlinkClick r:id="rId3"/>
              </a:rPr>
              <a:t>https://www.bbc.co.uk/bitesize/topics/z36tyrd/articles/z2fkwxs</a:t>
            </a:r>
            <a:endParaRPr lang="en-GB" dirty="0"/>
          </a:p>
          <a:p>
            <a:pPr algn="ctr"/>
            <a:endParaRPr lang="en-GB" dirty="0"/>
          </a:p>
        </p:txBody>
      </p:sp>
      <p:sp>
        <p:nvSpPr>
          <p:cNvPr id="5" name="TextBox 4">
            <a:extLst>
              <a:ext uri="{FF2B5EF4-FFF2-40B4-BE49-F238E27FC236}">
                <a16:creationId xmlns:a16="http://schemas.microsoft.com/office/drawing/2014/main" id="{FFE2D002-9500-4DB2-B443-578D04133EB7}"/>
              </a:ext>
            </a:extLst>
          </p:cNvPr>
          <p:cNvSpPr txBox="1"/>
          <p:nvPr/>
        </p:nvSpPr>
        <p:spPr>
          <a:xfrm>
            <a:off x="609320" y="4539916"/>
            <a:ext cx="10588069" cy="1877437"/>
          </a:xfrm>
          <a:prstGeom prst="rect">
            <a:avLst/>
          </a:prstGeom>
          <a:noFill/>
        </p:spPr>
        <p:txBody>
          <a:bodyPr wrap="square" rtlCol="0">
            <a:spAutoFit/>
          </a:bodyPr>
          <a:lstStyle/>
          <a:p>
            <a:r>
              <a:rPr lang="en-GB" sz="2000" b="1" dirty="0">
                <a:solidFill>
                  <a:srgbClr val="FF0000"/>
                </a:solidFill>
              </a:rPr>
              <a:t>Now have a go at these:-</a:t>
            </a:r>
          </a:p>
          <a:p>
            <a:endParaRPr lang="en-GB" sz="2400" dirty="0"/>
          </a:p>
          <a:p>
            <a:r>
              <a:rPr lang="en-GB" sz="2400" b="1" dirty="0"/>
              <a:t>6 x 1 =		7 X 10 =		 3 x 10 =			9 x 100 =</a:t>
            </a:r>
          </a:p>
          <a:p>
            <a:endParaRPr lang="en-GB" sz="2400" b="1" dirty="0"/>
          </a:p>
          <a:p>
            <a:r>
              <a:rPr lang="en-GB" sz="2400" b="1" dirty="0"/>
              <a:t>37 x 1 = 	34 x 10 =		29 X 10 =			14  X 100 =</a:t>
            </a:r>
          </a:p>
        </p:txBody>
      </p:sp>
    </p:spTree>
    <p:extLst>
      <p:ext uri="{BB962C8B-B14F-4D97-AF65-F5344CB8AC3E}">
        <p14:creationId xmlns:p14="http://schemas.microsoft.com/office/powerpoint/2010/main" val="108932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980F-33C0-48F0-847F-E0712CAB7918}"/>
              </a:ext>
            </a:extLst>
          </p:cNvPr>
          <p:cNvSpPr>
            <a:spLocks noGrp="1"/>
          </p:cNvSpPr>
          <p:nvPr>
            <p:ph type="title"/>
          </p:nvPr>
        </p:nvSpPr>
        <p:spPr>
          <a:xfrm>
            <a:off x="838200" y="134471"/>
            <a:ext cx="10515600" cy="954741"/>
          </a:xfrm>
        </p:spPr>
        <p:txBody>
          <a:bodyPr/>
          <a:lstStyle/>
          <a:p>
            <a:pPr algn="ctr"/>
            <a:r>
              <a:rPr lang="en-GB" b="1" u="sng" dirty="0"/>
              <a:t>Maths Friday continued</a:t>
            </a:r>
          </a:p>
        </p:txBody>
      </p:sp>
      <p:pic>
        <p:nvPicPr>
          <p:cNvPr id="6" name="Content Placeholder 5">
            <a:extLst>
              <a:ext uri="{FF2B5EF4-FFF2-40B4-BE49-F238E27FC236}">
                <a16:creationId xmlns:a16="http://schemas.microsoft.com/office/drawing/2014/main" id="{5B064299-3E14-42B6-BF73-E6513DC6B510}"/>
              </a:ext>
            </a:extLst>
          </p:cNvPr>
          <p:cNvPicPr>
            <a:picLocks noGrp="1" noChangeAspect="1"/>
          </p:cNvPicPr>
          <p:nvPr>
            <p:ph idx="1"/>
          </p:nvPr>
        </p:nvPicPr>
        <p:blipFill>
          <a:blip r:embed="rId2"/>
          <a:stretch>
            <a:fillRect/>
          </a:stretch>
        </p:blipFill>
        <p:spPr>
          <a:xfrm>
            <a:off x="1893786" y="1820819"/>
            <a:ext cx="8135485" cy="2629267"/>
          </a:xfrm>
          <a:prstGeom prst="rect">
            <a:avLst/>
          </a:prstGeom>
        </p:spPr>
      </p:pic>
      <p:pic>
        <p:nvPicPr>
          <p:cNvPr id="7" name="Picture 6">
            <a:extLst>
              <a:ext uri="{FF2B5EF4-FFF2-40B4-BE49-F238E27FC236}">
                <a16:creationId xmlns:a16="http://schemas.microsoft.com/office/drawing/2014/main" id="{0D1A04B6-7AB7-4CE4-B17B-A10408CB82AD}"/>
              </a:ext>
            </a:extLst>
          </p:cNvPr>
          <p:cNvPicPr>
            <a:picLocks noChangeAspect="1"/>
          </p:cNvPicPr>
          <p:nvPr/>
        </p:nvPicPr>
        <p:blipFill>
          <a:blip r:embed="rId3"/>
          <a:stretch>
            <a:fillRect/>
          </a:stretch>
        </p:blipFill>
        <p:spPr>
          <a:xfrm>
            <a:off x="2694137" y="1089212"/>
            <a:ext cx="6803726" cy="731607"/>
          </a:xfrm>
          <a:prstGeom prst="rect">
            <a:avLst/>
          </a:prstGeom>
        </p:spPr>
      </p:pic>
      <p:sp>
        <p:nvSpPr>
          <p:cNvPr id="9" name="TextBox 8">
            <a:extLst>
              <a:ext uri="{FF2B5EF4-FFF2-40B4-BE49-F238E27FC236}">
                <a16:creationId xmlns:a16="http://schemas.microsoft.com/office/drawing/2014/main" id="{AEDF76C8-81A3-4E96-904B-67C77D6DBD4D}"/>
              </a:ext>
            </a:extLst>
          </p:cNvPr>
          <p:cNvSpPr txBox="1"/>
          <p:nvPr/>
        </p:nvSpPr>
        <p:spPr>
          <a:xfrm>
            <a:off x="1196788" y="4706471"/>
            <a:ext cx="9453283" cy="2492990"/>
          </a:xfrm>
          <a:prstGeom prst="rect">
            <a:avLst/>
          </a:prstGeom>
          <a:noFill/>
        </p:spPr>
        <p:txBody>
          <a:bodyPr wrap="square" rtlCol="0">
            <a:spAutoFit/>
          </a:bodyPr>
          <a:lstStyle/>
          <a:p>
            <a:r>
              <a:rPr lang="en-GB" b="1" dirty="0">
                <a:solidFill>
                  <a:srgbClr val="FF0000"/>
                </a:solidFill>
              </a:rPr>
              <a:t>Now have a go at these :-</a:t>
            </a:r>
          </a:p>
          <a:p>
            <a:endParaRPr lang="en-GB" b="1" dirty="0">
              <a:solidFill>
                <a:srgbClr val="FF0000"/>
              </a:solidFill>
            </a:endParaRPr>
          </a:p>
          <a:p>
            <a:r>
              <a:rPr lang="en-GB" sz="2400" b="1" dirty="0">
                <a:solidFill>
                  <a:schemeClr val="tx1">
                    <a:lumMod val="75000"/>
                    <a:lumOff val="25000"/>
                  </a:schemeClr>
                </a:solidFill>
              </a:rPr>
              <a:t>6 ÷ 1 =		110 ÷ 10 =		440 ÷ 10 =	</a:t>
            </a:r>
            <a:r>
              <a:rPr lang="en-GB" sz="2800" b="1" dirty="0">
                <a:solidFill>
                  <a:schemeClr val="tx1">
                    <a:lumMod val="75000"/>
                    <a:lumOff val="25000"/>
                  </a:schemeClr>
                </a:solidFill>
              </a:rPr>
              <a:t>	</a:t>
            </a:r>
            <a:r>
              <a:rPr lang="en-GB" sz="2400" b="1" dirty="0">
                <a:solidFill>
                  <a:schemeClr val="tx1">
                    <a:lumMod val="75000"/>
                    <a:lumOff val="25000"/>
                  </a:schemeClr>
                </a:solidFill>
              </a:rPr>
              <a:t>900 </a:t>
            </a:r>
            <a:r>
              <a:rPr lang="en-GB" sz="2400" b="1" dirty="0">
                <a:solidFill>
                  <a:schemeClr val="tx1">
                    <a:lumMod val="95000"/>
                    <a:lumOff val="5000"/>
                  </a:schemeClr>
                </a:solidFill>
              </a:rPr>
              <a:t>÷ 100 =  </a:t>
            </a:r>
          </a:p>
          <a:p>
            <a:endParaRPr lang="en-GB" sz="2400" dirty="0">
              <a:solidFill>
                <a:schemeClr val="tx1">
                  <a:lumMod val="75000"/>
                  <a:lumOff val="25000"/>
                </a:schemeClr>
              </a:solidFill>
            </a:endParaRPr>
          </a:p>
          <a:p>
            <a:r>
              <a:rPr lang="en-GB" sz="2400" b="1" dirty="0">
                <a:solidFill>
                  <a:schemeClr val="tx1">
                    <a:lumMod val="75000"/>
                    <a:lumOff val="25000"/>
                  </a:schemeClr>
                </a:solidFill>
              </a:rPr>
              <a:t>37 ÷ 1 =  	70 ÷ 10 = 		290 ÷ 10 =</a:t>
            </a:r>
            <a:r>
              <a:rPr lang="en-GB" sz="2800" dirty="0">
                <a:solidFill>
                  <a:schemeClr val="tx1">
                    <a:lumMod val="75000"/>
                    <a:lumOff val="25000"/>
                  </a:schemeClr>
                </a:solidFill>
              </a:rPr>
              <a:t>		</a:t>
            </a:r>
            <a:r>
              <a:rPr lang="en-GB" sz="2400" dirty="0">
                <a:solidFill>
                  <a:schemeClr val="tx1">
                    <a:lumMod val="95000"/>
                    <a:lumOff val="5000"/>
                  </a:schemeClr>
                </a:solidFill>
              </a:rPr>
              <a:t>120 </a:t>
            </a:r>
            <a:r>
              <a:rPr lang="en-GB" sz="2400" b="1" dirty="0">
                <a:solidFill>
                  <a:schemeClr val="tx1">
                    <a:lumMod val="95000"/>
                    <a:lumOff val="5000"/>
                  </a:schemeClr>
                </a:solidFill>
              </a:rPr>
              <a:t>÷ 100 =</a:t>
            </a:r>
          </a:p>
          <a:p>
            <a:endParaRPr lang="en-GB" dirty="0"/>
          </a:p>
          <a:p>
            <a:endParaRPr lang="en-GB" dirty="0"/>
          </a:p>
        </p:txBody>
      </p:sp>
    </p:spTree>
    <p:extLst>
      <p:ext uri="{BB962C8B-B14F-4D97-AF65-F5344CB8AC3E}">
        <p14:creationId xmlns:p14="http://schemas.microsoft.com/office/powerpoint/2010/main" val="240798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6090574" y="801866"/>
            <a:ext cx="5306084" cy="5230634"/>
          </a:xfrm>
        </p:spPr>
        <p:txBody>
          <a:bodyPr anchor="ctr">
            <a:normAutofit lnSpcReduction="10000"/>
          </a:bodyPr>
          <a:lstStyle/>
          <a:p>
            <a:r>
              <a:rPr lang="en-GB" sz="2200" dirty="0">
                <a:solidFill>
                  <a:srgbClr val="000000"/>
                </a:solidFill>
                <a:latin typeface="Comic Sans MS" panose="030F0702030302020204" pitchFamily="66" charset="0"/>
              </a:rPr>
              <a:t>This week you will be focusing on </a:t>
            </a:r>
            <a:r>
              <a:rPr lang="en-GB" sz="2200" dirty="0">
                <a:solidFill>
                  <a:srgbClr val="0070C0"/>
                </a:solidFill>
                <a:latin typeface="Comic Sans MS" panose="030F0702030302020204" pitchFamily="66" charset="0"/>
              </a:rPr>
              <a:t>NOT ALL HEROES WEAR CAPES</a:t>
            </a:r>
            <a:r>
              <a:rPr lang="en-GB" dirty="0">
                <a:solidFill>
                  <a:srgbClr val="0070C0"/>
                </a:solidFill>
                <a:latin typeface="Comic Sans MS" panose="030F0702030302020204" pitchFamily="66" charset="0"/>
              </a:rPr>
              <a:t>. </a:t>
            </a:r>
            <a:endParaRPr lang="en-GB" sz="2200" dirty="0">
              <a:solidFill>
                <a:srgbClr val="0070C0"/>
              </a:solidFill>
              <a:latin typeface="Comic Sans MS" panose="030F0702030302020204" pitchFamily="66" charset="0"/>
            </a:endParaRPr>
          </a:p>
          <a:p>
            <a:r>
              <a:rPr lang="en-GB" sz="2200" dirty="0">
                <a:solidFill>
                  <a:srgbClr val="000000"/>
                </a:solidFill>
                <a:latin typeface="Comic Sans MS" panose="030F0702030302020204" pitchFamily="66" charset="0"/>
              </a:rPr>
              <a:t>There are lots of fun art and science activities to do. </a:t>
            </a:r>
          </a:p>
          <a:p>
            <a:r>
              <a:rPr lang="en-GB" sz="2200" dirty="0">
                <a:solidFill>
                  <a:srgbClr val="000000"/>
                </a:solidFill>
                <a:latin typeface="Comic Sans MS" panose="030F0702030302020204" pitchFamily="66" charset="0"/>
              </a:rPr>
              <a:t>See the ‘topic sheet’ for details</a:t>
            </a:r>
          </a:p>
          <a:p>
            <a:r>
              <a:rPr lang="en-GB" sz="2200" dirty="0">
                <a:solidFill>
                  <a:srgbClr val="000000"/>
                </a:solidFill>
                <a:latin typeface="Comic Sans MS" panose="030F0702030302020204" pitchFamily="66" charset="0"/>
              </a:rPr>
              <a:t>This will be sent to you via Marvellous Me or can be found on the school website.</a:t>
            </a:r>
          </a:p>
          <a:p>
            <a:endParaRPr lang="en-GB" sz="2200" dirty="0">
              <a:solidFill>
                <a:srgbClr val="000000"/>
              </a:solidFill>
              <a:latin typeface="Comic Sans MS" panose="030F0702030302020204" pitchFamily="66" charset="0"/>
            </a:endParaRPr>
          </a:p>
          <a:p>
            <a:r>
              <a:rPr lang="en-GB" sz="2200" dirty="0">
                <a:solidFill>
                  <a:srgbClr val="000000"/>
                </a:solidFill>
                <a:latin typeface="Comic Sans MS" panose="030F0702030302020204" pitchFamily="66" charset="0"/>
              </a:rPr>
              <a:t>ENJOY and don’t forget to send me examples of your work </a:t>
            </a:r>
          </a:p>
          <a:p>
            <a:r>
              <a:rPr lang="en-GB" sz="2400" dirty="0">
                <a:latin typeface="Comic Sans MS" panose="030F0702030302020204" pitchFamily="66" charset="0"/>
              </a:rPr>
              <a:t>Feel free to pick and choose from this list, don’t feel you need to do them all</a:t>
            </a:r>
            <a:endParaRPr lang="en-GB" sz="2400" dirty="0"/>
          </a:p>
          <a:p>
            <a:endParaRPr lang="en-GB" sz="2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309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9A2-8E3B-4096-B81D-2E55215E0394}"/>
              </a:ext>
            </a:extLst>
          </p:cNvPr>
          <p:cNvSpPr>
            <a:spLocks noGrp="1"/>
          </p:cNvSpPr>
          <p:nvPr>
            <p:ph type="title"/>
          </p:nvPr>
        </p:nvSpPr>
        <p:spPr/>
        <p:txBody>
          <a:bodyPr/>
          <a:lstStyle/>
          <a:p>
            <a:pPr algn="ctr"/>
            <a:r>
              <a:rPr lang="en-GB" b="1" u="sng" dirty="0"/>
              <a:t>Recommended, Free Web Sites</a:t>
            </a:r>
          </a:p>
        </p:txBody>
      </p:sp>
      <p:sp>
        <p:nvSpPr>
          <p:cNvPr id="3" name="Content Placeholder 2">
            <a:extLst>
              <a:ext uri="{FF2B5EF4-FFF2-40B4-BE49-F238E27FC236}">
                <a16:creationId xmlns:a16="http://schemas.microsoft.com/office/drawing/2014/main" id="{580042DF-D94A-4C36-8BB9-4584A4FC24E7}"/>
              </a:ext>
            </a:extLst>
          </p:cNvPr>
          <p:cNvSpPr>
            <a:spLocks noGrp="1"/>
          </p:cNvSpPr>
          <p:nvPr>
            <p:ph idx="1"/>
          </p:nvPr>
        </p:nvSpPr>
        <p:spPr/>
        <p:txBody>
          <a:bodyPr/>
          <a:lstStyle/>
          <a:p>
            <a:pPr marL="0" indent="0" algn="ctr">
              <a:buNone/>
            </a:pPr>
            <a:r>
              <a:rPr lang="en-GB" b="1" dirty="0"/>
              <a:t>Maths</a:t>
            </a:r>
            <a:r>
              <a:rPr lang="en-GB" dirty="0"/>
              <a:t> – White Rose Maths</a:t>
            </a:r>
          </a:p>
          <a:p>
            <a:pPr marL="0" indent="0" algn="ctr">
              <a:buNone/>
            </a:pPr>
            <a:r>
              <a:rPr lang="en-GB" b="1" dirty="0"/>
              <a:t>Maths Games </a:t>
            </a:r>
            <a:r>
              <a:rPr lang="en-GB" dirty="0"/>
              <a:t>– Topmarks</a:t>
            </a:r>
          </a:p>
          <a:p>
            <a:pPr marL="0" indent="0" algn="ctr">
              <a:buNone/>
            </a:pPr>
            <a:r>
              <a:rPr lang="en-GB" b="1" dirty="0"/>
              <a:t>Reading Books </a:t>
            </a:r>
            <a:r>
              <a:rPr lang="en-GB" dirty="0"/>
              <a:t>– Oxford Owls</a:t>
            </a:r>
          </a:p>
          <a:p>
            <a:pPr marL="0" indent="0" algn="ctr">
              <a:buNone/>
            </a:pPr>
            <a:r>
              <a:rPr lang="en-GB" b="1" dirty="0"/>
              <a:t>Writing</a:t>
            </a:r>
            <a:r>
              <a:rPr lang="en-GB" dirty="0"/>
              <a:t> – The Literacy Shed</a:t>
            </a:r>
          </a:p>
          <a:p>
            <a:pPr marL="0" indent="0" algn="ctr">
              <a:buNone/>
            </a:pPr>
            <a:r>
              <a:rPr lang="en-GB" b="1" dirty="0"/>
              <a:t>Science</a:t>
            </a:r>
            <a:r>
              <a:rPr lang="en-GB" dirty="0"/>
              <a:t> – Purple Mash</a:t>
            </a:r>
          </a:p>
          <a:p>
            <a:pPr marL="0" indent="0" algn="ctr">
              <a:buNone/>
            </a:pPr>
            <a:r>
              <a:rPr lang="en-GB" b="1" dirty="0"/>
              <a:t>Worksheets for all subjects </a:t>
            </a:r>
            <a:r>
              <a:rPr lang="en-GB" dirty="0"/>
              <a:t>– Twinkl</a:t>
            </a:r>
          </a:p>
          <a:p>
            <a:pPr marL="0" indent="0" algn="ctr">
              <a:buNone/>
            </a:pPr>
            <a:r>
              <a:rPr lang="en-GB" b="1" dirty="0"/>
              <a:t>All Subjects </a:t>
            </a:r>
            <a:r>
              <a:rPr lang="en-GB" dirty="0"/>
              <a:t>– Oak Academy and BBC Bitesize</a:t>
            </a:r>
          </a:p>
        </p:txBody>
      </p:sp>
    </p:spTree>
    <p:extLst>
      <p:ext uri="{BB962C8B-B14F-4D97-AF65-F5344CB8AC3E}">
        <p14:creationId xmlns:p14="http://schemas.microsoft.com/office/powerpoint/2010/main" val="215520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Monday and spellings of the week </a:t>
            </a:r>
            <a:endParaRPr lang="en-GB" sz="2400" b="1" u="sng" dirty="0"/>
          </a:p>
        </p:txBody>
      </p:sp>
      <p:sp>
        <p:nvSpPr>
          <p:cNvPr id="3" name="Content Placeholder 2"/>
          <p:cNvSpPr>
            <a:spLocks noGrp="1"/>
          </p:cNvSpPr>
          <p:nvPr>
            <p:ph idx="1"/>
          </p:nvPr>
        </p:nvSpPr>
        <p:spPr>
          <a:xfrm>
            <a:off x="838200" y="1410790"/>
            <a:ext cx="5450305" cy="2166128"/>
          </a:xfrm>
        </p:spPr>
        <p:txBody>
          <a:bodyPr>
            <a:normAutofit fontScale="62500" lnSpcReduction="20000"/>
          </a:bodyPr>
          <a:lstStyle/>
          <a:p>
            <a:pPr marL="0" indent="0" algn="ctr">
              <a:buNone/>
            </a:pPr>
            <a:r>
              <a:rPr lang="en-GB" sz="2900" dirty="0"/>
              <a:t>This week we are going to have a look at some common exception year 3 and 4 words that all end with the letters ‘al’.</a:t>
            </a:r>
          </a:p>
          <a:p>
            <a:pPr marL="0" indent="0" algn="ctr">
              <a:buNone/>
            </a:pPr>
            <a:endParaRPr lang="en-GB" sz="2900" dirty="0"/>
          </a:p>
          <a:p>
            <a:pPr marL="0" indent="0" algn="ctr">
              <a:buNone/>
            </a:pPr>
            <a:r>
              <a:rPr lang="en-GB" sz="2900" dirty="0"/>
              <a:t>These are quite tough words this week so I’d suggest reading them, having a look at the words and then have ago at spelling them. If they prove too difficult then we still need to practice spelling numbers from 1 to 20 to get even more confident.</a:t>
            </a:r>
          </a:p>
          <a:p>
            <a:endParaRPr lang="en-GB" dirty="0"/>
          </a:p>
        </p:txBody>
      </p:sp>
      <p:sp>
        <p:nvSpPr>
          <p:cNvPr id="8" name="TextBox 7">
            <a:extLst>
              <a:ext uri="{FF2B5EF4-FFF2-40B4-BE49-F238E27FC236}">
                <a16:creationId xmlns:a16="http://schemas.microsoft.com/office/drawing/2014/main" id="{A6D9A673-43A8-4006-81BA-F1A054AFF7F1}"/>
              </a:ext>
            </a:extLst>
          </p:cNvPr>
          <p:cNvSpPr txBox="1"/>
          <p:nvPr/>
        </p:nvSpPr>
        <p:spPr>
          <a:xfrm>
            <a:off x="510989" y="3913095"/>
            <a:ext cx="6656294" cy="1015663"/>
          </a:xfrm>
          <a:prstGeom prst="rect">
            <a:avLst/>
          </a:prstGeom>
          <a:noFill/>
        </p:spPr>
        <p:txBody>
          <a:bodyPr wrap="square" rtlCol="0">
            <a:spAutoFit/>
          </a:bodyPr>
          <a:lstStyle/>
          <a:p>
            <a:pPr marL="285750" indent="-285750" algn="ctr">
              <a:buFont typeface="Arial" panose="020B0604020202020204" pitchFamily="34" charset="0"/>
              <a:buChar char="•"/>
            </a:pPr>
            <a:r>
              <a:rPr lang="en-GB" sz="2000" dirty="0"/>
              <a:t>Have a spelling practice of these words and </a:t>
            </a:r>
            <a:r>
              <a:rPr lang="en-GB" sz="2000" dirty="0">
                <a:solidFill>
                  <a:srgbClr val="FF0000"/>
                </a:solidFill>
              </a:rPr>
              <a:t>re-write any words three times if </a:t>
            </a:r>
            <a:r>
              <a:rPr lang="en-GB" sz="2000" dirty="0"/>
              <a:t>you make a mistake..</a:t>
            </a:r>
          </a:p>
          <a:p>
            <a:pPr marL="285750" indent="-285750" algn="ctr">
              <a:buFont typeface="Arial" panose="020B0604020202020204" pitchFamily="34" charset="0"/>
              <a:buChar char="•"/>
            </a:pPr>
            <a:r>
              <a:rPr lang="en-GB" sz="2000" dirty="0">
                <a:solidFill>
                  <a:srgbClr val="FF0000"/>
                </a:solidFill>
              </a:rPr>
              <a:t>CHALLENGE – Put any of these words into sentences.</a:t>
            </a:r>
          </a:p>
        </p:txBody>
      </p:sp>
      <p:pic>
        <p:nvPicPr>
          <p:cNvPr id="4" name="Picture 3">
            <a:extLst>
              <a:ext uri="{FF2B5EF4-FFF2-40B4-BE49-F238E27FC236}">
                <a16:creationId xmlns:a16="http://schemas.microsoft.com/office/drawing/2014/main" id="{18254071-1505-4708-B0DC-5556D4A18205}"/>
              </a:ext>
            </a:extLst>
          </p:cNvPr>
          <p:cNvPicPr>
            <a:picLocks noChangeAspect="1"/>
          </p:cNvPicPr>
          <p:nvPr/>
        </p:nvPicPr>
        <p:blipFill>
          <a:blip r:embed="rId2"/>
          <a:stretch>
            <a:fillRect/>
          </a:stretch>
        </p:blipFill>
        <p:spPr>
          <a:xfrm>
            <a:off x="7463119" y="1519518"/>
            <a:ext cx="3133164" cy="3630706"/>
          </a:xfrm>
          <a:prstGeom prst="rect">
            <a:avLst/>
          </a:prstGeom>
        </p:spPr>
      </p:pic>
      <p:pic>
        <p:nvPicPr>
          <p:cNvPr id="5" name="Picture 4">
            <a:extLst>
              <a:ext uri="{FF2B5EF4-FFF2-40B4-BE49-F238E27FC236}">
                <a16:creationId xmlns:a16="http://schemas.microsoft.com/office/drawing/2014/main" id="{8BF210B4-AD35-49B8-8532-A9687EAE7842}"/>
              </a:ext>
            </a:extLst>
          </p:cNvPr>
          <p:cNvPicPr>
            <a:picLocks noChangeAspect="1"/>
          </p:cNvPicPr>
          <p:nvPr/>
        </p:nvPicPr>
        <p:blipFill>
          <a:blip r:embed="rId3"/>
          <a:stretch>
            <a:fillRect/>
          </a:stretch>
        </p:blipFill>
        <p:spPr>
          <a:xfrm>
            <a:off x="7866529" y="5167312"/>
            <a:ext cx="2722216" cy="1378558"/>
          </a:xfrm>
          <a:prstGeom prst="rect">
            <a:avLst/>
          </a:prstGeom>
        </p:spPr>
      </p:pic>
    </p:spTree>
    <p:extLst>
      <p:ext uri="{BB962C8B-B14F-4D97-AF65-F5344CB8AC3E}">
        <p14:creationId xmlns:p14="http://schemas.microsoft.com/office/powerpoint/2010/main" val="377903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DEC-8764-4AFD-889D-2D4B80D059BA}"/>
              </a:ext>
            </a:extLst>
          </p:cNvPr>
          <p:cNvSpPr>
            <a:spLocks noGrp="1"/>
          </p:cNvSpPr>
          <p:nvPr>
            <p:ph type="title"/>
          </p:nvPr>
        </p:nvSpPr>
        <p:spPr/>
        <p:txBody>
          <a:bodyPr>
            <a:normAutofit/>
          </a:bodyPr>
          <a:lstStyle/>
          <a:p>
            <a:pPr algn="ctr"/>
            <a:r>
              <a:rPr lang="en-GB" b="1" u="sng" dirty="0"/>
              <a:t>English Monday = Handwriting</a:t>
            </a:r>
            <a:br>
              <a:rPr lang="en-GB" dirty="0"/>
            </a:br>
            <a:r>
              <a:rPr lang="en-GB" sz="3100" dirty="0">
                <a:hlinkClick r:id="rId2"/>
              </a:rPr>
              <a:t>https://www.youtube.com/watch?v=2NQ6uS8blwY</a:t>
            </a:r>
            <a:endParaRPr lang="en-GB" sz="3100" dirty="0"/>
          </a:p>
        </p:txBody>
      </p:sp>
      <p:sp>
        <p:nvSpPr>
          <p:cNvPr id="3" name="Content Placeholder 2">
            <a:extLst>
              <a:ext uri="{FF2B5EF4-FFF2-40B4-BE49-F238E27FC236}">
                <a16:creationId xmlns:a16="http://schemas.microsoft.com/office/drawing/2014/main" id="{CF442FB4-C436-498D-A7F7-6AB951DA8603}"/>
              </a:ext>
            </a:extLst>
          </p:cNvPr>
          <p:cNvSpPr>
            <a:spLocks noGrp="1"/>
          </p:cNvSpPr>
          <p:nvPr>
            <p:ph idx="1"/>
          </p:nvPr>
        </p:nvSpPr>
        <p:spPr/>
        <p:txBody>
          <a:bodyPr>
            <a:normAutofit lnSpcReduction="10000"/>
          </a:bodyPr>
          <a:lstStyle/>
          <a:p>
            <a:pPr marL="0" indent="0" algn="ctr">
              <a:buNone/>
            </a:pPr>
            <a:r>
              <a:rPr lang="en-GB" sz="2000" dirty="0"/>
              <a:t>This week I would like you to start by practising your handwriting.  Remember to write just four letters and then check back with the video, to make sure that you are forming your letters correctly.  </a:t>
            </a:r>
          </a:p>
          <a:p>
            <a:pPr marL="0" indent="0" algn="ctr">
              <a:buNone/>
            </a:pPr>
            <a:r>
              <a:rPr lang="en-GB" sz="2000" dirty="0"/>
              <a:t>No more than half a line of each letter in a day!</a:t>
            </a:r>
          </a:p>
          <a:p>
            <a:pPr marL="0" indent="0">
              <a:buNone/>
            </a:pPr>
            <a:r>
              <a:rPr lang="en-GB" sz="2000" b="1" dirty="0"/>
              <a:t>Remember that all of the letters must rest on the line and you should try to make them exactly the same size as each other.</a:t>
            </a:r>
          </a:p>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lgn="ctr">
              <a:buNone/>
            </a:pPr>
            <a:r>
              <a:rPr lang="en-GB" sz="3200" dirty="0"/>
              <a:t>This week let’s concentrate on </a:t>
            </a:r>
            <a:r>
              <a:rPr lang="en-GB" sz="3200" b="1" dirty="0"/>
              <a:t>m, n, o, p </a:t>
            </a:r>
            <a:r>
              <a:rPr lang="en-GB" sz="3200" dirty="0"/>
              <a:t>and</a:t>
            </a:r>
            <a:r>
              <a:rPr lang="en-GB" sz="3200" b="1" dirty="0"/>
              <a:t> j</a:t>
            </a:r>
            <a:r>
              <a:rPr lang="en-GB" sz="3200" dirty="0"/>
              <a:t>.</a:t>
            </a:r>
            <a:endParaRPr lang="en-GB" sz="2000" dirty="0"/>
          </a:p>
        </p:txBody>
      </p:sp>
      <p:pic>
        <p:nvPicPr>
          <p:cNvPr id="5" name="Picture 4">
            <a:extLst>
              <a:ext uri="{FF2B5EF4-FFF2-40B4-BE49-F238E27FC236}">
                <a16:creationId xmlns:a16="http://schemas.microsoft.com/office/drawing/2014/main" id="{13412822-C6ED-4B14-B5C4-AED69657B66A}"/>
              </a:ext>
            </a:extLst>
          </p:cNvPr>
          <p:cNvPicPr>
            <a:picLocks noChangeAspect="1"/>
          </p:cNvPicPr>
          <p:nvPr/>
        </p:nvPicPr>
        <p:blipFill>
          <a:blip r:embed="rId3"/>
          <a:stretch>
            <a:fillRect/>
          </a:stretch>
        </p:blipFill>
        <p:spPr>
          <a:xfrm>
            <a:off x="1369905" y="3537488"/>
            <a:ext cx="9452190" cy="1933414"/>
          </a:xfrm>
          <a:prstGeom prst="rect">
            <a:avLst/>
          </a:prstGeom>
        </p:spPr>
      </p:pic>
    </p:spTree>
    <p:extLst>
      <p:ext uri="{BB962C8B-B14F-4D97-AF65-F5344CB8AC3E}">
        <p14:creationId xmlns:p14="http://schemas.microsoft.com/office/powerpoint/2010/main" val="6091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Maths Monday</a:t>
            </a:r>
          </a:p>
        </p:txBody>
      </p:sp>
      <p:sp>
        <p:nvSpPr>
          <p:cNvPr id="6" name="TextBox 5"/>
          <p:cNvSpPr txBox="1"/>
          <p:nvPr/>
        </p:nvSpPr>
        <p:spPr>
          <a:xfrm>
            <a:off x="4101737" y="1593669"/>
            <a:ext cx="5262980" cy="3970318"/>
          </a:xfrm>
          <a:prstGeom prst="rect">
            <a:avLst/>
          </a:prstGeom>
          <a:noFill/>
        </p:spPr>
        <p:txBody>
          <a:bodyPr wrap="square" rtlCol="0">
            <a:spAutoFit/>
          </a:bodyPr>
          <a:lstStyle/>
          <a:p>
            <a:pPr algn="ctr"/>
            <a:r>
              <a:rPr lang="en-GB" sz="2800" dirty="0"/>
              <a:t>Children need to become as quick as possible at recalling times tables. With that in mind lets practice again writing a list of multiplication and division facts for the 6 times tables.</a:t>
            </a:r>
          </a:p>
          <a:p>
            <a:pPr algn="ctr"/>
            <a:endParaRPr lang="en-GB" sz="2800" dirty="0"/>
          </a:p>
          <a:p>
            <a:pPr algn="ctr"/>
            <a:r>
              <a:rPr lang="en-GB" sz="2800" dirty="0">
                <a:solidFill>
                  <a:srgbClr val="FF0000"/>
                </a:solidFill>
              </a:rPr>
              <a:t>Don’t forget to practice on</a:t>
            </a:r>
          </a:p>
          <a:p>
            <a:pPr algn="ctr"/>
            <a:r>
              <a:rPr lang="en-GB" sz="2800" dirty="0">
                <a:solidFill>
                  <a:srgbClr val="FF0000"/>
                </a:solidFill>
              </a:rPr>
              <a:t>TT </a:t>
            </a:r>
            <a:r>
              <a:rPr lang="en-GB" sz="2800" dirty="0" err="1">
                <a:solidFill>
                  <a:srgbClr val="FF0000"/>
                </a:solidFill>
              </a:rPr>
              <a:t>rockstars</a:t>
            </a:r>
            <a:r>
              <a:rPr lang="en-GB" sz="2800" dirty="0">
                <a:solidFill>
                  <a:srgbClr val="FF0000"/>
                </a:solidFill>
              </a:rPr>
              <a:t> as well.</a:t>
            </a:r>
          </a:p>
        </p:txBody>
      </p:sp>
      <p:pic>
        <p:nvPicPr>
          <p:cNvPr id="3" name="Picture 2">
            <a:extLst>
              <a:ext uri="{FF2B5EF4-FFF2-40B4-BE49-F238E27FC236}">
                <a16:creationId xmlns:a16="http://schemas.microsoft.com/office/drawing/2014/main" id="{3CBD7638-2EFA-45D4-A2E4-ED87CFABC30F}"/>
              </a:ext>
            </a:extLst>
          </p:cNvPr>
          <p:cNvPicPr>
            <a:picLocks noChangeAspect="1"/>
          </p:cNvPicPr>
          <p:nvPr/>
        </p:nvPicPr>
        <p:blipFill>
          <a:blip r:embed="rId2"/>
          <a:stretch>
            <a:fillRect/>
          </a:stretch>
        </p:blipFill>
        <p:spPr>
          <a:xfrm>
            <a:off x="655938" y="742119"/>
            <a:ext cx="2517568" cy="4088531"/>
          </a:xfrm>
          <a:prstGeom prst="rect">
            <a:avLst/>
          </a:prstGeom>
        </p:spPr>
      </p:pic>
      <p:pic>
        <p:nvPicPr>
          <p:cNvPr id="4" name="Picture 3">
            <a:extLst>
              <a:ext uri="{FF2B5EF4-FFF2-40B4-BE49-F238E27FC236}">
                <a16:creationId xmlns:a16="http://schemas.microsoft.com/office/drawing/2014/main" id="{D7BCEA1C-3AC2-48B4-83FA-3ACF9ABF01A9}"/>
              </a:ext>
            </a:extLst>
          </p:cNvPr>
          <p:cNvPicPr>
            <a:picLocks noChangeAspect="1"/>
          </p:cNvPicPr>
          <p:nvPr/>
        </p:nvPicPr>
        <p:blipFill>
          <a:blip r:embed="rId3"/>
          <a:stretch>
            <a:fillRect/>
          </a:stretch>
        </p:blipFill>
        <p:spPr>
          <a:xfrm>
            <a:off x="9654548" y="742119"/>
            <a:ext cx="2295845" cy="5420481"/>
          </a:xfrm>
          <a:prstGeom prst="rect">
            <a:avLst/>
          </a:prstGeom>
        </p:spPr>
      </p:pic>
    </p:spTree>
    <p:extLst>
      <p:ext uri="{BB962C8B-B14F-4D97-AF65-F5344CB8AC3E}">
        <p14:creationId xmlns:p14="http://schemas.microsoft.com/office/powerpoint/2010/main" val="40365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6F45-AB48-4EA2-8C11-61E7DAB545F3}"/>
              </a:ext>
            </a:extLst>
          </p:cNvPr>
          <p:cNvSpPr>
            <a:spLocks noGrp="1"/>
          </p:cNvSpPr>
          <p:nvPr>
            <p:ph type="title"/>
          </p:nvPr>
        </p:nvSpPr>
        <p:spPr>
          <a:xfrm>
            <a:off x="838200" y="1"/>
            <a:ext cx="10515600" cy="991892"/>
          </a:xfrm>
        </p:spPr>
        <p:txBody>
          <a:bodyPr>
            <a:normAutofit/>
          </a:bodyPr>
          <a:lstStyle/>
          <a:p>
            <a:pPr algn="ctr"/>
            <a:r>
              <a:rPr lang="en-GB" b="1" u="sng" dirty="0"/>
              <a:t>English Tuesday – </a:t>
            </a:r>
            <a:r>
              <a:rPr lang="en-GB" sz="2200" b="1" u="sng" dirty="0"/>
              <a:t>inverted commas (speech marks)</a:t>
            </a:r>
          </a:p>
        </p:txBody>
      </p:sp>
      <p:sp>
        <p:nvSpPr>
          <p:cNvPr id="5" name="Rectangle 4">
            <a:extLst>
              <a:ext uri="{FF2B5EF4-FFF2-40B4-BE49-F238E27FC236}">
                <a16:creationId xmlns:a16="http://schemas.microsoft.com/office/drawing/2014/main" id="{8791548B-5768-47E4-82DF-F795FA61AD2D}"/>
              </a:ext>
            </a:extLst>
          </p:cNvPr>
          <p:cNvSpPr/>
          <p:nvPr/>
        </p:nvSpPr>
        <p:spPr>
          <a:xfrm>
            <a:off x="635431" y="751344"/>
            <a:ext cx="11065789" cy="4247317"/>
          </a:xfrm>
          <a:prstGeom prst="rect">
            <a:avLst/>
          </a:prstGeom>
        </p:spPr>
        <p:txBody>
          <a:bodyPr wrap="square">
            <a:spAutoFit/>
          </a:bodyPr>
          <a:lstStyle/>
          <a:p>
            <a:r>
              <a:rPr lang="en-GB" dirty="0">
                <a:solidFill>
                  <a:srgbClr val="FF0000"/>
                </a:solidFill>
              </a:rPr>
              <a:t>Remember:</a:t>
            </a:r>
          </a:p>
          <a:p>
            <a:endParaRPr lang="en-GB" dirty="0"/>
          </a:p>
          <a:p>
            <a:pPr marL="285750" indent="-285750">
              <a:buFont typeface="Arial" panose="020B0604020202020204" pitchFamily="34" charset="0"/>
              <a:buChar char="•"/>
            </a:pPr>
            <a:r>
              <a:rPr lang="en-GB" dirty="0"/>
              <a:t>When you are writing, inverted commas (also called speech marks) go before and after any words that a character says (known as direct speech).</a:t>
            </a:r>
          </a:p>
          <a:p>
            <a:r>
              <a:rPr lang="en-GB" dirty="0"/>
              <a:t>For example: "I'm hungry," complained Goldilocks.</a:t>
            </a:r>
          </a:p>
          <a:p>
            <a:endParaRPr lang="en-GB" dirty="0"/>
          </a:p>
          <a:p>
            <a:pPr marL="285750" indent="-285750">
              <a:buFont typeface="Arial" panose="020B0604020202020204" pitchFamily="34" charset="0"/>
              <a:buChar char="•"/>
            </a:pPr>
            <a:r>
              <a:rPr lang="en-GB" dirty="0"/>
              <a:t>If another character replies, the rule is to use another set of inverted commas and put the new person speaking on a new line.</a:t>
            </a:r>
          </a:p>
          <a:p>
            <a:r>
              <a:rPr lang="en-GB" dirty="0"/>
              <a:t>For example:</a:t>
            </a:r>
          </a:p>
          <a:p>
            <a:endParaRPr lang="en-GB" b="1" dirty="0"/>
          </a:p>
          <a:p>
            <a:r>
              <a:rPr lang="en-GB" b="1" dirty="0"/>
              <a:t>"There’s some porridge on the stove,” said her mum.</a:t>
            </a:r>
          </a:p>
          <a:p>
            <a:endParaRPr lang="en-GB" b="1" dirty="0"/>
          </a:p>
          <a:p>
            <a:r>
              <a:rPr lang="en-GB" b="1" dirty="0"/>
              <a:t>"But I've already had some porridge today!” exclaimed Goldilocks.</a:t>
            </a:r>
          </a:p>
          <a:p>
            <a:endParaRPr lang="en-GB" dirty="0"/>
          </a:p>
          <a:p>
            <a:r>
              <a:rPr lang="en-GB" dirty="0"/>
              <a:t>Any punctuation goes inside the inverted commas at the end of what the character is saying.</a:t>
            </a:r>
          </a:p>
        </p:txBody>
      </p:sp>
      <p:sp>
        <p:nvSpPr>
          <p:cNvPr id="6" name="TextBox 5">
            <a:extLst>
              <a:ext uri="{FF2B5EF4-FFF2-40B4-BE49-F238E27FC236}">
                <a16:creationId xmlns:a16="http://schemas.microsoft.com/office/drawing/2014/main" id="{03667A15-45AD-4776-9ADD-1751367DB497}"/>
              </a:ext>
            </a:extLst>
          </p:cNvPr>
          <p:cNvSpPr txBox="1"/>
          <p:nvPr/>
        </p:nvSpPr>
        <p:spPr>
          <a:xfrm>
            <a:off x="1026694" y="5165558"/>
            <a:ext cx="10327105" cy="1600438"/>
          </a:xfrm>
          <a:prstGeom prst="rect">
            <a:avLst/>
          </a:prstGeom>
          <a:noFill/>
        </p:spPr>
        <p:txBody>
          <a:bodyPr wrap="square" rtlCol="0">
            <a:spAutoFit/>
          </a:bodyPr>
          <a:lstStyle/>
          <a:p>
            <a:r>
              <a:rPr lang="en-GB" sz="2000" dirty="0">
                <a:solidFill>
                  <a:srgbClr val="FF0000"/>
                </a:solidFill>
              </a:rPr>
              <a:t>Your challenge today is to write a short conversation between yourself and your best friend about what you have been doing during lockdown. </a:t>
            </a:r>
            <a:r>
              <a:rPr lang="en-GB" sz="2000" b="1" dirty="0">
                <a:solidFill>
                  <a:srgbClr val="FF0000"/>
                </a:solidFill>
              </a:rPr>
              <a:t>Or you could complete the task on next page. </a:t>
            </a:r>
            <a:r>
              <a:rPr lang="en-GB" sz="2000" dirty="0">
                <a:solidFill>
                  <a:srgbClr val="FF0000"/>
                </a:solidFill>
              </a:rPr>
              <a:t>If you need to remind yourself  further about inverted commas  have a look at this fun video and link:-</a:t>
            </a:r>
          </a:p>
          <a:p>
            <a:r>
              <a:rPr lang="en-GB" sz="2000" dirty="0">
                <a:hlinkClick r:id="rId3"/>
              </a:rPr>
              <a:t>https://www.bbc.co.uk/bitesize/articles/zjm6pg8</a:t>
            </a:r>
            <a:endParaRPr lang="en-GB" sz="2000" dirty="0">
              <a:solidFill>
                <a:srgbClr val="FF0000"/>
              </a:solidFill>
            </a:endParaRPr>
          </a:p>
          <a:p>
            <a:r>
              <a:rPr lang="en-GB" dirty="0">
                <a:solidFill>
                  <a:srgbClr val="FF0000"/>
                </a:solidFill>
              </a:rPr>
              <a:t> </a:t>
            </a:r>
          </a:p>
        </p:txBody>
      </p:sp>
    </p:spTree>
    <p:extLst>
      <p:ext uri="{BB962C8B-B14F-4D97-AF65-F5344CB8AC3E}">
        <p14:creationId xmlns:p14="http://schemas.microsoft.com/office/powerpoint/2010/main" val="86443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7F4C-A9C7-437E-8D35-C56670CCCC26}"/>
              </a:ext>
            </a:extLst>
          </p:cNvPr>
          <p:cNvSpPr>
            <a:spLocks noGrp="1"/>
          </p:cNvSpPr>
          <p:nvPr>
            <p:ph type="title"/>
          </p:nvPr>
        </p:nvSpPr>
        <p:spPr>
          <a:xfrm>
            <a:off x="838200" y="112296"/>
            <a:ext cx="10515600" cy="568741"/>
          </a:xfrm>
        </p:spPr>
        <p:txBody>
          <a:bodyPr>
            <a:normAutofit fontScale="90000"/>
          </a:bodyPr>
          <a:lstStyle/>
          <a:p>
            <a:pPr algn="ctr"/>
            <a:r>
              <a:rPr lang="en-GB" b="1" u="sng" dirty="0"/>
              <a:t>English – Tuesday continued</a:t>
            </a:r>
          </a:p>
        </p:txBody>
      </p:sp>
      <p:sp>
        <p:nvSpPr>
          <p:cNvPr id="6" name="TextBox 5">
            <a:extLst>
              <a:ext uri="{FF2B5EF4-FFF2-40B4-BE49-F238E27FC236}">
                <a16:creationId xmlns:a16="http://schemas.microsoft.com/office/drawing/2014/main" id="{604E0582-3F02-4EB2-A37C-95878459BCE2}"/>
              </a:ext>
            </a:extLst>
          </p:cNvPr>
          <p:cNvSpPr txBox="1"/>
          <p:nvPr/>
        </p:nvSpPr>
        <p:spPr>
          <a:xfrm>
            <a:off x="6096000" y="4106779"/>
            <a:ext cx="112295" cy="2117558"/>
          </a:xfrm>
          <a:prstGeom prst="rect">
            <a:avLst/>
          </a:prstGeom>
          <a:noFill/>
        </p:spPr>
        <p:txBody>
          <a:bodyPr wrap="square" rtlCol="0">
            <a:spAutoFit/>
          </a:bodyPr>
          <a:lstStyle/>
          <a:p>
            <a:endParaRPr lang="en-GB" dirty="0"/>
          </a:p>
        </p:txBody>
      </p:sp>
      <p:pic>
        <p:nvPicPr>
          <p:cNvPr id="3" name="Picture 2">
            <a:extLst>
              <a:ext uri="{FF2B5EF4-FFF2-40B4-BE49-F238E27FC236}">
                <a16:creationId xmlns:a16="http://schemas.microsoft.com/office/drawing/2014/main" id="{60A1CD83-E72A-42B4-97C3-79C2D28BBC61}"/>
              </a:ext>
            </a:extLst>
          </p:cNvPr>
          <p:cNvPicPr>
            <a:picLocks noChangeAspect="1"/>
          </p:cNvPicPr>
          <p:nvPr/>
        </p:nvPicPr>
        <p:blipFill>
          <a:blip r:embed="rId2"/>
          <a:stretch>
            <a:fillRect/>
          </a:stretch>
        </p:blipFill>
        <p:spPr>
          <a:xfrm>
            <a:off x="524866" y="1539751"/>
            <a:ext cx="11142267" cy="4684586"/>
          </a:xfrm>
          <a:prstGeom prst="rect">
            <a:avLst/>
          </a:prstGeom>
        </p:spPr>
      </p:pic>
      <p:sp>
        <p:nvSpPr>
          <p:cNvPr id="4" name="TextBox 3">
            <a:extLst>
              <a:ext uri="{FF2B5EF4-FFF2-40B4-BE49-F238E27FC236}">
                <a16:creationId xmlns:a16="http://schemas.microsoft.com/office/drawing/2014/main" id="{7A61DE5D-E3CF-4FFB-8312-CC1D152B4B3E}"/>
              </a:ext>
            </a:extLst>
          </p:cNvPr>
          <p:cNvSpPr txBox="1"/>
          <p:nvPr/>
        </p:nvSpPr>
        <p:spPr>
          <a:xfrm>
            <a:off x="1177871" y="633663"/>
            <a:ext cx="8927024" cy="923330"/>
          </a:xfrm>
          <a:prstGeom prst="rect">
            <a:avLst/>
          </a:prstGeom>
          <a:noFill/>
        </p:spPr>
        <p:txBody>
          <a:bodyPr wrap="square" rtlCol="0">
            <a:spAutoFit/>
          </a:bodyPr>
          <a:lstStyle/>
          <a:p>
            <a:r>
              <a:rPr lang="en-GB" dirty="0">
                <a:solidFill>
                  <a:srgbClr val="FF0000"/>
                </a:solidFill>
              </a:rPr>
              <a:t>If you didn’t want to write a conversation with your friend using inverted commas then have a go at re-writing the below passage from Goldilocks remembering the rules for using inverted commas. </a:t>
            </a:r>
          </a:p>
        </p:txBody>
      </p:sp>
    </p:spTree>
    <p:extLst>
      <p:ext uri="{BB962C8B-B14F-4D97-AF65-F5344CB8AC3E}">
        <p14:creationId xmlns:p14="http://schemas.microsoft.com/office/powerpoint/2010/main" val="45340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3258</TotalTime>
  <Words>1706</Words>
  <Application>Microsoft Office PowerPoint</Application>
  <PresentationFormat>Widescreen</PresentationFormat>
  <Paragraphs>168</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Times New Roman</vt:lpstr>
      <vt:lpstr>Office Theme</vt:lpstr>
      <vt:lpstr> Home Learning</vt:lpstr>
      <vt:lpstr>How it works: </vt:lpstr>
      <vt:lpstr>Overview of Topic</vt:lpstr>
      <vt:lpstr>Recommended, Free Web Sites</vt:lpstr>
      <vt:lpstr>English Monday and spellings of the week </vt:lpstr>
      <vt:lpstr>English Monday = Handwriting https://www.youtube.com/watch?v=2NQ6uS8blwY</vt:lpstr>
      <vt:lpstr>Maths Monday</vt:lpstr>
      <vt:lpstr>English Tuesday – inverted commas (speech marks)</vt:lpstr>
      <vt:lpstr>English – Tuesday continued</vt:lpstr>
      <vt:lpstr>Maths Tuesday</vt:lpstr>
      <vt:lpstr>Wednesday English </vt:lpstr>
      <vt:lpstr>English Wednesday - continued</vt:lpstr>
      <vt:lpstr>Maths Wednesday</vt:lpstr>
      <vt:lpstr>English Thursday</vt:lpstr>
      <vt:lpstr>English – Thursday continued</vt:lpstr>
      <vt:lpstr>Maths Thursday</vt:lpstr>
      <vt:lpstr>English Friday</vt:lpstr>
      <vt:lpstr>PowerPoint Presentation</vt:lpstr>
      <vt:lpstr>PowerPoint Presentation</vt:lpstr>
      <vt:lpstr>Maths Friday</vt:lpstr>
      <vt:lpstr>Maths Friday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Farnham Boxing</dc:creator>
  <cp:lastModifiedBy>Hayley Barkley</cp:lastModifiedBy>
  <cp:revision>281</cp:revision>
  <dcterms:created xsi:type="dcterms:W3CDTF">2020-04-24T13:04:28Z</dcterms:created>
  <dcterms:modified xsi:type="dcterms:W3CDTF">2020-06-19T07:41:16Z</dcterms:modified>
</cp:coreProperties>
</file>