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81" r:id="rId4"/>
    <p:sldId id="303" r:id="rId5"/>
    <p:sldId id="297" r:id="rId6"/>
    <p:sldId id="304" r:id="rId7"/>
    <p:sldId id="295" r:id="rId8"/>
    <p:sldId id="305" r:id="rId9"/>
    <p:sldId id="312" r:id="rId10"/>
    <p:sldId id="313" r:id="rId11"/>
    <p:sldId id="284" r:id="rId12"/>
    <p:sldId id="306" r:id="rId13"/>
    <p:sldId id="308" r:id="rId14"/>
    <p:sldId id="310" r:id="rId15"/>
    <p:sldId id="315" r:id="rId16"/>
    <p:sldId id="299" r:id="rId17"/>
    <p:sldId id="314" r:id="rId18"/>
    <p:sldId id="30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caluser" initials="l" lastIdx="1" clrIdx="0">
    <p:extLst>
      <p:ext uri="{19B8F6BF-5375-455C-9EA6-DF929625EA0E}">
        <p15:presenceInfo xmlns:p15="http://schemas.microsoft.com/office/powerpoint/2012/main" userId="local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926" autoAdjust="0"/>
    <p:restoredTop sz="86004" autoAdjust="0"/>
  </p:normalViewPr>
  <p:slideViewPr>
    <p:cSldViewPr snapToGrid="0">
      <p:cViewPr varScale="1">
        <p:scale>
          <a:sx n="61" d="100"/>
          <a:sy n="61" d="100"/>
        </p:scale>
        <p:origin x="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28T21:46:06.362" idx="1">
    <p:pos x="5776" y="3936"/>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DD56F-645E-41F6-A273-4D42C798503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7DF7C90-ECB2-4285-BE63-95979C247B90}">
      <dgm:prSet/>
      <dgm:spPr/>
      <dgm:t>
        <a:bodyPr/>
        <a:lstStyle/>
        <a:p>
          <a:r>
            <a:rPr lang="en-GB" dirty="0">
              <a:latin typeface="Comic Sans MS" panose="030F0702030302020204" pitchFamily="66" charset="0"/>
            </a:rPr>
            <a:t>Please complete one English and one Maths task each day. (Approximately 30 minutes on each). If your able to please send me examples of your learning. </a:t>
          </a:r>
          <a:endParaRPr lang="en-US" dirty="0">
            <a:latin typeface="Comic Sans MS" panose="030F0702030302020204" pitchFamily="66" charset="0"/>
          </a:endParaRPr>
        </a:p>
      </dgm:t>
    </dgm:pt>
    <dgm:pt modelId="{279AA7C5-4F73-45D2-A5DA-FDF966F36390}" type="parTrans" cxnId="{F56E961E-F623-472B-8E72-337E6518AA57}">
      <dgm:prSet/>
      <dgm:spPr/>
      <dgm:t>
        <a:bodyPr/>
        <a:lstStyle/>
        <a:p>
          <a:endParaRPr lang="en-US"/>
        </a:p>
      </dgm:t>
    </dgm:pt>
    <dgm:pt modelId="{EA2BBCEF-07DA-4FBB-A311-FA971AD01415}" type="sibTrans" cxnId="{F56E961E-F623-472B-8E72-337E6518AA57}">
      <dgm:prSet/>
      <dgm:spPr/>
      <dgm:t>
        <a:bodyPr/>
        <a:lstStyle/>
        <a:p>
          <a:endParaRPr lang="en-US"/>
        </a:p>
      </dgm:t>
    </dgm:pt>
    <dgm:pt modelId="{63CB8FEF-D7AC-449A-AB6F-66CF9419FF8A}">
      <dgm:prSet/>
      <dgm:spPr/>
      <dgm:t>
        <a:bodyPr/>
        <a:lstStyle/>
        <a:p>
          <a:r>
            <a:rPr lang="en-GB" dirty="0">
              <a:latin typeface="Comic Sans MS" panose="030F0702030302020204" pitchFamily="66" charset="0"/>
            </a:rPr>
            <a:t>The topic for this week is still ‘Flight’. This is on the school web site and will be sent by marvellous me (some of the activities may take more than a day to complete). Feel free to pick and choose from this list, don’t feel you need to do them all. </a:t>
          </a:r>
          <a:endParaRPr lang="en-US" dirty="0">
            <a:latin typeface="Comic Sans MS" panose="030F0702030302020204" pitchFamily="66" charset="0"/>
          </a:endParaRPr>
        </a:p>
      </dgm:t>
    </dgm:pt>
    <dgm:pt modelId="{67B10E42-2203-43AC-811F-3CF31C94D730}" type="parTrans" cxnId="{919C6340-FE6B-4E14-96B1-10BCFA6FC3AD}">
      <dgm:prSet/>
      <dgm:spPr/>
      <dgm:t>
        <a:bodyPr/>
        <a:lstStyle/>
        <a:p>
          <a:endParaRPr lang="en-US"/>
        </a:p>
      </dgm:t>
    </dgm:pt>
    <dgm:pt modelId="{904EF0D4-0B15-40AD-A707-6271370792C2}" type="sibTrans" cxnId="{919C6340-FE6B-4E14-96B1-10BCFA6FC3AD}">
      <dgm:prSet/>
      <dgm:spPr/>
      <dgm:t>
        <a:bodyPr/>
        <a:lstStyle/>
        <a:p>
          <a:endParaRPr lang="en-US"/>
        </a:p>
      </dgm:t>
    </dgm:pt>
    <dgm:pt modelId="{FF7CCEE6-A722-4C8D-8740-9549E0BBE12A}" type="pres">
      <dgm:prSet presAssocID="{DB1DD56F-645E-41F6-A273-4D42C798503A}" presName="hierChild1" presStyleCnt="0">
        <dgm:presLayoutVars>
          <dgm:chPref val="1"/>
          <dgm:dir/>
          <dgm:animOne val="branch"/>
          <dgm:animLvl val="lvl"/>
          <dgm:resizeHandles/>
        </dgm:presLayoutVars>
      </dgm:prSet>
      <dgm:spPr/>
    </dgm:pt>
    <dgm:pt modelId="{4A2E1EA7-AE1D-44CA-8BFF-C829623A075C}" type="pres">
      <dgm:prSet presAssocID="{57DF7C90-ECB2-4285-BE63-95979C247B90}" presName="hierRoot1" presStyleCnt="0"/>
      <dgm:spPr/>
    </dgm:pt>
    <dgm:pt modelId="{2431CE04-3166-4D4E-A854-22C2529E2E47}" type="pres">
      <dgm:prSet presAssocID="{57DF7C90-ECB2-4285-BE63-95979C247B90}" presName="composite" presStyleCnt="0"/>
      <dgm:spPr/>
    </dgm:pt>
    <dgm:pt modelId="{D9AF8B88-B4BB-45B5-8CBA-1F57FE4991C1}" type="pres">
      <dgm:prSet presAssocID="{57DF7C90-ECB2-4285-BE63-95979C247B90}" presName="background" presStyleLbl="node0" presStyleIdx="0" presStyleCnt="2"/>
      <dgm:spPr/>
    </dgm:pt>
    <dgm:pt modelId="{EF4CF221-E964-4EA5-B41D-FD582B93B469}" type="pres">
      <dgm:prSet presAssocID="{57DF7C90-ECB2-4285-BE63-95979C247B90}" presName="text" presStyleLbl="fgAcc0" presStyleIdx="0" presStyleCnt="2">
        <dgm:presLayoutVars>
          <dgm:chPref val="3"/>
        </dgm:presLayoutVars>
      </dgm:prSet>
      <dgm:spPr/>
    </dgm:pt>
    <dgm:pt modelId="{E7A89F02-0DB4-4B17-A9EC-D9CE5306CF08}" type="pres">
      <dgm:prSet presAssocID="{57DF7C90-ECB2-4285-BE63-95979C247B90}" presName="hierChild2" presStyleCnt="0"/>
      <dgm:spPr/>
    </dgm:pt>
    <dgm:pt modelId="{8294586B-B9B5-4E2F-8CBF-C67224C705A6}" type="pres">
      <dgm:prSet presAssocID="{63CB8FEF-D7AC-449A-AB6F-66CF9419FF8A}" presName="hierRoot1" presStyleCnt="0"/>
      <dgm:spPr/>
    </dgm:pt>
    <dgm:pt modelId="{6AFEE28E-F453-4E09-BF9F-C7444B42D299}" type="pres">
      <dgm:prSet presAssocID="{63CB8FEF-D7AC-449A-AB6F-66CF9419FF8A}" presName="composite" presStyleCnt="0"/>
      <dgm:spPr/>
    </dgm:pt>
    <dgm:pt modelId="{B7402E31-C7EE-478F-AA29-493FDBC54BFA}" type="pres">
      <dgm:prSet presAssocID="{63CB8FEF-D7AC-449A-AB6F-66CF9419FF8A}" presName="background" presStyleLbl="node0" presStyleIdx="1" presStyleCnt="2"/>
      <dgm:spPr/>
    </dgm:pt>
    <dgm:pt modelId="{91D3E593-F142-4141-AE5B-9F540A6444C2}" type="pres">
      <dgm:prSet presAssocID="{63CB8FEF-D7AC-449A-AB6F-66CF9419FF8A}" presName="text" presStyleLbl="fgAcc0" presStyleIdx="1" presStyleCnt="2">
        <dgm:presLayoutVars>
          <dgm:chPref val="3"/>
        </dgm:presLayoutVars>
      </dgm:prSet>
      <dgm:spPr/>
    </dgm:pt>
    <dgm:pt modelId="{973B17BE-1E97-4838-9429-1A1CAC01B23D}" type="pres">
      <dgm:prSet presAssocID="{63CB8FEF-D7AC-449A-AB6F-66CF9419FF8A}" presName="hierChild2" presStyleCnt="0"/>
      <dgm:spPr/>
    </dgm:pt>
  </dgm:ptLst>
  <dgm:cxnLst>
    <dgm:cxn modelId="{F56E961E-F623-472B-8E72-337E6518AA57}" srcId="{DB1DD56F-645E-41F6-A273-4D42C798503A}" destId="{57DF7C90-ECB2-4285-BE63-95979C247B90}" srcOrd="0" destOrd="0" parTransId="{279AA7C5-4F73-45D2-A5DA-FDF966F36390}" sibTransId="{EA2BBCEF-07DA-4FBB-A311-FA971AD01415}"/>
    <dgm:cxn modelId="{919C6340-FE6B-4E14-96B1-10BCFA6FC3AD}" srcId="{DB1DD56F-645E-41F6-A273-4D42C798503A}" destId="{63CB8FEF-D7AC-449A-AB6F-66CF9419FF8A}" srcOrd="1" destOrd="0" parTransId="{67B10E42-2203-43AC-811F-3CF31C94D730}" sibTransId="{904EF0D4-0B15-40AD-A707-6271370792C2}"/>
    <dgm:cxn modelId="{36D85FB5-9F85-4461-8FD1-E4309FFC1E58}" type="presOf" srcId="{57DF7C90-ECB2-4285-BE63-95979C247B90}" destId="{EF4CF221-E964-4EA5-B41D-FD582B93B469}" srcOrd="0" destOrd="0" presId="urn:microsoft.com/office/officeart/2005/8/layout/hierarchy1"/>
    <dgm:cxn modelId="{CCD5D6C8-0CB7-44F3-94D6-1402E56CB398}" type="presOf" srcId="{DB1DD56F-645E-41F6-A273-4D42C798503A}" destId="{FF7CCEE6-A722-4C8D-8740-9549E0BBE12A}" srcOrd="0" destOrd="0" presId="urn:microsoft.com/office/officeart/2005/8/layout/hierarchy1"/>
    <dgm:cxn modelId="{41332DCD-97EF-4D43-A91D-C5ED64CD1C79}" type="presOf" srcId="{63CB8FEF-D7AC-449A-AB6F-66CF9419FF8A}" destId="{91D3E593-F142-4141-AE5B-9F540A6444C2}" srcOrd="0" destOrd="0" presId="urn:microsoft.com/office/officeart/2005/8/layout/hierarchy1"/>
    <dgm:cxn modelId="{1CD932C4-611C-4A3F-A055-BA0C451B1469}" type="presParOf" srcId="{FF7CCEE6-A722-4C8D-8740-9549E0BBE12A}" destId="{4A2E1EA7-AE1D-44CA-8BFF-C829623A075C}" srcOrd="0" destOrd="0" presId="urn:microsoft.com/office/officeart/2005/8/layout/hierarchy1"/>
    <dgm:cxn modelId="{6E96C359-DBD2-4975-BF8D-D4F9582F1681}" type="presParOf" srcId="{4A2E1EA7-AE1D-44CA-8BFF-C829623A075C}" destId="{2431CE04-3166-4D4E-A854-22C2529E2E47}" srcOrd="0" destOrd="0" presId="urn:microsoft.com/office/officeart/2005/8/layout/hierarchy1"/>
    <dgm:cxn modelId="{5451B701-152F-4B3E-9FF1-CFD715A410AC}" type="presParOf" srcId="{2431CE04-3166-4D4E-A854-22C2529E2E47}" destId="{D9AF8B88-B4BB-45B5-8CBA-1F57FE4991C1}" srcOrd="0" destOrd="0" presId="urn:microsoft.com/office/officeart/2005/8/layout/hierarchy1"/>
    <dgm:cxn modelId="{4483AE5F-1F1D-44A2-B4CC-7D1067619F32}" type="presParOf" srcId="{2431CE04-3166-4D4E-A854-22C2529E2E47}" destId="{EF4CF221-E964-4EA5-B41D-FD582B93B469}" srcOrd="1" destOrd="0" presId="urn:microsoft.com/office/officeart/2005/8/layout/hierarchy1"/>
    <dgm:cxn modelId="{6D0E1DA6-5D5A-4BE9-AE0B-89140C0B53B1}" type="presParOf" srcId="{4A2E1EA7-AE1D-44CA-8BFF-C829623A075C}" destId="{E7A89F02-0DB4-4B17-A9EC-D9CE5306CF08}" srcOrd="1" destOrd="0" presId="urn:microsoft.com/office/officeart/2005/8/layout/hierarchy1"/>
    <dgm:cxn modelId="{23959C93-C259-42E0-A05B-28FE2EFFF9CB}" type="presParOf" srcId="{FF7CCEE6-A722-4C8D-8740-9549E0BBE12A}" destId="{8294586B-B9B5-4E2F-8CBF-C67224C705A6}" srcOrd="1" destOrd="0" presId="urn:microsoft.com/office/officeart/2005/8/layout/hierarchy1"/>
    <dgm:cxn modelId="{30D4A56E-4BA9-43FC-B814-87C545F0014E}" type="presParOf" srcId="{8294586B-B9B5-4E2F-8CBF-C67224C705A6}" destId="{6AFEE28E-F453-4E09-BF9F-C7444B42D299}" srcOrd="0" destOrd="0" presId="urn:microsoft.com/office/officeart/2005/8/layout/hierarchy1"/>
    <dgm:cxn modelId="{EC284735-98F7-4CE5-B425-66822E5837B7}" type="presParOf" srcId="{6AFEE28E-F453-4E09-BF9F-C7444B42D299}" destId="{B7402E31-C7EE-478F-AA29-493FDBC54BFA}" srcOrd="0" destOrd="0" presId="urn:microsoft.com/office/officeart/2005/8/layout/hierarchy1"/>
    <dgm:cxn modelId="{6DDE003E-41CD-4007-8A29-61888DF3FE40}" type="presParOf" srcId="{6AFEE28E-F453-4E09-BF9F-C7444B42D299}" destId="{91D3E593-F142-4141-AE5B-9F540A6444C2}" srcOrd="1" destOrd="0" presId="urn:microsoft.com/office/officeart/2005/8/layout/hierarchy1"/>
    <dgm:cxn modelId="{E3A44490-D364-4AE7-9B66-7F4563CF592E}" type="presParOf" srcId="{8294586B-B9B5-4E2F-8CBF-C67224C705A6}" destId="{973B17BE-1E97-4838-9429-1A1CAC01B23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F8B88-B4BB-45B5-8CBA-1F57FE4991C1}">
      <dsp:nvSpPr>
        <dsp:cNvPr id="0" name=""/>
        <dsp:cNvSpPr/>
      </dsp:nvSpPr>
      <dsp:spPr>
        <a:xfrm>
          <a:off x="130938"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4CF221-E964-4EA5-B41D-FD582B93B469}">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omic Sans MS" panose="030F0702030302020204" pitchFamily="66" charset="0"/>
            </a:rPr>
            <a:t>Please complete one English and one Maths task each day. (Approximately 30 minutes on each). If your able to please send me examples of your learning. </a:t>
          </a:r>
          <a:endParaRPr lang="en-US" sz="1800" kern="1200" dirty="0">
            <a:latin typeface="Comic Sans MS" panose="030F0702030302020204" pitchFamily="66" charset="0"/>
          </a:endParaRPr>
        </a:p>
      </dsp:txBody>
      <dsp:txXfrm>
        <a:off x="678914" y="525899"/>
        <a:ext cx="4067491" cy="2525499"/>
      </dsp:txXfrm>
    </dsp:sp>
    <dsp:sp modelId="{B7402E31-C7EE-478F-AA29-493FDBC54BFA}">
      <dsp:nvSpPr>
        <dsp:cNvPr id="0" name=""/>
        <dsp:cNvSpPr/>
      </dsp:nvSpPr>
      <dsp:spPr>
        <a:xfrm>
          <a:off x="5294381"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D3E593-F142-4141-AE5B-9F540A6444C2}">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Comic Sans MS" panose="030F0702030302020204" pitchFamily="66" charset="0"/>
            </a:rPr>
            <a:t>The topic for this week is still ‘Flight’. This is on the school web site and will be sent by marvellous me (some of the activities may take more than a day to complete). Feel free to pick and choose from this list, don’t feel you need to do them all. </a:t>
          </a:r>
          <a:endParaRPr lang="en-US" sz="1800" kern="1200" dirty="0">
            <a:latin typeface="Comic Sans MS" panose="030F0702030302020204" pitchFamily="66" charset="0"/>
          </a:endParaRPr>
        </a:p>
      </dsp:txBody>
      <dsp:txXfrm>
        <a:off x="5842357" y="525899"/>
        <a:ext cx="4067491" cy="25254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F4F6D-10FC-4F69-8A9E-3CEBD3D90463}" type="datetimeFigureOut">
              <a:rPr lang="en-GB" smtClean="0"/>
              <a:t>15/05/2020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6B09A-C0DA-4D97-8E58-6BC775BD24EA}" type="slidenum">
              <a:rPr lang="en-GB" smtClean="0"/>
              <a:t>‹#›</a:t>
            </a:fld>
            <a:endParaRPr lang="en-GB"/>
          </a:p>
        </p:txBody>
      </p:sp>
    </p:spTree>
    <p:extLst>
      <p:ext uri="{BB962C8B-B14F-4D97-AF65-F5344CB8AC3E}">
        <p14:creationId xmlns:p14="http://schemas.microsoft.com/office/powerpoint/2010/main" val="2569543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https://www.youtube.com/watch?v=nYTrIcn4rjg</a:t>
            </a:r>
          </a:p>
          <a:p>
            <a:endParaRPr lang="en-GB" dirty="0"/>
          </a:p>
        </p:txBody>
      </p:sp>
      <p:sp>
        <p:nvSpPr>
          <p:cNvPr id="4" name="Slide Number Placeholder 3"/>
          <p:cNvSpPr>
            <a:spLocks noGrp="1"/>
          </p:cNvSpPr>
          <p:nvPr>
            <p:ph type="sldNum" sz="quarter" idx="5"/>
          </p:nvPr>
        </p:nvSpPr>
        <p:spPr/>
        <p:txBody>
          <a:bodyPr/>
          <a:lstStyle/>
          <a:p>
            <a:fld id="{F7C6B09A-C0DA-4D97-8E58-6BC775BD24EA}" type="slidenum">
              <a:rPr lang="en-GB" smtClean="0"/>
              <a:t>8</a:t>
            </a:fld>
            <a:endParaRPr lang="en-GB"/>
          </a:p>
        </p:txBody>
      </p:sp>
    </p:spTree>
    <p:extLst>
      <p:ext uri="{BB962C8B-B14F-4D97-AF65-F5344CB8AC3E}">
        <p14:creationId xmlns:p14="http://schemas.microsoft.com/office/powerpoint/2010/main" val="337774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0A52F-17E7-4CA6-B20B-EE11959B5B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76A364-070C-460E-83A2-410FE086C3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47AC31-9193-45FF-A1BF-73E52111C2DB}"/>
              </a:ext>
            </a:extLst>
          </p:cNvPr>
          <p:cNvSpPr>
            <a:spLocks noGrp="1"/>
          </p:cNvSpPr>
          <p:nvPr>
            <p:ph type="dt" sz="half" idx="10"/>
          </p:nvPr>
        </p:nvSpPr>
        <p:spPr/>
        <p:txBody>
          <a:bodyPr/>
          <a:lstStyle/>
          <a:p>
            <a:fld id="{FF763013-04EB-4373-84EE-CC01E4C947BF}" type="datetimeFigureOut">
              <a:rPr lang="en-GB" smtClean="0"/>
              <a:t>15/05/2020</a:t>
            </a:fld>
            <a:endParaRPr lang="en-GB"/>
          </a:p>
        </p:txBody>
      </p:sp>
      <p:sp>
        <p:nvSpPr>
          <p:cNvPr id="5" name="Footer Placeholder 4">
            <a:extLst>
              <a:ext uri="{FF2B5EF4-FFF2-40B4-BE49-F238E27FC236}">
                <a16:creationId xmlns:a16="http://schemas.microsoft.com/office/drawing/2014/main" id="{590BD998-2DB4-45A6-9A40-ECF9247B98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4531A5-9193-41C6-B00D-10D06388B704}"/>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180633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56CB-D0C7-4862-9827-DEECA20F93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56F6C-A1E0-44B6-A26F-18E7BF441A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DC819B-8CC3-4705-819C-626A06BA59B2}"/>
              </a:ext>
            </a:extLst>
          </p:cNvPr>
          <p:cNvSpPr>
            <a:spLocks noGrp="1"/>
          </p:cNvSpPr>
          <p:nvPr>
            <p:ph type="dt" sz="half" idx="10"/>
          </p:nvPr>
        </p:nvSpPr>
        <p:spPr/>
        <p:txBody>
          <a:bodyPr/>
          <a:lstStyle/>
          <a:p>
            <a:fld id="{FF763013-04EB-4373-84EE-CC01E4C947BF}" type="datetimeFigureOut">
              <a:rPr lang="en-GB" smtClean="0"/>
              <a:t>15/05/2020</a:t>
            </a:fld>
            <a:endParaRPr lang="en-GB"/>
          </a:p>
        </p:txBody>
      </p:sp>
      <p:sp>
        <p:nvSpPr>
          <p:cNvPr id="5" name="Footer Placeholder 4">
            <a:extLst>
              <a:ext uri="{FF2B5EF4-FFF2-40B4-BE49-F238E27FC236}">
                <a16:creationId xmlns:a16="http://schemas.microsoft.com/office/drawing/2014/main" id="{A1F40835-7184-4361-B063-B32D96CD55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2B1FC3-E747-4D07-AFE6-EA66E9A74E64}"/>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2993552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72C4EF-8CC1-4E67-A70E-6C7684BD3F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823F32-8766-4812-969B-D9A62257AE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6ADDDF-2CFF-4A3E-BF18-108C64FD36FB}"/>
              </a:ext>
            </a:extLst>
          </p:cNvPr>
          <p:cNvSpPr>
            <a:spLocks noGrp="1"/>
          </p:cNvSpPr>
          <p:nvPr>
            <p:ph type="dt" sz="half" idx="10"/>
          </p:nvPr>
        </p:nvSpPr>
        <p:spPr/>
        <p:txBody>
          <a:bodyPr/>
          <a:lstStyle/>
          <a:p>
            <a:fld id="{FF763013-04EB-4373-84EE-CC01E4C947BF}" type="datetimeFigureOut">
              <a:rPr lang="en-GB" smtClean="0"/>
              <a:t>15/05/2020</a:t>
            </a:fld>
            <a:endParaRPr lang="en-GB"/>
          </a:p>
        </p:txBody>
      </p:sp>
      <p:sp>
        <p:nvSpPr>
          <p:cNvPr id="5" name="Footer Placeholder 4">
            <a:extLst>
              <a:ext uri="{FF2B5EF4-FFF2-40B4-BE49-F238E27FC236}">
                <a16:creationId xmlns:a16="http://schemas.microsoft.com/office/drawing/2014/main" id="{0B09A244-4F6A-43F7-B366-ACA18C7194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1982AF-CD2A-4093-A195-32789F8146AC}"/>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291545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A557-4DDE-43A0-AFF3-1934F69A4F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4D6FB3-FA53-4CE9-9CF4-B56E788626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B80D31-D2C0-4537-94D0-915CC62A943E}"/>
              </a:ext>
            </a:extLst>
          </p:cNvPr>
          <p:cNvSpPr>
            <a:spLocks noGrp="1"/>
          </p:cNvSpPr>
          <p:nvPr>
            <p:ph type="dt" sz="half" idx="10"/>
          </p:nvPr>
        </p:nvSpPr>
        <p:spPr/>
        <p:txBody>
          <a:bodyPr/>
          <a:lstStyle/>
          <a:p>
            <a:fld id="{FF763013-04EB-4373-84EE-CC01E4C947BF}" type="datetimeFigureOut">
              <a:rPr lang="en-GB" smtClean="0"/>
              <a:t>15/05/2020</a:t>
            </a:fld>
            <a:endParaRPr lang="en-GB"/>
          </a:p>
        </p:txBody>
      </p:sp>
      <p:sp>
        <p:nvSpPr>
          <p:cNvPr id="5" name="Footer Placeholder 4">
            <a:extLst>
              <a:ext uri="{FF2B5EF4-FFF2-40B4-BE49-F238E27FC236}">
                <a16:creationId xmlns:a16="http://schemas.microsoft.com/office/drawing/2014/main" id="{A1CFDC92-CD9F-41F7-B2AF-717F7F2307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9D50CF-09E0-47FD-8E56-C6A72B81C37A}"/>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255799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12A6-9E51-41A5-B38B-31EAB30FBF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13A5296-938C-461C-A31A-9DA78173CF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ED7677-EF16-4540-AF1B-B58D7DBC8B36}"/>
              </a:ext>
            </a:extLst>
          </p:cNvPr>
          <p:cNvSpPr>
            <a:spLocks noGrp="1"/>
          </p:cNvSpPr>
          <p:nvPr>
            <p:ph type="dt" sz="half" idx="10"/>
          </p:nvPr>
        </p:nvSpPr>
        <p:spPr/>
        <p:txBody>
          <a:bodyPr/>
          <a:lstStyle/>
          <a:p>
            <a:fld id="{FF763013-04EB-4373-84EE-CC01E4C947BF}" type="datetimeFigureOut">
              <a:rPr lang="en-GB" smtClean="0"/>
              <a:t>15/05/2020</a:t>
            </a:fld>
            <a:endParaRPr lang="en-GB"/>
          </a:p>
        </p:txBody>
      </p:sp>
      <p:sp>
        <p:nvSpPr>
          <p:cNvPr id="5" name="Footer Placeholder 4">
            <a:extLst>
              <a:ext uri="{FF2B5EF4-FFF2-40B4-BE49-F238E27FC236}">
                <a16:creationId xmlns:a16="http://schemas.microsoft.com/office/drawing/2014/main" id="{8B711E0B-0A78-46EC-B728-6409E31D82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E279A5-1751-4F04-B2F5-5E8231EC6B35}"/>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556629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4DFA-64F5-4351-94E7-73C7FBD19F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D6A1B2-EA8F-4C8D-9F29-E4D9FAB16D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2F9B19-4520-4361-B4E8-18F3765094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4B81DD-FFCD-44CE-8F71-BB0E181D56E4}"/>
              </a:ext>
            </a:extLst>
          </p:cNvPr>
          <p:cNvSpPr>
            <a:spLocks noGrp="1"/>
          </p:cNvSpPr>
          <p:nvPr>
            <p:ph type="dt" sz="half" idx="10"/>
          </p:nvPr>
        </p:nvSpPr>
        <p:spPr/>
        <p:txBody>
          <a:bodyPr/>
          <a:lstStyle/>
          <a:p>
            <a:fld id="{FF763013-04EB-4373-84EE-CC01E4C947BF}" type="datetimeFigureOut">
              <a:rPr lang="en-GB" smtClean="0"/>
              <a:t>15/05/2020</a:t>
            </a:fld>
            <a:endParaRPr lang="en-GB"/>
          </a:p>
        </p:txBody>
      </p:sp>
      <p:sp>
        <p:nvSpPr>
          <p:cNvPr id="6" name="Footer Placeholder 5">
            <a:extLst>
              <a:ext uri="{FF2B5EF4-FFF2-40B4-BE49-F238E27FC236}">
                <a16:creationId xmlns:a16="http://schemas.microsoft.com/office/drawing/2014/main" id="{0BA05534-BEEB-448D-B463-5233E7222C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AE0C04-4617-4A48-8395-9C980F36E1DA}"/>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402951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3B85-F095-447B-9D67-24C0B500FE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50B095-6D69-42DF-905E-1CE80B1E10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F92B01-47A4-47F6-8D52-81D4E0734A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F89CF-ACED-47B5-AAA0-252000691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EE1E14-8CB6-4EB8-85DE-737CBE7FFA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AA39AF-2141-4572-90E8-771EADDB41CC}"/>
              </a:ext>
            </a:extLst>
          </p:cNvPr>
          <p:cNvSpPr>
            <a:spLocks noGrp="1"/>
          </p:cNvSpPr>
          <p:nvPr>
            <p:ph type="dt" sz="half" idx="10"/>
          </p:nvPr>
        </p:nvSpPr>
        <p:spPr/>
        <p:txBody>
          <a:bodyPr/>
          <a:lstStyle/>
          <a:p>
            <a:fld id="{FF763013-04EB-4373-84EE-CC01E4C947BF}" type="datetimeFigureOut">
              <a:rPr lang="en-GB" smtClean="0"/>
              <a:t>15/05/2020</a:t>
            </a:fld>
            <a:endParaRPr lang="en-GB"/>
          </a:p>
        </p:txBody>
      </p:sp>
      <p:sp>
        <p:nvSpPr>
          <p:cNvPr id="8" name="Footer Placeholder 7">
            <a:extLst>
              <a:ext uri="{FF2B5EF4-FFF2-40B4-BE49-F238E27FC236}">
                <a16:creationId xmlns:a16="http://schemas.microsoft.com/office/drawing/2014/main" id="{F69645A1-27BA-4F50-9570-0008A33CCA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E2DC04-B3EA-4DCC-8B67-A97B5F980073}"/>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44286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9D59-0E06-4E58-BD48-87994E2C95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1C422A-C199-4D1C-83F2-A14EB41AFE01}"/>
              </a:ext>
            </a:extLst>
          </p:cNvPr>
          <p:cNvSpPr>
            <a:spLocks noGrp="1"/>
          </p:cNvSpPr>
          <p:nvPr>
            <p:ph type="dt" sz="half" idx="10"/>
          </p:nvPr>
        </p:nvSpPr>
        <p:spPr/>
        <p:txBody>
          <a:bodyPr/>
          <a:lstStyle/>
          <a:p>
            <a:fld id="{FF763013-04EB-4373-84EE-CC01E4C947BF}" type="datetimeFigureOut">
              <a:rPr lang="en-GB" smtClean="0"/>
              <a:t>15/05/2020</a:t>
            </a:fld>
            <a:endParaRPr lang="en-GB"/>
          </a:p>
        </p:txBody>
      </p:sp>
      <p:sp>
        <p:nvSpPr>
          <p:cNvPr id="4" name="Footer Placeholder 3">
            <a:extLst>
              <a:ext uri="{FF2B5EF4-FFF2-40B4-BE49-F238E27FC236}">
                <a16:creationId xmlns:a16="http://schemas.microsoft.com/office/drawing/2014/main" id="{29688E85-82CA-4993-BE70-8CF57F83A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C03840-C7D0-4BC9-9DB0-9070490BC626}"/>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101513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14EEC-719C-4323-8832-4A5BF3697553}"/>
              </a:ext>
            </a:extLst>
          </p:cNvPr>
          <p:cNvSpPr>
            <a:spLocks noGrp="1"/>
          </p:cNvSpPr>
          <p:nvPr>
            <p:ph type="dt" sz="half" idx="10"/>
          </p:nvPr>
        </p:nvSpPr>
        <p:spPr/>
        <p:txBody>
          <a:bodyPr/>
          <a:lstStyle/>
          <a:p>
            <a:fld id="{FF763013-04EB-4373-84EE-CC01E4C947BF}" type="datetimeFigureOut">
              <a:rPr lang="en-GB" smtClean="0"/>
              <a:t>15/05/2020</a:t>
            </a:fld>
            <a:endParaRPr lang="en-GB"/>
          </a:p>
        </p:txBody>
      </p:sp>
      <p:sp>
        <p:nvSpPr>
          <p:cNvPr id="3" name="Footer Placeholder 2">
            <a:extLst>
              <a:ext uri="{FF2B5EF4-FFF2-40B4-BE49-F238E27FC236}">
                <a16:creationId xmlns:a16="http://schemas.microsoft.com/office/drawing/2014/main" id="{1435CBB7-288F-401A-8A25-3D2A458548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0C06AE-45AE-4D46-98D9-56BD10D391CD}"/>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48698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E435-01BA-4356-BECC-F8DBE252D0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52B848-5A4C-4A49-99B2-175E7F1AE6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1DDFCA-8850-4DF7-A1CE-4D0D6C170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B9ADAD-4CEA-470B-93C2-FE2833890B1C}"/>
              </a:ext>
            </a:extLst>
          </p:cNvPr>
          <p:cNvSpPr>
            <a:spLocks noGrp="1"/>
          </p:cNvSpPr>
          <p:nvPr>
            <p:ph type="dt" sz="half" idx="10"/>
          </p:nvPr>
        </p:nvSpPr>
        <p:spPr/>
        <p:txBody>
          <a:bodyPr/>
          <a:lstStyle/>
          <a:p>
            <a:fld id="{FF763013-04EB-4373-84EE-CC01E4C947BF}" type="datetimeFigureOut">
              <a:rPr lang="en-GB" smtClean="0"/>
              <a:t>15/05/2020</a:t>
            </a:fld>
            <a:endParaRPr lang="en-GB"/>
          </a:p>
        </p:txBody>
      </p:sp>
      <p:sp>
        <p:nvSpPr>
          <p:cNvPr id="6" name="Footer Placeholder 5">
            <a:extLst>
              <a:ext uri="{FF2B5EF4-FFF2-40B4-BE49-F238E27FC236}">
                <a16:creationId xmlns:a16="http://schemas.microsoft.com/office/drawing/2014/main" id="{EBD8BE89-0E6E-48DC-8DDF-33DB4358F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586706-7DA3-4DCB-AE29-043F30C1D728}"/>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96092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1607A-1429-404B-B7B9-B39DFF08F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FC46A1-675B-4E89-8713-045C460F5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044184-2A76-44DA-A6B0-057E37130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5EDC4-5008-4185-9DB2-56F522D95787}"/>
              </a:ext>
            </a:extLst>
          </p:cNvPr>
          <p:cNvSpPr>
            <a:spLocks noGrp="1"/>
          </p:cNvSpPr>
          <p:nvPr>
            <p:ph type="dt" sz="half" idx="10"/>
          </p:nvPr>
        </p:nvSpPr>
        <p:spPr/>
        <p:txBody>
          <a:bodyPr/>
          <a:lstStyle/>
          <a:p>
            <a:fld id="{FF763013-04EB-4373-84EE-CC01E4C947BF}" type="datetimeFigureOut">
              <a:rPr lang="en-GB" smtClean="0"/>
              <a:t>15/05/2020</a:t>
            </a:fld>
            <a:endParaRPr lang="en-GB"/>
          </a:p>
        </p:txBody>
      </p:sp>
      <p:sp>
        <p:nvSpPr>
          <p:cNvPr id="6" name="Footer Placeholder 5">
            <a:extLst>
              <a:ext uri="{FF2B5EF4-FFF2-40B4-BE49-F238E27FC236}">
                <a16:creationId xmlns:a16="http://schemas.microsoft.com/office/drawing/2014/main" id="{3F28B78D-26FF-4C58-A708-48F710A3E5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D74830-2F8F-48D5-AA28-AA3DCCA7817B}"/>
              </a:ext>
            </a:extLst>
          </p:cNvPr>
          <p:cNvSpPr>
            <a:spLocks noGrp="1"/>
          </p:cNvSpPr>
          <p:nvPr>
            <p:ph type="sldNum" sz="quarter" idx="12"/>
          </p:nvPr>
        </p:nvSpPr>
        <p:spPr/>
        <p:txBody>
          <a:bodyPr/>
          <a:lstStyle/>
          <a:p>
            <a:fld id="{17E96DEE-7E7A-42C0-95D2-F72892F763D0}" type="slidenum">
              <a:rPr lang="en-GB" smtClean="0"/>
              <a:t>‹#›</a:t>
            </a:fld>
            <a:endParaRPr lang="en-GB"/>
          </a:p>
        </p:txBody>
      </p:sp>
    </p:spTree>
    <p:extLst>
      <p:ext uri="{BB962C8B-B14F-4D97-AF65-F5344CB8AC3E}">
        <p14:creationId xmlns:p14="http://schemas.microsoft.com/office/powerpoint/2010/main" val="383594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21AA8B-A550-4FAC-ABB4-E9798A4011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F30413-B9E6-4C4D-B525-D9FA149F34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B927EB-C5C8-4C9D-8E3B-4D712CFA1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63013-04EB-4373-84EE-CC01E4C947BF}" type="datetimeFigureOut">
              <a:rPr lang="en-GB" smtClean="0"/>
              <a:t>15/05/2020</a:t>
            </a:fld>
            <a:endParaRPr lang="en-GB"/>
          </a:p>
        </p:txBody>
      </p:sp>
      <p:sp>
        <p:nvSpPr>
          <p:cNvPr id="5" name="Footer Placeholder 4">
            <a:extLst>
              <a:ext uri="{FF2B5EF4-FFF2-40B4-BE49-F238E27FC236}">
                <a16:creationId xmlns:a16="http://schemas.microsoft.com/office/drawing/2014/main" id="{8FDD7992-9796-4A44-8FF7-5AED5A66F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3F6F22-1891-4BAA-A398-73CDE171A7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96DEE-7E7A-42C0-95D2-F72892F763D0}" type="slidenum">
              <a:rPr lang="en-GB" smtClean="0"/>
              <a:t>‹#›</a:t>
            </a:fld>
            <a:endParaRPr lang="en-GB"/>
          </a:p>
        </p:txBody>
      </p:sp>
    </p:spTree>
    <p:extLst>
      <p:ext uri="{BB962C8B-B14F-4D97-AF65-F5344CB8AC3E}">
        <p14:creationId xmlns:p14="http://schemas.microsoft.com/office/powerpoint/2010/main" val="2687541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numbergenerator.org/randomnumbergenerator/1-9"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2NQ6uS8blw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nYTrIcn4rjg" TargetMode="External"/><Relationship Id="rId6" Type="http://schemas.openxmlformats.org/officeDocument/2006/relationships/hyperlink" Target="https://www.literacyshed.com/for-the-birds.html" TargetMode="External"/><Relationship Id="rId5" Type="http://schemas.openxmlformats.org/officeDocument/2006/relationships/hyperlink" Target="https://www.youtube.com/watch?v=nYTrIcn4rjg"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A16F15E-C09E-43B9-8BC7-2EAC750AE516}"/>
              </a:ext>
            </a:extLst>
          </p:cNvPr>
          <p:cNvSpPr>
            <a:spLocks noGrp="1"/>
          </p:cNvSpPr>
          <p:nvPr>
            <p:ph type="ctrTitle"/>
          </p:nvPr>
        </p:nvSpPr>
        <p:spPr>
          <a:xfrm>
            <a:off x="3045368" y="2043663"/>
            <a:ext cx="6105194" cy="2031055"/>
          </a:xfrm>
        </p:spPr>
        <p:txBody>
          <a:bodyPr>
            <a:normAutofit/>
          </a:bodyPr>
          <a:lstStyle/>
          <a:p>
            <a:r>
              <a:rPr lang="en-GB" dirty="0">
                <a:solidFill>
                  <a:srgbClr val="FFFFFF"/>
                </a:solidFill>
                <a:latin typeface="Comic Sans MS" panose="030F0702030302020204" pitchFamily="66" charset="0"/>
              </a:rPr>
              <a:t> Home Learning</a:t>
            </a:r>
          </a:p>
        </p:txBody>
      </p:sp>
      <p:sp>
        <p:nvSpPr>
          <p:cNvPr id="3" name="Subtitle 2">
            <a:extLst>
              <a:ext uri="{FF2B5EF4-FFF2-40B4-BE49-F238E27FC236}">
                <a16:creationId xmlns:a16="http://schemas.microsoft.com/office/drawing/2014/main" id="{81FC4175-9438-4147-BCE4-81EE9DF23144}"/>
              </a:ext>
            </a:extLst>
          </p:cNvPr>
          <p:cNvSpPr>
            <a:spLocks noGrp="1"/>
          </p:cNvSpPr>
          <p:nvPr>
            <p:ph type="subTitle" idx="1"/>
          </p:nvPr>
        </p:nvSpPr>
        <p:spPr>
          <a:xfrm>
            <a:off x="3045368" y="4074718"/>
            <a:ext cx="6105194" cy="682079"/>
          </a:xfrm>
        </p:spPr>
        <p:txBody>
          <a:bodyPr>
            <a:normAutofit fontScale="85000" lnSpcReduction="20000"/>
          </a:bodyPr>
          <a:lstStyle/>
          <a:p>
            <a:r>
              <a:rPr lang="en-GB" dirty="0">
                <a:solidFill>
                  <a:srgbClr val="FFFFFF"/>
                </a:solidFill>
                <a:latin typeface="Comic Sans MS" panose="030F0702030302020204" pitchFamily="66" charset="0"/>
              </a:rPr>
              <a:t>Week commencing 18</a:t>
            </a:r>
            <a:r>
              <a:rPr lang="en-GB" baseline="30000" dirty="0">
                <a:solidFill>
                  <a:srgbClr val="FFFFFF"/>
                </a:solidFill>
                <a:latin typeface="Comic Sans MS" panose="030F0702030302020204" pitchFamily="66" charset="0"/>
              </a:rPr>
              <a:t>th</a:t>
            </a:r>
            <a:r>
              <a:rPr lang="en-GB" dirty="0">
                <a:solidFill>
                  <a:srgbClr val="FFFFFF"/>
                </a:solidFill>
                <a:latin typeface="Comic Sans MS" panose="030F0702030302020204" pitchFamily="66" charset="0"/>
              </a:rPr>
              <a:t> May</a:t>
            </a:r>
          </a:p>
          <a:p>
            <a:r>
              <a:rPr lang="en-GB" dirty="0" err="1">
                <a:solidFill>
                  <a:srgbClr val="FFFFFF"/>
                </a:solidFill>
                <a:latin typeface="Comic Sans MS" panose="030F0702030302020204" pitchFamily="66" charset="0"/>
              </a:rPr>
              <a:t>Sycamore.class@fernhill.kite.academy</a:t>
            </a:r>
            <a:endParaRPr lang="en-GB" dirty="0">
              <a:solidFill>
                <a:srgbClr val="FFFFFF"/>
              </a:solidFill>
              <a:latin typeface="Comic Sans MS" panose="030F0702030302020204" pitchFamily="66" charset="0"/>
            </a:endParaRPr>
          </a:p>
        </p:txBody>
      </p:sp>
    </p:spTree>
    <p:extLst>
      <p:ext uri="{BB962C8B-B14F-4D97-AF65-F5344CB8AC3E}">
        <p14:creationId xmlns:p14="http://schemas.microsoft.com/office/powerpoint/2010/main" val="206410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7F4C-A9C7-437E-8D35-C56670CCCC26}"/>
              </a:ext>
            </a:extLst>
          </p:cNvPr>
          <p:cNvSpPr>
            <a:spLocks noGrp="1"/>
          </p:cNvSpPr>
          <p:nvPr>
            <p:ph type="title"/>
          </p:nvPr>
        </p:nvSpPr>
        <p:spPr>
          <a:xfrm>
            <a:off x="838200" y="112295"/>
            <a:ext cx="10515600" cy="1578393"/>
          </a:xfrm>
        </p:spPr>
        <p:txBody>
          <a:bodyPr/>
          <a:lstStyle/>
          <a:p>
            <a:pPr algn="ctr"/>
            <a:r>
              <a:rPr lang="en-GB" b="1" u="sng" dirty="0"/>
              <a:t>Maths - Tuesday</a:t>
            </a:r>
          </a:p>
        </p:txBody>
      </p:sp>
      <p:sp>
        <p:nvSpPr>
          <p:cNvPr id="3" name="Content Placeholder 2">
            <a:extLst>
              <a:ext uri="{FF2B5EF4-FFF2-40B4-BE49-F238E27FC236}">
                <a16:creationId xmlns:a16="http://schemas.microsoft.com/office/drawing/2014/main" id="{94C21AD2-E00F-4B82-AAE3-39D22373B899}"/>
              </a:ext>
            </a:extLst>
          </p:cNvPr>
          <p:cNvSpPr>
            <a:spLocks noGrp="1"/>
          </p:cNvSpPr>
          <p:nvPr>
            <p:ph idx="1"/>
          </p:nvPr>
        </p:nvSpPr>
        <p:spPr>
          <a:xfrm>
            <a:off x="838200" y="1363580"/>
            <a:ext cx="10776284" cy="5133472"/>
          </a:xfrm>
        </p:spPr>
        <p:txBody>
          <a:bodyPr/>
          <a:lstStyle/>
          <a:p>
            <a:r>
              <a:rPr lang="en-GB" dirty="0"/>
              <a:t>Using addition, subtraction or a combination of the two how many ways can you make 37? For example:-</a:t>
            </a:r>
          </a:p>
          <a:p>
            <a:r>
              <a:rPr lang="en-GB" dirty="0">
                <a:solidFill>
                  <a:schemeClr val="accent6">
                    <a:lumMod val="75000"/>
                  </a:schemeClr>
                </a:solidFill>
              </a:rPr>
              <a:t>30 + 7 = 37			20 + 17 = 37			36 + 1 = 37</a:t>
            </a:r>
          </a:p>
          <a:p>
            <a:r>
              <a:rPr lang="en-GB" dirty="0">
                <a:solidFill>
                  <a:schemeClr val="accent6">
                    <a:lumMod val="75000"/>
                  </a:schemeClr>
                </a:solidFill>
              </a:rPr>
              <a:t>40 – 3 = 37			100 – 63 = 37		38 – 1 = 37</a:t>
            </a:r>
          </a:p>
        </p:txBody>
      </p:sp>
      <p:pic>
        <p:nvPicPr>
          <p:cNvPr id="5" name="Picture 4">
            <a:extLst>
              <a:ext uri="{FF2B5EF4-FFF2-40B4-BE49-F238E27FC236}">
                <a16:creationId xmlns:a16="http://schemas.microsoft.com/office/drawing/2014/main" id="{403BC78B-92D2-494E-94B9-A486222DFDE4}"/>
              </a:ext>
            </a:extLst>
          </p:cNvPr>
          <p:cNvPicPr>
            <a:picLocks noChangeAspect="1"/>
          </p:cNvPicPr>
          <p:nvPr/>
        </p:nvPicPr>
        <p:blipFill>
          <a:blip r:embed="rId2"/>
          <a:stretch>
            <a:fillRect/>
          </a:stretch>
        </p:blipFill>
        <p:spPr>
          <a:xfrm>
            <a:off x="8422104" y="254431"/>
            <a:ext cx="3368703" cy="967014"/>
          </a:xfrm>
          <a:prstGeom prst="rect">
            <a:avLst/>
          </a:prstGeom>
        </p:spPr>
      </p:pic>
      <p:sp>
        <p:nvSpPr>
          <p:cNvPr id="6" name="TextBox 5">
            <a:extLst>
              <a:ext uri="{FF2B5EF4-FFF2-40B4-BE49-F238E27FC236}">
                <a16:creationId xmlns:a16="http://schemas.microsoft.com/office/drawing/2014/main" id="{604E0582-3F02-4EB2-A37C-95878459BCE2}"/>
              </a:ext>
            </a:extLst>
          </p:cNvPr>
          <p:cNvSpPr txBox="1"/>
          <p:nvPr/>
        </p:nvSpPr>
        <p:spPr>
          <a:xfrm>
            <a:off x="6096000" y="4106779"/>
            <a:ext cx="112295" cy="2117558"/>
          </a:xfrm>
          <a:prstGeom prst="rect">
            <a:avLst/>
          </a:prstGeom>
          <a:noFill/>
        </p:spPr>
        <p:txBody>
          <a:bodyPr wrap="square" rtlCol="0">
            <a:spAutoFit/>
          </a:bodyPr>
          <a:lstStyle/>
          <a:p>
            <a:endParaRPr lang="en-GB" dirty="0"/>
          </a:p>
        </p:txBody>
      </p:sp>
      <p:sp>
        <p:nvSpPr>
          <p:cNvPr id="7" name="TextBox 6">
            <a:extLst>
              <a:ext uri="{FF2B5EF4-FFF2-40B4-BE49-F238E27FC236}">
                <a16:creationId xmlns:a16="http://schemas.microsoft.com/office/drawing/2014/main" id="{2B96EC6B-3724-4E86-9F69-6C4882B241D6}"/>
              </a:ext>
            </a:extLst>
          </p:cNvPr>
          <p:cNvSpPr txBox="1"/>
          <p:nvPr/>
        </p:nvSpPr>
        <p:spPr>
          <a:xfrm>
            <a:off x="689811" y="3256547"/>
            <a:ext cx="3785936" cy="523220"/>
          </a:xfrm>
          <a:prstGeom prst="rect">
            <a:avLst/>
          </a:prstGeom>
          <a:noFill/>
        </p:spPr>
        <p:txBody>
          <a:bodyPr wrap="square" rtlCol="0">
            <a:spAutoFit/>
          </a:bodyPr>
          <a:lstStyle/>
          <a:p>
            <a:r>
              <a:rPr lang="en-GB" sz="2800" b="1" u="sng" dirty="0">
                <a:solidFill>
                  <a:schemeClr val="tx1">
                    <a:lumMod val="85000"/>
                    <a:lumOff val="15000"/>
                  </a:schemeClr>
                </a:solidFill>
              </a:rPr>
              <a:t>TOUGH CHALLENGE !!</a:t>
            </a:r>
          </a:p>
        </p:txBody>
      </p:sp>
      <p:pic>
        <p:nvPicPr>
          <p:cNvPr id="8" name="Picture 7">
            <a:extLst>
              <a:ext uri="{FF2B5EF4-FFF2-40B4-BE49-F238E27FC236}">
                <a16:creationId xmlns:a16="http://schemas.microsoft.com/office/drawing/2014/main" id="{19D7CC62-8289-49BD-922A-6F5D80B79755}"/>
              </a:ext>
            </a:extLst>
          </p:cNvPr>
          <p:cNvPicPr>
            <a:picLocks noChangeAspect="1"/>
          </p:cNvPicPr>
          <p:nvPr/>
        </p:nvPicPr>
        <p:blipFill>
          <a:blip r:embed="rId3"/>
          <a:stretch>
            <a:fillRect/>
          </a:stretch>
        </p:blipFill>
        <p:spPr>
          <a:xfrm>
            <a:off x="689812" y="3828340"/>
            <a:ext cx="8325852" cy="2827076"/>
          </a:xfrm>
          <a:prstGeom prst="rect">
            <a:avLst/>
          </a:prstGeom>
        </p:spPr>
      </p:pic>
      <p:sp>
        <p:nvSpPr>
          <p:cNvPr id="9" name="TextBox 8">
            <a:extLst>
              <a:ext uri="{FF2B5EF4-FFF2-40B4-BE49-F238E27FC236}">
                <a16:creationId xmlns:a16="http://schemas.microsoft.com/office/drawing/2014/main" id="{707E4B71-C366-4E85-BCB8-40E80B0871BF}"/>
              </a:ext>
            </a:extLst>
          </p:cNvPr>
          <p:cNvSpPr txBox="1"/>
          <p:nvPr/>
        </p:nvSpPr>
        <p:spPr>
          <a:xfrm>
            <a:off x="9192126" y="4539916"/>
            <a:ext cx="2743200" cy="1477328"/>
          </a:xfrm>
          <a:prstGeom prst="rect">
            <a:avLst/>
          </a:prstGeom>
          <a:noFill/>
        </p:spPr>
        <p:txBody>
          <a:bodyPr wrap="square" rtlCol="0">
            <a:spAutoFit/>
          </a:bodyPr>
          <a:lstStyle/>
          <a:p>
            <a:r>
              <a:rPr lang="en-GB" dirty="0">
                <a:solidFill>
                  <a:srgbClr val="FF0000"/>
                </a:solidFill>
              </a:rPr>
              <a:t>This bottom one is very  tough so </a:t>
            </a:r>
            <a:r>
              <a:rPr lang="en-GB" dirty="0" err="1">
                <a:solidFill>
                  <a:srgbClr val="FF0000"/>
                </a:solidFill>
              </a:rPr>
              <a:t>i’ll</a:t>
            </a:r>
            <a:r>
              <a:rPr lang="en-GB" dirty="0">
                <a:solidFill>
                  <a:srgbClr val="FF0000"/>
                </a:solidFill>
              </a:rPr>
              <a:t> give you a clue – it might not be possible! But if it isn’t possible can you tell me why? </a:t>
            </a:r>
          </a:p>
        </p:txBody>
      </p:sp>
    </p:spTree>
    <p:extLst>
      <p:ext uri="{BB962C8B-B14F-4D97-AF65-F5344CB8AC3E}">
        <p14:creationId xmlns:p14="http://schemas.microsoft.com/office/powerpoint/2010/main" val="45340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English Wednesday</a:t>
            </a:r>
          </a:p>
        </p:txBody>
      </p:sp>
      <p:sp>
        <p:nvSpPr>
          <p:cNvPr id="6" name="TextBox 5"/>
          <p:cNvSpPr txBox="1"/>
          <p:nvPr/>
        </p:nvSpPr>
        <p:spPr>
          <a:xfrm>
            <a:off x="483326" y="1371600"/>
            <a:ext cx="7850777" cy="369332"/>
          </a:xfrm>
          <a:prstGeom prst="rect">
            <a:avLst/>
          </a:prstGeom>
          <a:noFill/>
        </p:spPr>
        <p:txBody>
          <a:bodyPr wrap="square" rtlCol="0">
            <a:spAutoFit/>
          </a:bodyPr>
          <a:lstStyle/>
          <a:p>
            <a:endParaRPr lang="en-GB" dirty="0"/>
          </a:p>
        </p:txBody>
      </p:sp>
      <p:pic>
        <p:nvPicPr>
          <p:cNvPr id="4" name="Content Placeholder 3">
            <a:extLst>
              <a:ext uri="{FF2B5EF4-FFF2-40B4-BE49-F238E27FC236}">
                <a16:creationId xmlns:a16="http://schemas.microsoft.com/office/drawing/2014/main" id="{0687416D-6B55-463B-817D-E4658F16A0D5}"/>
              </a:ext>
            </a:extLst>
          </p:cNvPr>
          <p:cNvPicPr>
            <a:picLocks noGrp="1" noChangeAspect="1"/>
          </p:cNvPicPr>
          <p:nvPr>
            <p:ph idx="1"/>
          </p:nvPr>
        </p:nvPicPr>
        <p:blipFill>
          <a:blip r:embed="rId2"/>
          <a:stretch>
            <a:fillRect/>
          </a:stretch>
        </p:blipFill>
        <p:spPr>
          <a:xfrm>
            <a:off x="3838114" y="4847779"/>
            <a:ext cx="7515686" cy="1325562"/>
          </a:xfrm>
          <a:prstGeom prst="rect">
            <a:avLst/>
          </a:prstGeom>
        </p:spPr>
      </p:pic>
      <p:pic>
        <p:nvPicPr>
          <p:cNvPr id="5" name="Picture 4">
            <a:extLst>
              <a:ext uri="{FF2B5EF4-FFF2-40B4-BE49-F238E27FC236}">
                <a16:creationId xmlns:a16="http://schemas.microsoft.com/office/drawing/2014/main" id="{BBCE06B3-E48C-407D-B1A0-7499AB6C4E10}"/>
              </a:ext>
            </a:extLst>
          </p:cNvPr>
          <p:cNvPicPr>
            <a:picLocks noChangeAspect="1"/>
          </p:cNvPicPr>
          <p:nvPr/>
        </p:nvPicPr>
        <p:blipFill>
          <a:blip r:embed="rId3"/>
          <a:stretch>
            <a:fillRect/>
          </a:stretch>
        </p:blipFill>
        <p:spPr>
          <a:xfrm>
            <a:off x="673233" y="365124"/>
            <a:ext cx="2839988" cy="2083543"/>
          </a:xfrm>
          <a:prstGeom prst="rect">
            <a:avLst/>
          </a:prstGeom>
        </p:spPr>
      </p:pic>
      <p:pic>
        <p:nvPicPr>
          <p:cNvPr id="7" name="Picture 6">
            <a:extLst>
              <a:ext uri="{FF2B5EF4-FFF2-40B4-BE49-F238E27FC236}">
                <a16:creationId xmlns:a16="http://schemas.microsoft.com/office/drawing/2014/main" id="{5D43A7C1-2A79-4D37-B342-85F6EF028902}"/>
              </a:ext>
            </a:extLst>
          </p:cNvPr>
          <p:cNvPicPr>
            <a:picLocks noChangeAspect="1"/>
          </p:cNvPicPr>
          <p:nvPr/>
        </p:nvPicPr>
        <p:blipFill>
          <a:blip r:embed="rId4"/>
          <a:stretch>
            <a:fillRect/>
          </a:stretch>
        </p:blipFill>
        <p:spPr>
          <a:xfrm>
            <a:off x="673233" y="3294219"/>
            <a:ext cx="2583314" cy="3107120"/>
          </a:xfrm>
          <a:prstGeom prst="rect">
            <a:avLst/>
          </a:prstGeom>
        </p:spPr>
      </p:pic>
      <p:sp>
        <p:nvSpPr>
          <p:cNvPr id="3" name="TextBox 2">
            <a:extLst>
              <a:ext uri="{FF2B5EF4-FFF2-40B4-BE49-F238E27FC236}">
                <a16:creationId xmlns:a16="http://schemas.microsoft.com/office/drawing/2014/main" id="{5604C784-5260-485A-B2D0-F9F4FD04AB2C}"/>
              </a:ext>
            </a:extLst>
          </p:cNvPr>
          <p:cNvSpPr txBox="1"/>
          <p:nvPr/>
        </p:nvSpPr>
        <p:spPr>
          <a:xfrm>
            <a:off x="5390147" y="1740932"/>
            <a:ext cx="5582653" cy="3046988"/>
          </a:xfrm>
          <a:prstGeom prst="rect">
            <a:avLst/>
          </a:prstGeom>
          <a:noFill/>
        </p:spPr>
        <p:txBody>
          <a:bodyPr wrap="square" rtlCol="0">
            <a:spAutoFit/>
          </a:bodyPr>
          <a:lstStyle/>
          <a:p>
            <a:r>
              <a:rPr lang="en-GB" sz="2400" b="1" dirty="0"/>
              <a:t>Today we’ll try to write two or three sentences including onomatope. Onomatopoeia</a:t>
            </a:r>
            <a:r>
              <a:rPr lang="en-GB" sz="2400" dirty="0"/>
              <a:t> is a word that names a sound, but also sounds like that sound. For example: boom, honk, pop, crack. Try for two sentences about the birds and then a sentence or two about another animal or subject.</a:t>
            </a:r>
            <a:endParaRPr lang="en-GB" sz="2400" b="1" dirty="0"/>
          </a:p>
        </p:txBody>
      </p:sp>
    </p:spTree>
    <p:extLst>
      <p:ext uri="{BB962C8B-B14F-4D97-AF65-F5344CB8AC3E}">
        <p14:creationId xmlns:p14="http://schemas.microsoft.com/office/powerpoint/2010/main" val="133905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94E3-E4E1-471A-A9F5-E9A1CC5B4E42}"/>
              </a:ext>
            </a:extLst>
          </p:cNvPr>
          <p:cNvSpPr>
            <a:spLocks noGrp="1"/>
          </p:cNvSpPr>
          <p:nvPr>
            <p:ph type="title"/>
          </p:nvPr>
        </p:nvSpPr>
        <p:spPr>
          <a:xfrm>
            <a:off x="838200" y="365126"/>
            <a:ext cx="10515600" cy="1078664"/>
          </a:xfrm>
        </p:spPr>
        <p:txBody>
          <a:bodyPr/>
          <a:lstStyle/>
          <a:p>
            <a:pPr algn="ctr"/>
            <a:r>
              <a:rPr lang="en-GB" b="1" u="sng" dirty="0"/>
              <a:t>Maths Wednesday</a:t>
            </a:r>
          </a:p>
        </p:txBody>
      </p:sp>
      <p:sp>
        <p:nvSpPr>
          <p:cNvPr id="5" name="TextBox 4">
            <a:extLst>
              <a:ext uri="{FF2B5EF4-FFF2-40B4-BE49-F238E27FC236}">
                <a16:creationId xmlns:a16="http://schemas.microsoft.com/office/drawing/2014/main" id="{92D7BFDA-8544-416E-849E-90FD42D210B1}"/>
              </a:ext>
            </a:extLst>
          </p:cNvPr>
          <p:cNvSpPr txBox="1"/>
          <p:nvPr/>
        </p:nvSpPr>
        <p:spPr>
          <a:xfrm>
            <a:off x="529389" y="1042737"/>
            <a:ext cx="5454316" cy="577516"/>
          </a:xfrm>
          <a:prstGeom prst="rect">
            <a:avLst/>
          </a:prstGeom>
          <a:noFill/>
        </p:spPr>
        <p:txBody>
          <a:bodyPr wrap="square" rtlCol="0">
            <a:spAutoFit/>
          </a:bodyPr>
          <a:lstStyle/>
          <a:p>
            <a:endParaRPr lang="en-GB" dirty="0"/>
          </a:p>
        </p:txBody>
      </p:sp>
      <p:pic>
        <p:nvPicPr>
          <p:cNvPr id="8" name="Content Placeholder 7">
            <a:extLst>
              <a:ext uri="{FF2B5EF4-FFF2-40B4-BE49-F238E27FC236}">
                <a16:creationId xmlns:a16="http://schemas.microsoft.com/office/drawing/2014/main" id="{1A29E4E2-609B-4F63-B256-CEC4A9725A04}"/>
              </a:ext>
            </a:extLst>
          </p:cNvPr>
          <p:cNvPicPr>
            <a:picLocks noGrp="1" noChangeAspect="1"/>
          </p:cNvPicPr>
          <p:nvPr>
            <p:ph idx="1"/>
          </p:nvPr>
        </p:nvPicPr>
        <p:blipFill>
          <a:blip r:embed="rId2"/>
          <a:stretch>
            <a:fillRect/>
          </a:stretch>
        </p:blipFill>
        <p:spPr>
          <a:xfrm>
            <a:off x="1182964" y="1331494"/>
            <a:ext cx="5859520" cy="5291769"/>
          </a:xfrm>
          <a:prstGeom prst="rect">
            <a:avLst/>
          </a:prstGeom>
        </p:spPr>
      </p:pic>
      <p:sp>
        <p:nvSpPr>
          <p:cNvPr id="9" name="TextBox 8">
            <a:extLst>
              <a:ext uri="{FF2B5EF4-FFF2-40B4-BE49-F238E27FC236}">
                <a16:creationId xmlns:a16="http://schemas.microsoft.com/office/drawing/2014/main" id="{9079BAE5-CADE-4174-BBD5-D81B86AF6C83}"/>
              </a:ext>
            </a:extLst>
          </p:cNvPr>
          <p:cNvSpPr txBox="1"/>
          <p:nvPr/>
        </p:nvSpPr>
        <p:spPr>
          <a:xfrm>
            <a:off x="8133347" y="1443790"/>
            <a:ext cx="2887579" cy="2308324"/>
          </a:xfrm>
          <a:prstGeom prst="rect">
            <a:avLst/>
          </a:prstGeom>
          <a:noFill/>
        </p:spPr>
        <p:txBody>
          <a:bodyPr wrap="square" rtlCol="0">
            <a:spAutoFit/>
          </a:bodyPr>
          <a:lstStyle/>
          <a:p>
            <a:r>
              <a:rPr lang="en-GB" dirty="0"/>
              <a:t>In year 3 children need to be familiar with money and practice finding different totals. They also need to practice working out how much change they may receive after they’ve bought something.</a:t>
            </a:r>
          </a:p>
        </p:txBody>
      </p:sp>
      <p:pic>
        <p:nvPicPr>
          <p:cNvPr id="10" name="Picture 9">
            <a:extLst>
              <a:ext uri="{FF2B5EF4-FFF2-40B4-BE49-F238E27FC236}">
                <a16:creationId xmlns:a16="http://schemas.microsoft.com/office/drawing/2014/main" id="{C5E88482-2CD0-4ACA-8B33-C4F23D11B45F}"/>
              </a:ext>
            </a:extLst>
          </p:cNvPr>
          <p:cNvPicPr>
            <a:picLocks noChangeAspect="1"/>
          </p:cNvPicPr>
          <p:nvPr/>
        </p:nvPicPr>
        <p:blipFill>
          <a:blip r:embed="rId3"/>
          <a:stretch>
            <a:fillRect/>
          </a:stretch>
        </p:blipFill>
        <p:spPr>
          <a:xfrm>
            <a:off x="7903745" y="4110523"/>
            <a:ext cx="3450055" cy="1927058"/>
          </a:xfrm>
          <a:prstGeom prst="rect">
            <a:avLst/>
          </a:prstGeom>
        </p:spPr>
      </p:pic>
    </p:spTree>
    <p:extLst>
      <p:ext uri="{BB962C8B-B14F-4D97-AF65-F5344CB8AC3E}">
        <p14:creationId xmlns:p14="http://schemas.microsoft.com/office/powerpoint/2010/main" val="301940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65ED-1656-4BFC-8843-5974F7D1B0FF}"/>
              </a:ext>
            </a:extLst>
          </p:cNvPr>
          <p:cNvSpPr>
            <a:spLocks noGrp="1"/>
          </p:cNvSpPr>
          <p:nvPr>
            <p:ph type="title"/>
          </p:nvPr>
        </p:nvSpPr>
        <p:spPr>
          <a:xfrm>
            <a:off x="838200" y="190501"/>
            <a:ext cx="10515600" cy="1104899"/>
          </a:xfrm>
        </p:spPr>
        <p:txBody>
          <a:bodyPr/>
          <a:lstStyle/>
          <a:p>
            <a:pPr algn="ctr"/>
            <a:r>
              <a:rPr lang="en-GB" b="1" u="sng" dirty="0"/>
              <a:t>English Thursday</a:t>
            </a:r>
          </a:p>
        </p:txBody>
      </p:sp>
      <p:sp>
        <p:nvSpPr>
          <p:cNvPr id="9" name="TextBox 8">
            <a:extLst>
              <a:ext uri="{FF2B5EF4-FFF2-40B4-BE49-F238E27FC236}">
                <a16:creationId xmlns:a16="http://schemas.microsoft.com/office/drawing/2014/main" id="{ED3CB8BF-6CDE-4F66-BE80-7E32D1D1E56B}"/>
              </a:ext>
            </a:extLst>
          </p:cNvPr>
          <p:cNvSpPr txBox="1"/>
          <p:nvPr/>
        </p:nvSpPr>
        <p:spPr>
          <a:xfrm>
            <a:off x="609600" y="1447800"/>
            <a:ext cx="11068050" cy="830997"/>
          </a:xfrm>
          <a:prstGeom prst="rect">
            <a:avLst/>
          </a:prstGeom>
          <a:noFill/>
        </p:spPr>
        <p:txBody>
          <a:bodyPr wrap="square" rtlCol="0">
            <a:spAutoFit/>
          </a:bodyPr>
          <a:lstStyle/>
          <a:p>
            <a:pPr algn="ctr"/>
            <a:endParaRPr lang="en-GB" sz="2400" dirty="0"/>
          </a:p>
          <a:p>
            <a:pPr algn="ctr"/>
            <a:endParaRPr lang="en-GB" sz="2400" dirty="0"/>
          </a:p>
        </p:txBody>
      </p:sp>
      <p:pic>
        <p:nvPicPr>
          <p:cNvPr id="3" name="Picture 2">
            <a:extLst>
              <a:ext uri="{FF2B5EF4-FFF2-40B4-BE49-F238E27FC236}">
                <a16:creationId xmlns:a16="http://schemas.microsoft.com/office/drawing/2014/main" id="{EED3F51F-8C4B-4BA2-B1E0-6185C2C4D813}"/>
              </a:ext>
            </a:extLst>
          </p:cNvPr>
          <p:cNvPicPr>
            <a:picLocks noChangeAspect="1"/>
          </p:cNvPicPr>
          <p:nvPr/>
        </p:nvPicPr>
        <p:blipFill>
          <a:blip r:embed="rId2"/>
          <a:stretch>
            <a:fillRect/>
          </a:stretch>
        </p:blipFill>
        <p:spPr>
          <a:xfrm>
            <a:off x="514350" y="463224"/>
            <a:ext cx="2091109" cy="1664352"/>
          </a:xfrm>
          <a:prstGeom prst="rect">
            <a:avLst/>
          </a:prstGeom>
        </p:spPr>
      </p:pic>
      <p:pic>
        <p:nvPicPr>
          <p:cNvPr id="4" name="Picture 3">
            <a:extLst>
              <a:ext uri="{FF2B5EF4-FFF2-40B4-BE49-F238E27FC236}">
                <a16:creationId xmlns:a16="http://schemas.microsoft.com/office/drawing/2014/main" id="{BE36FE5A-9AAA-4451-BE0F-07598A8BF9F5}"/>
              </a:ext>
            </a:extLst>
          </p:cNvPr>
          <p:cNvPicPr>
            <a:picLocks noChangeAspect="1"/>
          </p:cNvPicPr>
          <p:nvPr/>
        </p:nvPicPr>
        <p:blipFill>
          <a:blip r:embed="rId3"/>
          <a:stretch>
            <a:fillRect/>
          </a:stretch>
        </p:blipFill>
        <p:spPr>
          <a:xfrm>
            <a:off x="1382124" y="2483081"/>
            <a:ext cx="2446669" cy="3911695"/>
          </a:xfrm>
          <a:prstGeom prst="rect">
            <a:avLst/>
          </a:prstGeom>
        </p:spPr>
      </p:pic>
      <p:pic>
        <p:nvPicPr>
          <p:cNvPr id="5" name="Picture 4">
            <a:extLst>
              <a:ext uri="{FF2B5EF4-FFF2-40B4-BE49-F238E27FC236}">
                <a16:creationId xmlns:a16="http://schemas.microsoft.com/office/drawing/2014/main" id="{D8F2081B-80D8-4B1E-9AD2-9DFBCF2E2F08}"/>
              </a:ext>
            </a:extLst>
          </p:cNvPr>
          <p:cNvPicPr>
            <a:picLocks noChangeAspect="1"/>
          </p:cNvPicPr>
          <p:nvPr/>
        </p:nvPicPr>
        <p:blipFill>
          <a:blip r:embed="rId4"/>
          <a:stretch>
            <a:fillRect/>
          </a:stretch>
        </p:blipFill>
        <p:spPr>
          <a:xfrm>
            <a:off x="4508987" y="3737725"/>
            <a:ext cx="6639119" cy="1981372"/>
          </a:xfrm>
          <a:prstGeom prst="rect">
            <a:avLst/>
          </a:prstGeom>
        </p:spPr>
      </p:pic>
      <p:sp>
        <p:nvSpPr>
          <p:cNvPr id="6" name="TextBox 5">
            <a:extLst>
              <a:ext uri="{FF2B5EF4-FFF2-40B4-BE49-F238E27FC236}">
                <a16:creationId xmlns:a16="http://schemas.microsoft.com/office/drawing/2014/main" id="{F1A24934-B7F8-4F9C-9442-1B5A22D1CCE4}"/>
              </a:ext>
            </a:extLst>
          </p:cNvPr>
          <p:cNvSpPr txBox="1"/>
          <p:nvPr/>
        </p:nvSpPr>
        <p:spPr>
          <a:xfrm>
            <a:off x="5502442" y="1390253"/>
            <a:ext cx="5582653" cy="1938992"/>
          </a:xfrm>
          <a:prstGeom prst="rect">
            <a:avLst/>
          </a:prstGeom>
          <a:noFill/>
        </p:spPr>
        <p:txBody>
          <a:bodyPr wrap="square" rtlCol="0">
            <a:spAutoFit/>
          </a:bodyPr>
          <a:lstStyle/>
          <a:p>
            <a:pPr algn="ctr"/>
            <a:r>
              <a:rPr lang="en-GB" sz="2000" dirty="0"/>
              <a:t>Today we’re going to move the story of the birds on and we’re going to concentrate on descriptive action words and exclamatory sentences. We’ll write at least three </a:t>
            </a:r>
            <a:r>
              <a:rPr lang="en-GB" sz="2000" dirty="0" err="1"/>
              <a:t>sentneces</a:t>
            </a:r>
            <a:r>
              <a:rPr lang="en-GB" sz="2000" dirty="0"/>
              <a:t> about the part of the film where the big blue bird called Peck started moving closer and closer to the floor.</a:t>
            </a:r>
          </a:p>
        </p:txBody>
      </p:sp>
      <p:sp>
        <p:nvSpPr>
          <p:cNvPr id="7" name="TextBox 6">
            <a:extLst>
              <a:ext uri="{FF2B5EF4-FFF2-40B4-BE49-F238E27FC236}">
                <a16:creationId xmlns:a16="http://schemas.microsoft.com/office/drawing/2014/main" id="{2CBAC77C-C9EC-40A6-9F0D-F31385F63D7F}"/>
              </a:ext>
            </a:extLst>
          </p:cNvPr>
          <p:cNvSpPr txBox="1"/>
          <p:nvPr/>
        </p:nvSpPr>
        <p:spPr>
          <a:xfrm>
            <a:off x="5823284" y="5999747"/>
            <a:ext cx="4539916" cy="646331"/>
          </a:xfrm>
          <a:prstGeom prst="rect">
            <a:avLst/>
          </a:prstGeom>
          <a:noFill/>
        </p:spPr>
        <p:txBody>
          <a:bodyPr wrap="square" rtlCol="0">
            <a:spAutoFit/>
          </a:bodyPr>
          <a:lstStyle/>
          <a:p>
            <a:r>
              <a:rPr lang="en-GB" dirty="0">
                <a:solidFill>
                  <a:srgbClr val="FF0000"/>
                </a:solidFill>
              </a:rPr>
              <a:t>Now write your sentence. Make sure you check capital letters and full stops.</a:t>
            </a:r>
          </a:p>
        </p:txBody>
      </p:sp>
    </p:spTree>
    <p:extLst>
      <p:ext uri="{BB962C8B-B14F-4D97-AF65-F5344CB8AC3E}">
        <p14:creationId xmlns:p14="http://schemas.microsoft.com/office/powerpoint/2010/main" val="1931795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113D-C679-4917-81D2-4C5CA2C75644}"/>
              </a:ext>
            </a:extLst>
          </p:cNvPr>
          <p:cNvSpPr>
            <a:spLocks noGrp="1"/>
          </p:cNvSpPr>
          <p:nvPr>
            <p:ph type="title"/>
          </p:nvPr>
        </p:nvSpPr>
        <p:spPr>
          <a:xfrm>
            <a:off x="522514" y="1"/>
            <a:ext cx="10831286" cy="1088570"/>
          </a:xfrm>
        </p:spPr>
        <p:txBody>
          <a:bodyPr/>
          <a:lstStyle/>
          <a:p>
            <a:pPr algn="ctr"/>
            <a:r>
              <a:rPr lang="en-GB" b="1" u="sng" dirty="0"/>
              <a:t>English Thursday Continued</a:t>
            </a:r>
          </a:p>
        </p:txBody>
      </p:sp>
      <p:pic>
        <p:nvPicPr>
          <p:cNvPr id="4" name="Content Placeholder 3">
            <a:extLst>
              <a:ext uri="{FF2B5EF4-FFF2-40B4-BE49-F238E27FC236}">
                <a16:creationId xmlns:a16="http://schemas.microsoft.com/office/drawing/2014/main" id="{27D3B34E-4FA9-49F0-81F3-1860FABCE381}"/>
              </a:ext>
            </a:extLst>
          </p:cNvPr>
          <p:cNvPicPr>
            <a:picLocks noGrp="1" noChangeAspect="1"/>
          </p:cNvPicPr>
          <p:nvPr>
            <p:ph idx="1"/>
          </p:nvPr>
        </p:nvPicPr>
        <p:blipFill>
          <a:blip r:embed="rId2"/>
          <a:stretch>
            <a:fillRect/>
          </a:stretch>
        </p:blipFill>
        <p:spPr>
          <a:xfrm>
            <a:off x="194617" y="256395"/>
            <a:ext cx="2091109" cy="1664352"/>
          </a:xfrm>
          <a:prstGeom prst="rect">
            <a:avLst/>
          </a:prstGeom>
        </p:spPr>
      </p:pic>
      <p:pic>
        <p:nvPicPr>
          <p:cNvPr id="5" name="Picture 4">
            <a:extLst>
              <a:ext uri="{FF2B5EF4-FFF2-40B4-BE49-F238E27FC236}">
                <a16:creationId xmlns:a16="http://schemas.microsoft.com/office/drawing/2014/main" id="{FCAD3C29-9B2D-472E-96EA-E774A53EAFA0}"/>
              </a:ext>
            </a:extLst>
          </p:cNvPr>
          <p:cNvPicPr>
            <a:picLocks noChangeAspect="1"/>
          </p:cNvPicPr>
          <p:nvPr/>
        </p:nvPicPr>
        <p:blipFill>
          <a:blip r:embed="rId3"/>
          <a:stretch>
            <a:fillRect/>
          </a:stretch>
        </p:blipFill>
        <p:spPr>
          <a:xfrm>
            <a:off x="194617" y="2851015"/>
            <a:ext cx="3487214" cy="3200677"/>
          </a:xfrm>
          <a:prstGeom prst="rect">
            <a:avLst/>
          </a:prstGeom>
        </p:spPr>
      </p:pic>
      <p:pic>
        <p:nvPicPr>
          <p:cNvPr id="6" name="Picture 5">
            <a:extLst>
              <a:ext uri="{FF2B5EF4-FFF2-40B4-BE49-F238E27FC236}">
                <a16:creationId xmlns:a16="http://schemas.microsoft.com/office/drawing/2014/main" id="{394E0BEF-4090-4828-9FF2-D7FFA40D2B8F}"/>
              </a:ext>
            </a:extLst>
          </p:cNvPr>
          <p:cNvPicPr>
            <a:picLocks noChangeAspect="1"/>
          </p:cNvPicPr>
          <p:nvPr/>
        </p:nvPicPr>
        <p:blipFill>
          <a:blip r:embed="rId4"/>
          <a:stretch>
            <a:fillRect/>
          </a:stretch>
        </p:blipFill>
        <p:spPr>
          <a:xfrm>
            <a:off x="4369567" y="2851015"/>
            <a:ext cx="7248772" cy="1700931"/>
          </a:xfrm>
          <a:prstGeom prst="rect">
            <a:avLst/>
          </a:prstGeom>
        </p:spPr>
      </p:pic>
      <p:sp>
        <p:nvSpPr>
          <p:cNvPr id="7" name="Rectangle 6">
            <a:extLst>
              <a:ext uri="{FF2B5EF4-FFF2-40B4-BE49-F238E27FC236}">
                <a16:creationId xmlns:a16="http://schemas.microsoft.com/office/drawing/2014/main" id="{F84DE19E-3349-46A5-952E-4D441032C130}"/>
              </a:ext>
            </a:extLst>
          </p:cNvPr>
          <p:cNvSpPr/>
          <p:nvPr/>
        </p:nvSpPr>
        <p:spPr>
          <a:xfrm rot="10800000" flipV="1">
            <a:off x="6107424" y="5228538"/>
            <a:ext cx="2940783" cy="923330"/>
          </a:xfrm>
          <a:prstGeom prst="rect">
            <a:avLst/>
          </a:prstGeom>
        </p:spPr>
        <p:txBody>
          <a:bodyPr wrap="square">
            <a:spAutoFit/>
          </a:bodyPr>
          <a:lstStyle/>
          <a:p>
            <a:r>
              <a:rPr lang="en-GB" dirty="0">
                <a:solidFill>
                  <a:srgbClr val="FF0000"/>
                </a:solidFill>
              </a:rPr>
              <a:t>Now write your sentence. Make sure you check capital letters and full stops.</a:t>
            </a:r>
          </a:p>
        </p:txBody>
      </p:sp>
      <p:sp>
        <p:nvSpPr>
          <p:cNvPr id="8" name="TextBox 7">
            <a:extLst>
              <a:ext uri="{FF2B5EF4-FFF2-40B4-BE49-F238E27FC236}">
                <a16:creationId xmlns:a16="http://schemas.microsoft.com/office/drawing/2014/main" id="{1504A36B-C627-4485-8F41-5CE0979C450C}"/>
              </a:ext>
            </a:extLst>
          </p:cNvPr>
          <p:cNvSpPr txBox="1"/>
          <p:nvPr/>
        </p:nvSpPr>
        <p:spPr>
          <a:xfrm>
            <a:off x="6497053" y="1379621"/>
            <a:ext cx="4523873" cy="1200329"/>
          </a:xfrm>
          <a:prstGeom prst="rect">
            <a:avLst/>
          </a:prstGeom>
          <a:noFill/>
        </p:spPr>
        <p:txBody>
          <a:bodyPr wrap="square" rtlCol="0">
            <a:spAutoFit/>
          </a:bodyPr>
          <a:lstStyle/>
          <a:p>
            <a:r>
              <a:rPr lang="en-GB" dirty="0"/>
              <a:t>Sentence number 2 is going to be an exclamatory sentence with describing words explaining how Peck started flapping his wings. </a:t>
            </a:r>
          </a:p>
        </p:txBody>
      </p:sp>
    </p:spTree>
    <p:extLst>
      <p:ext uri="{BB962C8B-B14F-4D97-AF65-F5344CB8AC3E}">
        <p14:creationId xmlns:p14="http://schemas.microsoft.com/office/powerpoint/2010/main" val="2999003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1FE2-A6EC-49C1-9575-B100F28EE4DC}"/>
              </a:ext>
            </a:extLst>
          </p:cNvPr>
          <p:cNvSpPr>
            <a:spLocks noGrp="1"/>
          </p:cNvSpPr>
          <p:nvPr>
            <p:ph type="title"/>
          </p:nvPr>
        </p:nvSpPr>
        <p:spPr/>
        <p:txBody>
          <a:bodyPr/>
          <a:lstStyle/>
          <a:p>
            <a:pPr algn="ctr"/>
            <a:r>
              <a:rPr lang="en-GB" b="1" u="sng" dirty="0"/>
              <a:t>English Thursday - continued</a:t>
            </a:r>
          </a:p>
        </p:txBody>
      </p:sp>
      <p:pic>
        <p:nvPicPr>
          <p:cNvPr id="5" name="Content Placeholder 4">
            <a:extLst>
              <a:ext uri="{FF2B5EF4-FFF2-40B4-BE49-F238E27FC236}">
                <a16:creationId xmlns:a16="http://schemas.microsoft.com/office/drawing/2014/main" id="{1042668A-E765-4F36-864E-9DD1517246E5}"/>
              </a:ext>
            </a:extLst>
          </p:cNvPr>
          <p:cNvPicPr>
            <a:picLocks noGrp="1" noChangeAspect="1"/>
          </p:cNvPicPr>
          <p:nvPr>
            <p:ph idx="1"/>
          </p:nvPr>
        </p:nvPicPr>
        <p:blipFill>
          <a:blip r:embed="rId2"/>
          <a:stretch>
            <a:fillRect/>
          </a:stretch>
        </p:blipFill>
        <p:spPr>
          <a:xfrm>
            <a:off x="3315749" y="3002910"/>
            <a:ext cx="7260965" cy="1932599"/>
          </a:xfrm>
          <a:prstGeom prst="rect">
            <a:avLst/>
          </a:prstGeom>
        </p:spPr>
      </p:pic>
      <p:pic>
        <p:nvPicPr>
          <p:cNvPr id="4" name="Picture 3">
            <a:extLst>
              <a:ext uri="{FF2B5EF4-FFF2-40B4-BE49-F238E27FC236}">
                <a16:creationId xmlns:a16="http://schemas.microsoft.com/office/drawing/2014/main" id="{AFF92015-21F2-4780-9E21-060146230F8F}"/>
              </a:ext>
            </a:extLst>
          </p:cNvPr>
          <p:cNvPicPr>
            <a:picLocks noChangeAspect="1"/>
          </p:cNvPicPr>
          <p:nvPr/>
        </p:nvPicPr>
        <p:blipFill>
          <a:blip r:embed="rId3"/>
          <a:stretch>
            <a:fillRect/>
          </a:stretch>
        </p:blipFill>
        <p:spPr>
          <a:xfrm>
            <a:off x="558655" y="681037"/>
            <a:ext cx="2091109" cy="1664352"/>
          </a:xfrm>
          <a:prstGeom prst="rect">
            <a:avLst/>
          </a:prstGeom>
        </p:spPr>
      </p:pic>
      <p:sp>
        <p:nvSpPr>
          <p:cNvPr id="6" name="Rectangle 5">
            <a:extLst>
              <a:ext uri="{FF2B5EF4-FFF2-40B4-BE49-F238E27FC236}">
                <a16:creationId xmlns:a16="http://schemas.microsoft.com/office/drawing/2014/main" id="{0DFD8810-3D67-4B66-81F7-BD60145647C0}"/>
              </a:ext>
            </a:extLst>
          </p:cNvPr>
          <p:cNvSpPr/>
          <p:nvPr/>
        </p:nvSpPr>
        <p:spPr>
          <a:xfrm>
            <a:off x="5584816" y="5383623"/>
            <a:ext cx="4123382" cy="646331"/>
          </a:xfrm>
          <a:prstGeom prst="rect">
            <a:avLst/>
          </a:prstGeom>
        </p:spPr>
        <p:txBody>
          <a:bodyPr wrap="square">
            <a:spAutoFit/>
          </a:bodyPr>
          <a:lstStyle/>
          <a:p>
            <a:r>
              <a:rPr lang="en-GB" dirty="0">
                <a:solidFill>
                  <a:srgbClr val="FF0000"/>
                </a:solidFill>
              </a:rPr>
              <a:t>Now write your sentence. Make sure you check capital letters and full stops.</a:t>
            </a:r>
          </a:p>
        </p:txBody>
      </p:sp>
      <p:sp>
        <p:nvSpPr>
          <p:cNvPr id="7" name="TextBox 6">
            <a:extLst>
              <a:ext uri="{FF2B5EF4-FFF2-40B4-BE49-F238E27FC236}">
                <a16:creationId xmlns:a16="http://schemas.microsoft.com/office/drawing/2014/main" id="{0E784669-0D0B-4AD7-B440-6CAA8AFB448F}"/>
              </a:ext>
            </a:extLst>
          </p:cNvPr>
          <p:cNvSpPr txBox="1"/>
          <p:nvPr/>
        </p:nvSpPr>
        <p:spPr>
          <a:xfrm>
            <a:off x="4828674" y="1426566"/>
            <a:ext cx="5748039" cy="923330"/>
          </a:xfrm>
          <a:prstGeom prst="rect">
            <a:avLst/>
          </a:prstGeom>
          <a:noFill/>
        </p:spPr>
        <p:txBody>
          <a:bodyPr wrap="square" rtlCol="0">
            <a:spAutoFit/>
          </a:bodyPr>
          <a:lstStyle/>
          <a:p>
            <a:r>
              <a:rPr lang="en-GB" dirty="0"/>
              <a:t>Our last sentence today is also going to be a descriptive explanatory sentence where Peck gets closer and closer to the floor!</a:t>
            </a:r>
          </a:p>
        </p:txBody>
      </p:sp>
    </p:spTree>
    <p:extLst>
      <p:ext uri="{BB962C8B-B14F-4D97-AF65-F5344CB8AC3E}">
        <p14:creationId xmlns:p14="http://schemas.microsoft.com/office/powerpoint/2010/main" val="3422786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61D5-7973-4EAB-B9F0-6DC40C7561B1}"/>
              </a:ext>
            </a:extLst>
          </p:cNvPr>
          <p:cNvSpPr>
            <a:spLocks noGrp="1"/>
          </p:cNvSpPr>
          <p:nvPr>
            <p:ph type="title"/>
          </p:nvPr>
        </p:nvSpPr>
        <p:spPr/>
        <p:txBody>
          <a:bodyPr/>
          <a:lstStyle/>
          <a:p>
            <a:pPr algn="ctr"/>
            <a:r>
              <a:rPr lang="en-GB" b="1" u="sng" dirty="0"/>
              <a:t>Maths Thursday</a:t>
            </a:r>
          </a:p>
        </p:txBody>
      </p:sp>
      <p:pic>
        <p:nvPicPr>
          <p:cNvPr id="4" name="Content Placeholder 3">
            <a:extLst>
              <a:ext uri="{FF2B5EF4-FFF2-40B4-BE49-F238E27FC236}">
                <a16:creationId xmlns:a16="http://schemas.microsoft.com/office/drawing/2014/main" id="{5AE34218-195C-4567-8DDD-AE5796C33A71}"/>
              </a:ext>
            </a:extLst>
          </p:cNvPr>
          <p:cNvPicPr>
            <a:picLocks noGrp="1" noChangeAspect="1"/>
          </p:cNvPicPr>
          <p:nvPr>
            <p:ph idx="1"/>
          </p:nvPr>
        </p:nvPicPr>
        <p:blipFill>
          <a:blip r:embed="rId2"/>
          <a:stretch>
            <a:fillRect/>
          </a:stretch>
        </p:blipFill>
        <p:spPr>
          <a:xfrm>
            <a:off x="1070975" y="1027906"/>
            <a:ext cx="2200275" cy="2495550"/>
          </a:xfrm>
          <a:prstGeom prst="rect">
            <a:avLst/>
          </a:prstGeom>
        </p:spPr>
      </p:pic>
      <p:pic>
        <p:nvPicPr>
          <p:cNvPr id="5" name="Picture 4">
            <a:extLst>
              <a:ext uri="{FF2B5EF4-FFF2-40B4-BE49-F238E27FC236}">
                <a16:creationId xmlns:a16="http://schemas.microsoft.com/office/drawing/2014/main" id="{CD9259DA-822A-47A7-938C-E924DDC0FAF3}"/>
              </a:ext>
            </a:extLst>
          </p:cNvPr>
          <p:cNvPicPr>
            <a:picLocks noChangeAspect="1"/>
          </p:cNvPicPr>
          <p:nvPr/>
        </p:nvPicPr>
        <p:blipFill>
          <a:blip r:embed="rId3"/>
          <a:stretch>
            <a:fillRect/>
          </a:stretch>
        </p:blipFill>
        <p:spPr>
          <a:xfrm>
            <a:off x="1070976" y="4062414"/>
            <a:ext cx="2200274" cy="2495550"/>
          </a:xfrm>
          <a:prstGeom prst="rect">
            <a:avLst/>
          </a:prstGeom>
        </p:spPr>
      </p:pic>
      <p:sp>
        <p:nvSpPr>
          <p:cNvPr id="6" name="TextBox 5">
            <a:extLst>
              <a:ext uri="{FF2B5EF4-FFF2-40B4-BE49-F238E27FC236}">
                <a16:creationId xmlns:a16="http://schemas.microsoft.com/office/drawing/2014/main" id="{0ECBDFB6-BE26-4963-912B-B3BE068FFC28}"/>
              </a:ext>
            </a:extLst>
          </p:cNvPr>
          <p:cNvSpPr txBox="1"/>
          <p:nvPr/>
        </p:nvSpPr>
        <p:spPr>
          <a:xfrm>
            <a:off x="4093698" y="1842868"/>
            <a:ext cx="7260102" cy="3477875"/>
          </a:xfrm>
          <a:prstGeom prst="rect">
            <a:avLst/>
          </a:prstGeom>
          <a:noFill/>
        </p:spPr>
        <p:txBody>
          <a:bodyPr wrap="square" rtlCol="0">
            <a:spAutoFit/>
          </a:bodyPr>
          <a:lstStyle/>
          <a:p>
            <a:r>
              <a:rPr lang="en-GB" sz="2000" dirty="0"/>
              <a:t>Today lets again practice column addition and subtraction going up to 1000. Make sure children line up the ones, tens and hundreds in the right column and if possible have a good understanding of exchanging numbers when adding and carrying number when subtracting. You can write down or generate your own numbers. You could use an online number generator 1 to 9 such as this one:-</a:t>
            </a:r>
          </a:p>
          <a:p>
            <a:endParaRPr lang="en-GB" sz="2000" dirty="0"/>
          </a:p>
          <a:p>
            <a:r>
              <a:rPr lang="en-GB" sz="2000" dirty="0">
                <a:hlinkClick r:id="rId4"/>
              </a:rPr>
              <a:t>http://numbergenerator.org/randomnumbergenerator/1-9</a:t>
            </a:r>
            <a:endParaRPr lang="en-GB" sz="2000" dirty="0"/>
          </a:p>
          <a:p>
            <a:endParaRPr lang="en-GB" sz="2000" dirty="0"/>
          </a:p>
          <a:p>
            <a:r>
              <a:rPr lang="en-GB" sz="2000" b="1" dirty="0"/>
              <a:t>Please aim to complete four or five addition and four or five subtraction sums.</a:t>
            </a:r>
          </a:p>
        </p:txBody>
      </p:sp>
    </p:spTree>
    <p:extLst>
      <p:ext uri="{BB962C8B-B14F-4D97-AF65-F5344CB8AC3E}">
        <p14:creationId xmlns:p14="http://schemas.microsoft.com/office/powerpoint/2010/main" val="1594674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English Friday</a:t>
            </a:r>
          </a:p>
        </p:txBody>
      </p:sp>
      <p:sp>
        <p:nvSpPr>
          <p:cNvPr id="6" name="TextBox 5"/>
          <p:cNvSpPr txBox="1"/>
          <p:nvPr/>
        </p:nvSpPr>
        <p:spPr>
          <a:xfrm>
            <a:off x="838200" y="1690688"/>
            <a:ext cx="9782908" cy="2523768"/>
          </a:xfrm>
          <a:prstGeom prst="rect">
            <a:avLst/>
          </a:prstGeom>
          <a:noFill/>
        </p:spPr>
        <p:txBody>
          <a:bodyPr wrap="square" rtlCol="0">
            <a:spAutoFit/>
          </a:bodyPr>
          <a:lstStyle/>
          <a:p>
            <a:r>
              <a:rPr lang="en-GB" sz="2000" dirty="0"/>
              <a:t>In year 3 its important the children know and understand many of the different terms we use in English.  These terms will continue to be used throughout primary school. </a:t>
            </a:r>
          </a:p>
          <a:p>
            <a:endParaRPr lang="en-GB" sz="2000" dirty="0"/>
          </a:p>
          <a:p>
            <a:r>
              <a:rPr lang="en-GB" sz="2000" dirty="0"/>
              <a:t>Today lets </a:t>
            </a:r>
            <a:r>
              <a:rPr lang="en-GB" sz="2000"/>
              <a:t>have another look </a:t>
            </a:r>
            <a:r>
              <a:rPr lang="en-GB" sz="2000" dirty="0"/>
              <a:t>inside a book (one of our favourite books ideally) and </a:t>
            </a:r>
            <a:r>
              <a:rPr lang="en-GB" sz="2000" b="1" dirty="0"/>
              <a:t>pick out and list at least three nouns, three verbs, three adjectives </a:t>
            </a:r>
            <a:r>
              <a:rPr lang="en-GB" sz="2000" dirty="0"/>
              <a:t>and</a:t>
            </a:r>
            <a:r>
              <a:rPr lang="en-GB" sz="2000" b="1" dirty="0"/>
              <a:t> three adverbs.</a:t>
            </a:r>
          </a:p>
          <a:p>
            <a:endParaRPr lang="en-GB" sz="2000" b="1" dirty="0"/>
          </a:p>
          <a:p>
            <a:endParaRPr lang="en-GB" sz="2000" b="1" dirty="0"/>
          </a:p>
          <a:p>
            <a:endParaRPr lang="en-GB" dirty="0"/>
          </a:p>
        </p:txBody>
      </p:sp>
      <p:pic>
        <p:nvPicPr>
          <p:cNvPr id="10" name="Picture 9">
            <a:extLst>
              <a:ext uri="{FF2B5EF4-FFF2-40B4-BE49-F238E27FC236}">
                <a16:creationId xmlns:a16="http://schemas.microsoft.com/office/drawing/2014/main" id="{C538606A-4A03-4766-AF45-D7853BE5E6CE}"/>
              </a:ext>
            </a:extLst>
          </p:cNvPr>
          <p:cNvPicPr>
            <a:picLocks noChangeAspect="1"/>
          </p:cNvPicPr>
          <p:nvPr/>
        </p:nvPicPr>
        <p:blipFill>
          <a:blip r:embed="rId2"/>
          <a:stretch>
            <a:fillRect/>
          </a:stretch>
        </p:blipFill>
        <p:spPr>
          <a:xfrm>
            <a:off x="998807" y="3429000"/>
            <a:ext cx="3243922" cy="2523768"/>
          </a:xfrm>
          <a:prstGeom prst="rect">
            <a:avLst/>
          </a:prstGeom>
        </p:spPr>
      </p:pic>
      <p:sp>
        <p:nvSpPr>
          <p:cNvPr id="11" name="TextBox 10">
            <a:extLst>
              <a:ext uri="{FF2B5EF4-FFF2-40B4-BE49-F238E27FC236}">
                <a16:creationId xmlns:a16="http://schemas.microsoft.com/office/drawing/2014/main" id="{A33CD076-B646-4BC1-A057-98E45E1E96BF}"/>
              </a:ext>
            </a:extLst>
          </p:cNvPr>
          <p:cNvSpPr txBox="1"/>
          <p:nvPr/>
        </p:nvSpPr>
        <p:spPr>
          <a:xfrm>
            <a:off x="4628271" y="3429000"/>
            <a:ext cx="7272997" cy="3416320"/>
          </a:xfrm>
          <a:prstGeom prst="rect">
            <a:avLst/>
          </a:prstGeom>
          <a:noFill/>
        </p:spPr>
        <p:txBody>
          <a:bodyPr wrap="square" rtlCol="0">
            <a:spAutoFit/>
          </a:bodyPr>
          <a:lstStyle/>
          <a:p>
            <a:pPr marL="285750" indent="-285750">
              <a:buFont typeface="Arial" panose="020B0604020202020204" pitchFamily="34" charset="0"/>
              <a:buChar char="•"/>
            </a:pPr>
            <a:r>
              <a:rPr lang="en-GB" dirty="0"/>
              <a:t>A </a:t>
            </a:r>
            <a:r>
              <a:rPr lang="en-GB" b="1" dirty="0"/>
              <a:t>noun</a:t>
            </a:r>
            <a:r>
              <a:rPr lang="en-GB" dirty="0"/>
              <a:t> is a kind of word that is usually the name of something such as a </a:t>
            </a:r>
            <a:r>
              <a:rPr lang="en-GB" b="1" dirty="0"/>
              <a:t>person, place, thing</a:t>
            </a:r>
            <a:r>
              <a:rPr lang="en-GB" dirty="0"/>
              <a:t>. Could also be a quality or idea.</a:t>
            </a:r>
          </a:p>
          <a:p>
            <a:pPr marL="285750" indent="-285750">
              <a:buFont typeface="Arial" panose="020B0604020202020204" pitchFamily="34" charset="0"/>
              <a:buChar char="•"/>
            </a:pPr>
            <a:r>
              <a:rPr lang="en-GB" dirty="0"/>
              <a:t>A </a:t>
            </a:r>
            <a:r>
              <a:rPr lang="en-GB" b="1" dirty="0"/>
              <a:t>verb</a:t>
            </a:r>
            <a:r>
              <a:rPr lang="en-GB" dirty="0"/>
              <a:t> is a main part of speech that is often used to describe or indicate an action (sometimes known as doing words) such walk, sit, stop, jog, call-etc.</a:t>
            </a:r>
          </a:p>
          <a:p>
            <a:pPr marL="285750" indent="-285750">
              <a:buFont typeface="Arial" panose="020B0604020202020204" pitchFamily="34" charset="0"/>
              <a:buChar char="•"/>
            </a:pPr>
            <a:r>
              <a:rPr lang="en-GB" dirty="0"/>
              <a:t>An </a:t>
            </a:r>
            <a:r>
              <a:rPr lang="en-GB" b="1" dirty="0"/>
              <a:t>adjective</a:t>
            </a:r>
            <a:r>
              <a:rPr lang="en-GB" dirty="0"/>
              <a:t> is a word that describes a noun. </a:t>
            </a:r>
            <a:r>
              <a:rPr lang="en-GB" b="1" dirty="0"/>
              <a:t>Adjectives</a:t>
            </a:r>
            <a:r>
              <a:rPr lang="en-GB" dirty="0"/>
              <a:t> include words that describe what something looks like and what it feels like to touch, taste, or smell.</a:t>
            </a:r>
          </a:p>
          <a:p>
            <a:pPr marL="285750" indent="-285750">
              <a:buFont typeface="Arial" panose="020B0604020202020204" pitchFamily="34" charset="0"/>
              <a:buChar char="•"/>
            </a:pPr>
            <a:r>
              <a:rPr lang="en-GB" dirty="0"/>
              <a:t>An </a:t>
            </a:r>
            <a:r>
              <a:rPr lang="en-GB" b="1" dirty="0"/>
              <a:t>adverb</a:t>
            </a:r>
            <a:r>
              <a:rPr lang="en-GB" dirty="0"/>
              <a:t> is a word that modifies a verb, adjective, or other </a:t>
            </a:r>
            <a:r>
              <a:rPr lang="en-GB" b="1" dirty="0"/>
              <a:t>adverb</a:t>
            </a:r>
            <a:r>
              <a:rPr lang="en-GB" dirty="0"/>
              <a:t>. To put it another way, an </a:t>
            </a:r>
            <a:r>
              <a:rPr lang="en-GB" b="1" dirty="0"/>
              <a:t>adverb</a:t>
            </a:r>
            <a:r>
              <a:rPr lang="en-GB" dirty="0"/>
              <a:t> describes actions, and it describes other descriptive words. E.g. very tall, quickly, loudly.</a:t>
            </a:r>
          </a:p>
          <a:p>
            <a:endParaRPr lang="en-GB" dirty="0"/>
          </a:p>
        </p:txBody>
      </p:sp>
      <p:sp>
        <p:nvSpPr>
          <p:cNvPr id="12" name="TextBox 11">
            <a:extLst>
              <a:ext uri="{FF2B5EF4-FFF2-40B4-BE49-F238E27FC236}">
                <a16:creationId xmlns:a16="http://schemas.microsoft.com/office/drawing/2014/main" id="{0561CB84-24CE-45D4-BF22-74A8DEE1F333}"/>
              </a:ext>
            </a:extLst>
          </p:cNvPr>
          <p:cNvSpPr txBox="1"/>
          <p:nvPr/>
        </p:nvSpPr>
        <p:spPr>
          <a:xfrm>
            <a:off x="633046" y="5952768"/>
            <a:ext cx="3882683" cy="923330"/>
          </a:xfrm>
          <a:prstGeom prst="rect">
            <a:avLst/>
          </a:prstGeom>
          <a:noFill/>
        </p:spPr>
        <p:txBody>
          <a:bodyPr wrap="square" rtlCol="0">
            <a:spAutoFit/>
          </a:bodyPr>
          <a:lstStyle/>
          <a:p>
            <a:r>
              <a:rPr lang="en-GB" dirty="0">
                <a:solidFill>
                  <a:srgbClr val="FF0000"/>
                </a:solidFill>
              </a:rPr>
              <a:t>CHALLENGE – Can you put any of the adverbs or adjectives you found into </a:t>
            </a:r>
            <a:r>
              <a:rPr lang="en-GB">
                <a:solidFill>
                  <a:srgbClr val="FF0000"/>
                </a:solidFill>
              </a:rPr>
              <a:t>a sentence?</a:t>
            </a:r>
          </a:p>
        </p:txBody>
      </p:sp>
    </p:spTree>
    <p:extLst>
      <p:ext uri="{BB962C8B-B14F-4D97-AF65-F5344CB8AC3E}">
        <p14:creationId xmlns:p14="http://schemas.microsoft.com/office/powerpoint/2010/main" val="248712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0167-BE37-471F-9FE2-A85AF2189624}"/>
              </a:ext>
            </a:extLst>
          </p:cNvPr>
          <p:cNvSpPr>
            <a:spLocks noGrp="1"/>
          </p:cNvSpPr>
          <p:nvPr>
            <p:ph type="title"/>
          </p:nvPr>
        </p:nvSpPr>
        <p:spPr/>
        <p:txBody>
          <a:bodyPr/>
          <a:lstStyle/>
          <a:p>
            <a:pPr algn="ctr"/>
            <a:r>
              <a:rPr lang="en-GB" b="1" u="sng" dirty="0"/>
              <a:t>Maths Friday</a:t>
            </a:r>
          </a:p>
        </p:txBody>
      </p:sp>
      <p:pic>
        <p:nvPicPr>
          <p:cNvPr id="9" name="Content Placeholder 8">
            <a:extLst>
              <a:ext uri="{FF2B5EF4-FFF2-40B4-BE49-F238E27FC236}">
                <a16:creationId xmlns:a16="http://schemas.microsoft.com/office/drawing/2014/main" id="{7A0C8935-B9D0-49DA-AB7D-54E177869F07}"/>
              </a:ext>
            </a:extLst>
          </p:cNvPr>
          <p:cNvPicPr>
            <a:picLocks noGrp="1" noChangeAspect="1"/>
          </p:cNvPicPr>
          <p:nvPr>
            <p:ph idx="1"/>
          </p:nvPr>
        </p:nvPicPr>
        <p:blipFill>
          <a:blip r:embed="rId2"/>
          <a:stretch>
            <a:fillRect/>
          </a:stretch>
        </p:blipFill>
        <p:spPr>
          <a:xfrm>
            <a:off x="199090" y="1439847"/>
            <a:ext cx="6834217" cy="5073252"/>
          </a:xfrm>
          <a:prstGeom prst="rect">
            <a:avLst/>
          </a:prstGeom>
        </p:spPr>
      </p:pic>
      <p:sp>
        <p:nvSpPr>
          <p:cNvPr id="6" name="TextBox 5">
            <a:extLst>
              <a:ext uri="{FF2B5EF4-FFF2-40B4-BE49-F238E27FC236}">
                <a16:creationId xmlns:a16="http://schemas.microsoft.com/office/drawing/2014/main" id="{95D5F861-001C-4493-8132-DEED2DB1CCEC}"/>
              </a:ext>
            </a:extLst>
          </p:cNvPr>
          <p:cNvSpPr txBox="1"/>
          <p:nvPr/>
        </p:nvSpPr>
        <p:spPr>
          <a:xfrm>
            <a:off x="4748463" y="5799748"/>
            <a:ext cx="6834217" cy="826135"/>
          </a:xfrm>
          <a:prstGeom prst="rect">
            <a:avLst/>
          </a:prstGeom>
          <a:noFill/>
        </p:spPr>
        <p:txBody>
          <a:bodyPr wrap="square" rtlCol="0">
            <a:spAutoFit/>
          </a:bodyPr>
          <a:lstStyle/>
          <a:p>
            <a:endParaRPr lang="en-GB" dirty="0"/>
          </a:p>
        </p:txBody>
      </p:sp>
      <p:pic>
        <p:nvPicPr>
          <p:cNvPr id="10" name="Picture 9">
            <a:extLst>
              <a:ext uri="{FF2B5EF4-FFF2-40B4-BE49-F238E27FC236}">
                <a16:creationId xmlns:a16="http://schemas.microsoft.com/office/drawing/2014/main" id="{F13E494E-E80C-4566-92E6-39E4538765AC}"/>
              </a:ext>
            </a:extLst>
          </p:cNvPr>
          <p:cNvPicPr>
            <a:picLocks noChangeAspect="1"/>
          </p:cNvPicPr>
          <p:nvPr/>
        </p:nvPicPr>
        <p:blipFill>
          <a:blip r:embed="rId3"/>
          <a:stretch>
            <a:fillRect/>
          </a:stretch>
        </p:blipFill>
        <p:spPr>
          <a:xfrm>
            <a:off x="7688458" y="1644955"/>
            <a:ext cx="3476847" cy="1935972"/>
          </a:xfrm>
          <a:prstGeom prst="rect">
            <a:avLst/>
          </a:prstGeom>
        </p:spPr>
      </p:pic>
      <p:pic>
        <p:nvPicPr>
          <p:cNvPr id="11" name="Picture 10">
            <a:extLst>
              <a:ext uri="{FF2B5EF4-FFF2-40B4-BE49-F238E27FC236}">
                <a16:creationId xmlns:a16="http://schemas.microsoft.com/office/drawing/2014/main" id="{E0563C6F-ECD3-42FF-9B21-5144C7CC7B4E}"/>
              </a:ext>
            </a:extLst>
          </p:cNvPr>
          <p:cNvPicPr>
            <a:picLocks noChangeAspect="1"/>
          </p:cNvPicPr>
          <p:nvPr/>
        </p:nvPicPr>
        <p:blipFill>
          <a:blip r:embed="rId4"/>
          <a:stretch>
            <a:fillRect/>
          </a:stretch>
        </p:blipFill>
        <p:spPr>
          <a:xfrm>
            <a:off x="7688458" y="4153428"/>
            <a:ext cx="3665342" cy="2119234"/>
          </a:xfrm>
          <a:prstGeom prst="rect">
            <a:avLst/>
          </a:prstGeom>
        </p:spPr>
      </p:pic>
      <p:sp>
        <p:nvSpPr>
          <p:cNvPr id="3" name="TextBox 2">
            <a:extLst>
              <a:ext uri="{FF2B5EF4-FFF2-40B4-BE49-F238E27FC236}">
                <a16:creationId xmlns:a16="http://schemas.microsoft.com/office/drawing/2014/main" id="{2A91F48E-B099-4EE3-B68E-3A82C4DE29C6}"/>
              </a:ext>
            </a:extLst>
          </p:cNvPr>
          <p:cNvSpPr txBox="1"/>
          <p:nvPr/>
        </p:nvSpPr>
        <p:spPr>
          <a:xfrm>
            <a:off x="8390021" y="365125"/>
            <a:ext cx="2775284" cy="923330"/>
          </a:xfrm>
          <a:prstGeom prst="rect">
            <a:avLst/>
          </a:prstGeom>
          <a:noFill/>
        </p:spPr>
        <p:txBody>
          <a:bodyPr wrap="square" rtlCol="0">
            <a:spAutoFit/>
          </a:bodyPr>
          <a:lstStyle/>
          <a:p>
            <a:r>
              <a:rPr lang="en-GB" dirty="0">
                <a:solidFill>
                  <a:srgbClr val="FF0000"/>
                </a:solidFill>
              </a:rPr>
              <a:t>Three money questions today – children may need a hand!</a:t>
            </a:r>
          </a:p>
        </p:txBody>
      </p:sp>
    </p:spTree>
    <p:extLst>
      <p:ext uri="{BB962C8B-B14F-4D97-AF65-F5344CB8AC3E}">
        <p14:creationId xmlns:p14="http://schemas.microsoft.com/office/powerpoint/2010/main" val="108932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51CE9AA-FC94-46A0-9A65-1C33E995A6C0}"/>
              </a:ext>
            </a:extLst>
          </p:cNvPr>
          <p:cNvSpPr>
            <a:spLocks noGrp="1"/>
          </p:cNvSpPr>
          <p:nvPr>
            <p:ph type="title"/>
          </p:nvPr>
        </p:nvSpPr>
        <p:spPr>
          <a:xfrm>
            <a:off x="1179226" y="826680"/>
            <a:ext cx="9833548" cy="1325563"/>
          </a:xfrm>
        </p:spPr>
        <p:txBody>
          <a:bodyPr>
            <a:normAutofit/>
          </a:bodyPr>
          <a:lstStyle/>
          <a:p>
            <a:pPr algn="ctr"/>
            <a:r>
              <a:rPr lang="en-GB" sz="4000">
                <a:solidFill>
                  <a:srgbClr val="FFFFFF"/>
                </a:solidFill>
                <a:effectLst/>
                <a:latin typeface="Comic Sans MS" panose="030F0702030302020204" pitchFamily="66" charset="0"/>
                <a:ea typeface="Calibri" panose="020F0502020204030204" pitchFamily="34" charset="0"/>
                <a:cs typeface="Times New Roman" panose="02020603050405020304" pitchFamily="18" charset="0"/>
              </a:rPr>
              <a:t>How it works: </a:t>
            </a:r>
            <a:endParaRPr lang="en-GB" sz="4000">
              <a:solidFill>
                <a:srgbClr val="FFFFFF"/>
              </a:solidFill>
              <a:latin typeface="Comic Sans MS" panose="030F0702030302020204" pitchFamily="66" charset="0"/>
            </a:endParaRPr>
          </a:p>
        </p:txBody>
      </p:sp>
      <p:graphicFrame>
        <p:nvGraphicFramePr>
          <p:cNvPr id="12" name="Text Box 3">
            <a:extLst>
              <a:ext uri="{FF2B5EF4-FFF2-40B4-BE49-F238E27FC236}">
                <a16:creationId xmlns:a16="http://schemas.microsoft.com/office/drawing/2014/main" id="{0D6FAE74-46CF-41A1-83BA-DCF26040E65D}"/>
              </a:ext>
            </a:extLst>
          </p:cNvPr>
          <p:cNvGraphicFramePr>
            <a:graphicFrameLocks noGrp="1"/>
          </p:cNvGraphicFramePr>
          <p:nvPr>
            <p:ph idx="1"/>
            <p:extLst>
              <p:ext uri="{D42A27DB-BD31-4B8C-83A1-F6EECF244321}">
                <p14:modId xmlns:p14="http://schemas.microsoft.com/office/powerpoint/2010/main" val="237011930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101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42C4CB6-8D71-4C4F-BE63-5135C4ADEAE6}"/>
              </a:ext>
            </a:extLst>
          </p:cNvPr>
          <p:cNvSpPr>
            <a:spLocks noGrp="1"/>
          </p:cNvSpPr>
          <p:nvPr>
            <p:ph type="title"/>
          </p:nvPr>
        </p:nvSpPr>
        <p:spPr>
          <a:xfrm>
            <a:off x="640079" y="2053641"/>
            <a:ext cx="3669161" cy="2760098"/>
          </a:xfrm>
        </p:spPr>
        <p:txBody>
          <a:bodyPr>
            <a:normAutofit/>
          </a:bodyPr>
          <a:lstStyle/>
          <a:p>
            <a:r>
              <a:rPr lang="en-GB" dirty="0">
                <a:solidFill>
                  <a:srgbClr val="FFFFFF"/>
                </a:solidFill>
                <a:latin typeface="Comic Sans MS" panose="030F0702030302020204" pitchFamily="66" charset="0"/>
              </a:rPr>
              <a:t>Overview of Topic</a:t>
            </a:r>
          </a:p>
        </p:txBody>
      </p:sp>
      <p:sp>
        <p:nvSpPr>
          <p:cNvPr id="7" name="Content Placeholder 2">
            <a:extLst>
              <a:ext uri="{FF2B5EF4-FFF2-40B4-BE49-F238E27FC236}">
                <a16:creationId xmlns:a16="http://schemas.microsoft.com/office/drawing/2014/main" id="{0121E095-BCE9-46A8-B55C-0CF925D66D0A}"/>
              </a:ext>
            </a:extLst>
          </p:cNvPr>
          <p:cNvSpPr>
            <a:spLocks noGrp="1"/>
          </p:cNvSpPr>
          <p:nvPr>
            <p:ph idx="1"/>
          </p:nvPr>
        </p:nvSpPr>
        <p:spPr>
          <a:xfrm>
            <a:off x="6090574" y="801866"/>
            <a:ext cx="5306084" cy="5230634"/>
          </a:xfrm>
        </p:spPr>
        <p:txBody>
          <a:bodyPr anchor="ctr">
            <a:normAutofit lnSpcReduction="10000"/>
          </a:bodyPr>
          <a:lstStyle/>
          <a:p>
            <a:r>
              <a:rPr lang="en-GB" sz="2200" dirty="0">
                <a:solidFill>
                  <a:srgbClr val="000000"/>
                </a:solidFill>
                <a:latin typeface="Comic Sans MS" panose="030F0702030302020204" pitchFamily="66" charset="0"/>
              </a:rPr>
              <a:t>This week you will be focusing on </a:t>
            </a:r>
            <a:r>
              <a:rPr lang="en-GB" sz="2200" dirty="0">
                <a:solidFill>
                  <a:srgbClr val="0070C0"/>
                </a:solidFill>
                <a:latin typeface="Comic Sans MS" panose="030F0702030302020204" pitchFamily="66" charset="0"/>
              </a:rPr>
              <a:t>FLIGHT</a:t>
            </a:r>
            <a:r>
              <a:rPr lang="en-GB" dirty="0">
                <a:solidFill>
                  <a:srgbClr val="0070C0"/>
                </a:solidFill>
                <a:latin typeface="Comic Sans MS" panose="030F0702030302020204" pitchFamily="66" charset="0"/>
              </a:rPr>
              <a:t>. </a:t>
            </a:r>
            <a:endParaRPr lang="en-GB" sz="2200" dirty="0">
              <a:solidFill>
                <a:srgbClr val="0070C0"/>
              </a:solidFill>
              <a:latin typeface="Comic Sans MS" panose="030F0702030302020204" pitchFamily="66" charset="0"/>
            </a:endParaRPr>
          </a:p>
          <a:p>
            <a:r>
              <a:rPr lang="en-GB" sz="2200" dirty="0">
                <a:solidFill>
                  <a:srgbClr val="000000"/>
                </a:solidFill>
                <a:latin typeface="Comic Sans MS" panose="030F0702030302020204" pitchFamily="66" charset="0"/>
              </a:rPr>
              <a:t>There are lots of fun art and science activities to do. </a:t>
            </a:r>
          </a:p>
          <a:p>
            <a:r>
              <a:rPr lang="en-GB" sz="2200" dirty="0">
                <a:solidFill>
                  <a:srgbClr val="000000"/>
                </a:solidFill>
                <a:latin typeface="Comic Sans MS" panose="030F0702030302020204" pitchFamily="66" charset="0"/>
              </a:rPr>
              <a:t>See the ‘topic sheet’ for details</a:t>
            </a:r>
          </a:p>
          <a:p>
            <a:r>
              <a:rPr lang="en-GB" sz="2200" dirty="0">
                <a:solidFill>
                  <a:srgbClr val="000000"/>
                </a:solidFill>
                <a:latin typeface="Comic Sans MS" panose="030F0702030302020204" pitchFamily="66" charset="0"/>
              </a:rPr>
              <a:t>This will be sent to you via Marvellous Me or can be found on the school website.</a:t>
            </a:r>
          </a:p>
          <a:p>
            <a:endParaRPr lang="en-GB" sz="2200" dirty="0">
              <a:solidFill>
                <a:srgbClr val="000000"/>
              </a:solidFill>
              <a:latin typeface="Comic Sans MS" panose="030F0702030302020204" pitchFamily="66" charset="0"/>
            </a:endParaRPr>
          </a:p>
          <a:p>
            <a:r>
              <a:rPr lang="en-GB" sz="2200" dirty="0">
                <a:solidFill>
                  <a:srgbClr val="000000"/>
                </a:solidFill>
                <a:latin typeface="Comic Sans MS" panose="030F0702030302020204" pitchFamily="66" charset="0"/>
              </a:rPr>
              <a:t>ENJOY and don’t forget to send me examples of your work </a:t>
            </a:r>
          </a:p>
          <a:p>
            <a:r>
              <a:rPr lang="en-GB" sz="2400" dirty="0">
                <a:latin typeface="Comic Sans MS" panose="030F0702030302020204" pitchFamily="66" charset="0"/>
              </a:rPr>
              <a:t>Feel free to pick and choose from this list, don’t feel you need to do them all</a:t>
            </a:r>
            <a:endParaRPr lang="en-GB" sz="2400" dirty="0"/>
          </a:p>
          <a:p>
            <a:endParaRPr lang="en-GB" sz="22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63097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39A2-8E3B-4096-B81D-2E55215E0394}"/>
              </a:ext>
            </a:extLst>
          </p:cNvPr>
          <p:cNvSpPr>
            <a:spLocks noGrp="1"/>
          </p:cNvSpPr>
          <p:nvPr>
            <p:ph type="title"/>
          </p:nvPr>
        </p:nvSpPr>
        <p:spPr/>
        <p:txBody>
          <a:bodyPr/>
          <a:lstStyle/>
          <a:p>
            <a:pPr algn="ctr"/>
            <a:r>
              <a:rPr lang="en-GB" b="1" u="sng" dirty="0"/>
              <a:t>Recommended, Free Web Sites</a:t>
            </a:r>
          </a:p>
        </p:txBody>
      </p:sp>
      <p:sp>
        <p:nvSpPr>
          <p:cNvPr id="3" name="Content Placeholder 2">
            <a:extLst>
              <a:ext uri="{FF2B5EF4-FFF2-40B4-BE49-F238E27FC236}">
                <a16:creationId xmlns:a16="http://schemas.microsoft.com/office/drawing/2014/main" id="{580042DF-D94A-4C36-8BB9-4584A4FC24E7}"/>
              </a:ext>
            </a:extLst>
          </p:cNvPr>
          <p:cNvSpPr>
            <a:spLocks noGrp="1"/>
          </p:cNvSpPr>
          <p:nvPr>
            <p:ph idx="1"/>
          </p:nvPr>
        </p:nvSpPr>
        <p:spPr/>
        <p:txBody>
          <a:bodyPr/>
          <a:lstStyle/>
          <a:p>
            <a:pPr marL="0" indent="0" algn="ctr">
              <a:buNone/>
            </a:pPr>
            <a:r>
              <a:rPr lang="en-GB" b="1" dirty="0"/>
              <a:t>Maths</a:t>
            </a:r>
            <a:r>
              <a:rPr lang="en-GB" dirty="0"/>
              <a:t> – White Rose Maths</a:t>
            </a:r>
          </a:p>
          <a:p>
            <a:pPr marL="0" indent="0" algn="ctr">
              <a:buNone/>
            </a:pPr>
            <a:r>
              <a:rPr lang="en-GB" b="1" dirty="0"/>
              <a:t>Maths Games </a:t>
            </a:r>
            <a:r>
              <a:rPr lang="en-GB" dirty="0"/>
              <a:t>– Topmarks</a:t>
            </a:r>
          </a:p>
          <a:p>
            <a:pPr marL="0" indent="0" algn="ctr">
              <a:buNone/>
            </a:pPr>
            <a:r>
              <a:rPr lang="en-GB" b="1" dirty="0"/>
              <a:t>Reading Books </a:t>
            </a:r>
            <a:r>
              <a:rPr lang="en-GB" dirty="0"/>
              <a:t>– Oxford Owls</a:t>
            </a:r>
          </a:p>
          <a:p>
            <a:pPr marL="0" indent="0" algn="ctr">
              <a:buNone/>
            </a:pPr>
            <a:r>
              <a:rPr lang="en-GB" b="1" dirty="0"/>
              <a:t>Writing</a:t>
            </a:r>
            <a:r>
              <a:rPr lang="en-GB" dirty="0"/>
              <a:t> – The Literacy Shed</a:t>
            </a:r>
          </a:p>
          <a:p>
            <a:pPr marL="0" indent="0" algn="ctr">
              <a:buNone/>
            </a:pPr>
            <a:r>
              <a:rPr lang="en-GB" b="1" dirty="0"/>
              <a:t>Science</a:t>
            </a:r>
            <a:r>
              <a:rPr lang="en-GB" dirty="0"/>
              <a:t> – Purple Mash</a:t>
            </a:r>
          </a:p>
          <a:p>
            <a:pPr marL="0" indent="0" algn="ctr">
              <a:buNone/>
            </a:pPr>
            <a:r>
              <a:rPr lang="en-GB" b="1" dirty="0"/>
              <a:t>Worksheets for all subjects </a:t>
            </a:r>
            <a:r>
              <a:rPr lang="en-GB" dirty="0"/>
              <a:t>- Twinkl</a:t>
            </a:r>
          </a:p>
        </p:txBody>
      </p:sp>
    </p:spTree>
    <p:extLst>
      <p:ext uri="{BB962C8B-B14F-4D97-AF65-F5344CB8AC3E}">
        <p14:creationId xmlns:p14="http://schemas.microsoft.com/office/powerpoint/2010/main" val="215520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English Monday and spellings of the week </a:t>
            </a:r>
            <a:endParaRPr lang="en-GB" sz="2400" b="1" u="sng" dirty="0"/>
          </a:p>
        </p:txBody>
      </p:sp>
      <p:sp>
        <p:nvSpPr>
          <p:cNvPr id="3" name="Content Placeholder 2"/>
          <p:cNvSpPr>
            <a:spLocks noGrp="1"/>
          </p:cNvSpPr>
          <p:nvPr>
            <p:ph idx="1"/>
          </p:nvPr>
        </p:nvSpPr>
        <p:spPr>
          <a:xfrm>
            <a:off x="838200" y="1410789"/>
            <a:ext cx="5450305" cy="3818937"/>
          </a:xfrm>
        </p:spPr>
        <p:txBody>
          <a:bodyPr>
            <a:normAutofit/>
          </a:bodyPr>
          <a:lstStyle/>
          <a:p>
            <a:pPr marL="0" indent="0">
              <a:buNone/>
            </a:pPr>
            <a:r>
              <a:rPr lang="en-GB" sz="1800" dirty="0"/>
              <a:t>This week we are going to have a look</a:t>
            </a:r>
            <a:r>
              <a:rPr lang="en-GB" sz="1800"/>
              <a:t>	</a:t>
            </a:r>
          </a:p>
          <a:p>
            <a:pPr marL="0" indent="0">
              <a:buNone/>
            </a:pPr>
            <a:r>
              <a:rPr lang="en-GB" sz="1800"/>
              <a:t>at </a:t>
            </a:r>
            <a:r>
              <a:rPr lang="en-GB" sz="1800" dirty="0"/>
              <a:t>words that contain contractions. </a:t>
            </a:r>
          </a:p>
          <a:p>
            <a:pPr marL="0" indent="0">
              <a:buNone/>
            </a:pPr>
            <a:r>
              <a:rPr lang="en-GB" sz="1800" dirty="0"/>
              <a:t>Remember that all the words here have an apostrophe</a:t>
            </a:r>
          </a:p>
          <a:p>
            <a:pPr marL="0" indent="0">
              <a:buNone/>
            </a:pPr>
            <a:r>
              <a:rPr lang="en-GB" sz="1800" dirty="0"/>
              <a:t>showing missing letters. </a:t>
            </a:r>
          </a:p>
          <a:p>
            <a:pPr marL="0" indent="0">
              <a:buNone/>
            </a:pPr>
            <a:endParaRPr lang="en-GB" sz="1800" dirty="0"/>
          </a:p>
          <a:p>
            <a:pPr marL="0" indent="0">
              <a:buNone/>
            </a:pPr>
            <a:r>
              <a:rPr lang="en-GB" sz="1800" dirty="0"/>
              <a:t>We use the contracted form of words, when we want </a:t>
            </a:r>
          </a:p>
          <a:p>
            <a:pPr marL="0" indent="0">
              <a:buNone/>
            </a:pPr>
            <a:r>
              <a:rPr lang="en-GB" sz="1800" dirty="0"/>
              <a:t>our writing to show more informal. I might use these </a:t>
            </a:r>
          </a:p>
          <a:p>
            <a:pPr marL="0" indent="0">
              <a:buNone/>
            </a:pPr>
            <a:r>
              <a:rPr lang="en-GB" sz="1800" dirty="0"/>
              <a:t>sorts of words in a diary, but I would not use them</a:t>
            </a:r>
          </a:p>
          <a:p>
            <a:pPr marL="0" indent="0">
              <a:buNone/>
            </a:pPr>
            <a:r>
              <a:rPr lang="en-GB" sz="1800" dirty="0"/>
              <a:t>in a letter to the Queen.</a:t>
            </a:r>
          </a:p>
          <a:p>
            <a:pPr marL="0" indent="0">
              <a:buNone/>
            </a:pPr>
            <a:endParaRPr lang="en-GB" sz="1800" dirty="0"/>
          </a:p>
          <a:p>
            <a:pPr marL="0" indent="0">
              <a:buNone/>
            </a:pPr>
            <a:endParaRPr lang="en-GB" sz="1800" dirty="0"/>
          </a:p>
          <a:p>
            <a:endParaRPr lang="en-GB" dirty="0"/>
          </a:p>
          <a:p>
            <a:endParaRPr lang="en-GB" dirty="0"/>
          </a:p>
        </p:txBody>
      </p:sp>
      <p:sp>
        <p:nvSpPr>
          <p:cNvPr id="7" name="TextBox 6">
            <a:extLst>
              <a:ext uri="{FF2B5EF4-FFF2-40B4-BE49-F238E27FC236}">
                <a16:creationId xmlns:a16="http://schemas.microsoft.com/office/drawing/2014/main" id="{8615E94B-9812-4CBE-BC15-9ACDA4431106}"/>
              </a:ext>
            </a:extLst>
          </p:cNvPr>
          <p:cNvSpPr txBox="1"/>
          <p:nvPr/>
        </p:nvSpPr>
        <p:spPr>
          <a:xfrm>
            <a:off x="6914147" y="1410789"/>
            <a:ext cx="4439653" cy="3970318"/>
          </a:xfrm>
          <a:prstGeom prst="rect">
            <a:avLst/>
          </a:prstGeom>
          <a:noFill/>
        </p:spPr>
        <p:txBody>
          <a:bodyPr wrap="square" rtlCol="0">
            <a:spAutoFit/>
          </a:bodyPr>
          <a:lstStyle/>
          <a:p>
            <a:pPr algn="ctr"/>
            <a:r>
              <a:rPr lang="en-GB" sz="2800" b="1" dirty="0"/>
              <a:t>doesn’t</a:t>
            </a:r>
          </a:p>
          <a:p>
            <a:pPr algn="ctr"/>
            <a:r>
              <a:rPr lang="en-GB" sz="2800" b="1" dirty="0"/>
              <a:t>can’t</a:t>
            </a:r>
          </a:p>
          <a:p>
            <a:pPr algn="ctr"/>
            <a:r>
              <a:rPr lang="en-GB" sz="2800" b="1" dirty="0"/>
              <a:t>won’t</a:t>
            </a:r>
          </a:p>
          <a:p>
            <a:pPr algn="ctr"/>
            <a:r>
              <a:rPr lang="en-GB" sz="2800" b="1" dirty="0"/>
              <a:t>don’t</a:t>
            </a:r>
          </a:p>
          <a:p>
            <a:pPr algn="ctr"/>
            <a:r>
              <a:rPr lang="en-GB" sz="2800" b="1" dirty="0"/>
              <a:t>isn’t</a:t>
            </a:r>
          </a:p>
          <a:p>
            <a:pPr algn="ctr"/>
            <a:r>
              <a:rPr lang="en-GB" sz="2800" b="1" dirty="0"/>
              <a:t>couldn’t</a:t>
            </a:r>
          </a:p>
          <a:p>
            <a:pPr algn="ctr"/>
            <a:r>
              <a:rPr lang="en-GB" sz="2800" b="1" dirty="0"/>
              <a:t>wouldn’t</a:t>
            </a:r>
          </a:p>
          <a:p>
            <a:pPr algn="ctr"/>
            <a:r>
              <a:rPr lang="en-GB" sz="2800" b="1" dirty="0"/>
              <a:t>shouldn’t</a:t>
            </a:r>
          </a:p>
          <a:p>
            <a:pPr algn="ctr"/>
            <a:r>
              <a:rPr lang="en-GB" sz="2800" b="1" dirty="0"/>
              <a:t>there’s</a:t>
            </a:r>
          </a:p>
        </p:txBody>
      </p:sp>
      <p:sp>
        <p:nvSpPr>
          <p:cNvPr id="8" name="TextBox 7">
            <a:extLst>
              <a:ext uri="{FF2B5EF4-FFF2-40B4-BE49-F238E27FC236}">
                <a16:creationId xmlns:a16="http://schemas.microsoft.com/office/drawing/2014/main" id="{A6D9A673-43A8-4006-81BA-F1A054AFF7F1}"/>
              </a:ext>
            </a:extLst>
          </p:cNvPr>
          <p:cNvSpPr txBox="1"/>
          <p:nvPr/>
        </p:nvSpPr>
        <p:spPr>
          <a:xfrm>
            <a:off x="689811" y="5406189"/>
            <a:ext cx="10828421"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a:t>Have a spelling practice of these contracted words and </a:t>
            </a:r>
            <a:r>
              <a:rPr lang="en-GB" sz="2000" dirty="0">
                <a:solidFill>
                  <a:srgbClr val="FF0000"/>
                </a:solidFill>
              </a:rPr>
              <a:t>re-write any words three times if </a:t>
            </a:r>
            <a:r>
              <a:rPr lang="en-GB" sz="2000" dirty="0"/>
              <a:t>you make a mistake.</a:t>
            </a:r>
          </a:p>
          <a:p>
            <a:pPr marL="285750" indent="-285750">
              <a:buFont typeface="Arial" panose="020B0604020202020204" pitchFamily="34" charset="0"/>
              <a:buChar char="•"/>
            </a:pPr>
            <a:r>
              <a:rPr lang="en-GB" sz="2000" dirty="0"/>
              <a:t>If children get them all right – google the year 3 and 4 common exception words and choose four or five words from there.</a:t>
            </a:r>
          </a:p>
        </p:txBody>
      </p:sp>
    </p:spTree>
    <p:extLst>
      <p:ext uri="{BB962C8B-B14F-4D97-AF65-F5344CB8AC3E}">
        <p14:creationId xmlns:p14="http://schemas.microsoft.com/office/powerpoint/2010/main" val="377903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3DEC-8764-4AFD-889D-2D4B80D059BA}"/>
              </a:ext>
            </a:extLst>
          </p:cNvPr>
          <p:cNvSpPr>
            <a:spLocks noGrp="1"/>
          </p:cNvSpPr>
          <p:nvPr>
            <p:ph type="title"/>
          </p:nvPr>
        </p:nvSpPr>
        <p:spPr/>
        <p:txBody>
          <a:bodyPr>
            <a:normAutofit/>
          </a:bodyPr>
          <a:lstStyle/>
          <a:p>
            <a:pPr algn="ctr"/>
            <a:r>
              <a:rPr lang="en-GB" b="1" u="sng" dirty="0"/>
              <a:t>English Monday = Handwriting</a:t>
            </a:r>
            <a:br>
              <a:rPr lang="en-GB" dirty="0"/>
            </a:br>
            <a:r>
              <a:rPr lang="en-GB" sz="3100" dirty="0">
                <a:hlinkClick r:id="rId2"/>
              </a:rPr>
              <a:t>https://www.youtube.com/watch?v=2NQ6uS8blwY</a:t>
            </a:r>
            <a:endParaRPr lang="en-GB" sz="3100" dirty="0"/>
          </a:p>
        </p:txBody>
      </p:sp>
      <p:sp>
        <p:nvSpPr>
          <p:cNvPr id="3" name="Content Placeholder 2">
            <a:extLst>
              <a:ext uri="{FF2B5EF4-FFF2-40B4-BE49-F238E27FC236}">
                <a16:creationId xmlns:a16="http://schemas.microsoft.com/office/drawing/2014/main" id="{CF442FB4-C436-498D-A7F7-6AB951DA8603}"/>
              </a:ext>
            </a:extLst>
          </p:cNvPr>
          <p:cNvSpPr>
            <a:spLocks noGrp="1"/>
          </p:cNvSpPr>
          <p:nvPr>
            <p:ph idx="1"/>
          </p:nvPr>
        </p:nvSpPr>
        <p:spPr/>
        <p:txBody>
          <a:bodyPr>
            <a:normAutofit lnSpcReduction="10000"/>
          </a:bodyPr>
          <a:lstStyle/>
          <a:p>
            <a:pPr marL="0" indent="0" algn="ctr">
              <a:buNone/>
            </a:pPr>
            <a:r>
              <a:rPr lang="en-GB" sz="2000" dirty="0"/>
              <a:t>This week I would like you to start by practising your handwriting.  Remember to write just four letters and then check back with the video, to make sure that you are forming your letters correctly.  </a:t>
            </a:r>
          </a:p>
          <a:p>
            <a:pPr marL="0" indent="0" algn="ctr">
              <a:buNone/>
            </a:pPr>
            <a:r>
              <a:rPr lang="en-GB" sz="2000" dirty="0"/>
              <a:t>No more than half a line of each letter in a day!</a:t>
            </a:r>
          </a:p>
          <a:p>
            <a:pPr marL="0" indent="0">
              <a:buNone/>
            </a:pPr>
            <a:r>
              <a:rPr lang="en-GB" sz="2000" b="1" dirty="0"/>
              <a:t>Remember that all of the letters must rest on the line and you should try to make them exactly the same size as each other.</a:t>
            </a:r>
          </a:p>
          <a:p>
            <a:pPr marL="0" indent="0">
              <a:buNone/>
            </a:pPr>
            <a:endParaRPr lang="en-GB" sz="2000" b="1"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lgn="ctr">
              <a:buNone/>
            </a:pPr>
            <a:r>
              <a:rPr lang="en-GB" sz="3200" dirty="0"/>
              <a:t>This week let’s concentrate on </a:t>
            </a:r>
            <a:r>
              <a:rPr lang="en-GB" sz="3200" b="1" dirty="0"/>
              <a:t>c, a, o, e </a:t>
            </a:r>
            <a:r>
              <a:rPr lang="en-GB" sz="3200" dirty="0"/>
              <a:t>and</a:t>
            </a:r>
            <a:r>
              <a:rPr lang="en-GB" sz="3200" b="1" dirty="0"/>
              <a:t> f</a:t>
            </a:r>
            <a:r>
              <a:rPr lang="en-GB" sz="3200" dirty="0"/>
              <a:t>.</a:t>
            </a:r>
            <a:endParaRPr lang="en-GB" sz="2000" dirty="0"/>
          </a:p>
        </p:txBody>
      </p:sp>
      <p:pic>
        <p:nvPicPr>
          <p:cNvPr id="5" name="Picture 4">
            <a:extLst>
              <a:ext uri="{FF2B5EF4-FFF2-40B4-BE49-F238E27FC236}">
                <a16:creationId xmlns:a16="http://schemas.microsoft.com/office/drawing/2014/main" id="{F99C652E-366A-4FE4-8AAC-AC5851C6FD2F}"/>
              </a:ext>
            </a:extLst>
          </p:cNvPr>
          <p:cNvPicPr>
            <a:picLocks noChangeAspect="1"/>
          </p:cNvPicPr>
          <p:nvPr/>
        </p:nvPicPr>
        <p:blipFill>
          <a:blip r:embed="rId3"/>
          <a:stretch>
            <a:fillRect/>
          </a:stretch>
        </p:blipFill>
        <p:spPr>
          <a:xfrm>
            <a:off x="1518303" y="3749842"/>
            <a:ext cx="9155393" cy="1346382"/>
          </a:xfrm>
          <a:prstGeom prst="rect">
            <a:avLst/>
          </a:prstGeom>
        </p:spPr>
      </p:pic>
    </p:spTree>
    <p:extLst>
      <p:ext uri="{BB962C8B-B14F-4D97-AF65-F5344CB8AC3E}">
        <p14:creationId xmlns:p14="http://schemas.microsoft.com/office/powerpoint/2010/main" val="60910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a:t>Maths Monday</a:t>
            </a:r>
          </a:p>
        </p:txBody>
      </p:sp>
      <p:sp>
        <p:nvSpPr>
          <p:cNvPr id="6" name="TextBox 5"/>
          <p:cNvSpPr txBox="1"/>
          <p:nvPr/>
        </p:nvSpPr>
        <p:spPr>
          <a:xfrm>
            <a:off x="4101737" y="1593669"/>
            <a:ext cx="6492240" cy="1815882"/>
          </a:xfrm>
          <a:prstGeom prst="rect">
            <a:avLst/>
          </a:prstGeom>
          <a:noFill/>
        </p:spPr>
        <p:txBody>
          <a:bodyPr wrap="square" rtlCol="0">
            <a:spAutoFit/>
          </a:bodyPr>
          <a:lstStyle/>
          <a:p>
            <a:pPr algn="ctr"/>
            <a:r>
              <a:rPr lang="en-GB" sz="2800" dirty="0"/>
              <a:t>Can you write a list of multiplication and division facts for the 6 times tables? This is a times table that will be looked at in year 4.</a:t>
            </a:r>
          </a:p>
        </p:txBody>
      </p:sp>
      <p:pic>
        <p:nvPicPr>
          <p:cNvPr id="5" name="Content Placeholder 4">
            <a:extLst>
              <a:ext uri="{FF2B5EF4-FFF2-40B4-BE49-F238E27FC236}">
                <a16:creationId xmlns:a16="http://schemas.microsoft.com/office/drawing/2014/main" id="{116B109A-73EB-4DE7-82E1-5656A43D432D}"/>
              </a:ext>
            </a:extLst>
          </p:cNvPr>
          <p:cNvPicPr>
            <a:picLocks noGrp="1" noChangeAspect="1"/>
          </p:cNvPicPr>
          <p:nvPr>
            <p:ph idx="1"/>
          </p:nvPr>
        </p:nvPicPr>
        <p:blipFill>
          <a:blip r:embed="rId2"/>
          <a:stretch>
            <a:fillRect/>
          </a:stretch>
        </p:blipFill>
        <p:spPr>
          <a:xfrm>
            <a:off x="615942" y="524942"/>
            <a:ext cx="2881237" cy="4472547"/>
          </a:xfrm>
          <a:prstGeom prst="rect">
            <a:avLst/>
          </a:prstGeom>
        </p:spPr>
      </p:pic>
      <p:pic>
        <p:nvPicPr>
          <p:cNvPr id="7" name="Picture 6">
            <a:extLst>
              <a:ext uri="{FF2B5EF4-FFF2-40B4-BE49-F238E27FC236}">
                <a16:creationId xmlns:a16="http://schemas.microsoft.com/office/drawing/2014/main" id="{2A510FC1-F54A-4EB8-B2DA-1D0678956EC1}"/>
              </a:ext>
            </a:extLst>
          </p:cNvPr>
          <p:cNvPicPr>
            <a:picLocks noChangeAspect="1"/>
          </p:cNvPicPr>
          <p:nvPr/>
        </p:nvPicPr>
        <p:blipFill>
          <a:blip r:embed="rId3"/>
          <a:stretch>
            <a:fillRect/>
          </a:stretch>
        </p:blipFill>
        <p:spPr>
          <a:xfrm>
            <a:off x="8983578" y="3059421"/>
            <a:ext cx="2592479" cy="3433454"/>
          </a:xfrm>
          <a:prstGeom prst="rect">
            <a:avLst/>
          </a:prstGeom>
        </p:spPr>
      </p:pic>
    </p:spTree>
    <p:extLst>
      <p:ext uri="{BB962C8B-B14F-4D97-AF65-F5344CB8AC3E}">
        <p14:creationId xmlns:p14="http://schemas.microsoft.com/office/powerpoint/2010/main" val="403654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C6F45-AB48-4EA2-8C11-61E7DAB545F3}"/>
              </a:ext>
            </a:extLst>
          </p:cNvPr>
          <p:cNvSpPr>
            <a:spLocks noGrp="1"/>
          </p:cNvSpPr>
          <p:nvPr>
            <p:ph type="title"/>
          </p:nvPr>
        </p:nvSpPr>
        <p:spPr>
          <a:xfrm>
            <a:off x="838200" y="365126"/>
            <a:ext cx="10515600" cy="950327"/>
          </a:xfrm>
        </p:spPr>
        <p:txBody>
          <a:bodyPr/>
          <a:lstStyle/>
          <a:p>
            <a:pPr algn="ctr"/>
            <a:r>
              <a:rPr lang="en-GB" b="1" u="sng" dirty="0"/>
              <a:t>English Tuesday</a:t>
            </a:r>
          </a:p>
        </p:txBody>
      </p:sp>
      <p:pic>
        <p:nvPicPr>
          <p:cNvPr id="4" name="Online Media 3" title="[HD] Pixar - For The Birds | Original Movie from Pixar">
            <a:hlinkClick r:id="" action="ppaction://media"/>
            <a:extLst>
              <a:ext uri="{FF2B5EF4-FFF2-40B4-BE49-F238E27FC236}">
                <a16:creationId xmlns:a16="http://schemas.microsoft.com/office/drawing/2014/main" id="{1BE3B478-F309-46E2-A1D5-41EC34CDC890}"/>
              </a:ext>
            </a:extLst>
          </p:cNvPr>
          <p:cNvPicPr>
            <a:picLocks noGrp="1" noRot="1" noChangeAspect="1"/>
          </p:cNvPicPr>
          <p:nvPr>
            <p:ph idx="1"/>
            <a:videoFile r:link="rId1"/>
          </p:nvPr>
        </p:nvPicPr>
        <p:blipFill>
          <a:blip r:embed="rId4"/>
          <a:stretch>
            <a:fillRect/>
          </a:stretch>
        </p:blipFill>
        <p:spPr>
          <a:xfrm>
            <a:off x="296036" y="1110477"/>
            <a:ext cx="5799964" cy="4345322"/>
          </a:xfrm>
          <a:prstGeom prst="rect">
            <a:avLst/>
          </a:prstGeom>
        </p:spPr>
      </p:pic>
      <p:sp>
        <p:nvSpPr>
          <p:cNvPr id="5" name="TextBox 4">
            <a:extLst>
              <a:ext uri="{FF2B5EF4-FFF2-40B4-BE49-F238E27FC236}">
                <a16:creationId xmlns:a16="http://schemas.microsoft.com/office/drawing/2014/main" id="{71472588-B78D-4E80-89F9-430548334C67}"/>
              </a:ext>
            </a:extLst>
          </p:cNvPr>
          <p:cNvSpPr txBox="1"/>
          <p:nvPr/>
        </p:nvSpPr>
        <p:spPr>
          <a:xfrm>
            <a:off x="272716" y="5855368"/>
            <a:ext cx="6256421" cy="707886"/>
          </a:xfrm>
          <a:prstGeom prst="rect">
            <a:avLst/>
          </a:prstGeom>
          <a:noFill/>
        </p:spPr>
        <p:txBody>
          <a:bodyPr wrap="square" rtlCol="0">
            <a:spAutoFit/>
          </a:bodyPr>
          <a:lstStyle/>
          <a:p>
            <a:r>
              <a:rPr lang="en-GB" sz="2000" dirty="0">
                <a:hlinkClick r:id="rId5"/>
              </a:rPr>
              <a:t>https://www.youtube.com/watch?v=nYTrIcn4rjg</a:t>
            </a:r>
            <a:endParaRPr lang="en-GB" sz="2000" dirty="0"/>
          </a:p>
          <a:p>
            <a:r>
              <a:rPr lang="en-GB" sz="2000" dirty="0">
                <a:hlinkClick r:id="rId6"/>
              </a:rPr>
              <a:t>https://www.literacyshed.com/for-the-birds.html</a:t>
            </a:r>
            <a:endParaRPr lang="en-GB" sz="2000" dirty="0"/>
          </a:p>
        </p:txBody>
      </p:sp>
      <p:sp>
        <p:nvSpPr>
          <p:cNvPr id="6" name="TextBox 5">
            <a:extLst>
              <a:ext uri="{FF2B5EF4-FFF2-40B4-BE49-F238E27FC236}">
                <a16:creationId xmlns:a16="http://schemas.microsoft.com/office/drawing/2014/main" id="{15A6FD76-C340-4926-A114-FA87A2AA4E2C}"/>
              </a:ext>
            </a:extLst>
          </p:cNvPr>
          <p:cNvSpPr txBox="1"/>
          <p:nvPr/>
        </p:nvSpPr>
        <p:spPr>
          <a:xfrm>
            <a:off x="6737684" y="1315453"/>
            <a:ext cx="3433011" cy="2246769"/>
          </a:xfrm>
          <a:prstGeom prst="rect">
            <a:avLst/>
          </a:prstGeom>
          <a:noFill/>
        </p:spPr>
        <p:txBody>
          <a:bodyPr wrap="square" rtlCol="0">
            <a:spAutoFit/>
          </a:bodyPr>
          <a:lstStyle/>
          <a:p>
            <a:pPr algn="ctr"/>
            <a:r>
              <a:rPr lang="en-GB" sz="2000" dirty="0"/>
              <a:t>This week we’re going to continue having another look at the short film called ‘For The Birds’. Please click on the image  or links to re-watch the film.</a:t>
            </a:r>
          </a:p>
          <a:p>
            <a:pPr algn="ctr"/>
            <a:endParaRPr lang="en-GB" sz="2000" dirty="0"/>
          </a:p>
        </p:txBody>
      </p:sp>
    </p:spTree>
    <p:extLst>
      <p:ext uri="{BB962C8B-B14F-4D97-AF65-F5344CB8AC3E}">
        <p14:creationId xmlns:p14="http://schemas.microsoft.com/office/powerpoint/2010/main" val="86443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48F38-CE45-44B1-9A2F-7775B9AAFF6B}"/>
              </a:ext>
            </a:extLst>
          </p:cNvPr>
          <p:cNvSpPr>
            <a:spLocks noGrp="1"/>
          </p:cNvSpPr>
          <p:nvPr>
            <p:ph type="title"/>
          </p:nvPr>
        </p:nvSpPr>
        <p:spPr>
          <a:xfrm>
            <a:off x="838200" y="365125"/>
            <a:ext cx="10515600" cy="902201"/>
          </a:xfrm>
        </p:spPr>
        <p:txBody>
          <a:bodyPr/>
          <a:lstStyle/>
          <a:p>
            <a:pPr algn="ctr"/>
            <a:r>
              <a:rPr lang="en-GB" b="1" u="sng" dirty="0"/>
              <a:t>Tuesday English - continued</a:t>
            </a:r>
          </a:p>
        </p:txBody>
      </p:sp>
      <p:pic>
        <p:nvPicPr>
          <p:cNvPr id="5" name="Content Placeholder 4">
            <a:extLst>
              <a:ext uri="{FF2B5EF4-FFF2-40B4-BE49-F238E27FC236}">
                <a16:creationId xmlns:a16="http://schemas.microsoft.com/office/drawing/2014/main" id="{7C791E1C-75B3-4BD8-89B3-353114E0ECE5}"/>
              </a:ext>
            </a:extLst>
          </p:cNvPr>
          <p:cNvPicPr>
            <a:picLocks noGrp="1" noChangeAspect="1"/>
          </p:cNvPicPr>
          <p:nvPr>
            <p:ph idx="1"/>
          </p:nvPr>
        </p:nvPicPr>
        <p:blipFill>
          <a:blip r:embed="rId2"/>
          <a:stretch>
            <a:fillRect/>
          </a:stretch>
        </p:blipFill>
        <p:spPr>
          <a:xfrm>
            <a:off x="1876926" y="3049454"/>
            <a:ext cx="7652085" cy="1748590"/>
          </a:xfrm>
          <a:prstGeom prst="rect">
            <a:avLst/>
          </a:prstGeom>
        </p:spPr>
      </p:pic>
      <p:pic>
        <p:nvPicPr>
          <p:cNvPr id="4" name="Picture 3">
            <a:extLst>
              <a:ext uri="{FF2B5EF4-FFF2-40B4-BE49-F238E27FC236}">
                <a16:creationId xmlns:a16="http://schemas.microsoft.com/office/drawing/2014/main" id="{D7611B30-8EBA-4589-98A4-3A93A39455D8}"/>
              </a:ext>
            </a:extLst>
          </p:cNvPr>
          <p:cNvPicPr>
            <a:picLocks noChangeAspect="1"/>
          </p:cNvPicPr>
          <p:nvPr/>
        </p:nvPicPr>
        <p:blipFill>
          <a:blip r:embed="rId3"/>
          <a:stretch>
            <a:fillRect/>
          </a:stretch>
        </p:blipFill>
        <p:spPr>
          <a:xfrm>
            <a:off x="509393" y="527708"/>
            <a:ext cx="2414225" cy="1767993"/>
          </a:xfrm>
          <a:prstGeom prst="rect">
            <a:avLst/>
          </a:prstGeom>
        </p:spPr>
      </p:pic>
      <p:sp>
        <p:nvSpPr>
          <p:cNvPr id="6" name="TextBox 5">
            <a:extLst>
              <a:ext uri="{FF2B5EF4-FFF2-40B4-BE49-F238E27FC236}">
                <a16:creationId xmlns:a16="http://schemas.microsoft.com/office/drawing/2014/main" id="{26F41986-F6A6-425B-8582-4016AF4A3F50}"/>
              </a:ext>
            </a:extLst>
          </p:cNvPr>
          <p:cNvSpPr txBox="1"/>
          <p:nvPr/>
        </p:nvSpPr>
        <p:spPr>
          <a:xfrm>
            <a:off x="3252425" y="1122947"/>
            <a:ext cx="7527870" cy="1754326"/>
          </a:xfrm>
          <a:prstGeom prst="rect">
            <a:avLst/>
          </a:prstGeom>
          <a:noFill/>
        </p:spPr>
        <p:txBody>
          <a:bodyPr wrap="square" rtlCol="0">
            <a:spAutoFit/>
          </a:bodyPr>
          <a:lstStyle/>
          <a:p>
            <a:pPr algn="ctr"/>
            <a:r>
              <a:rPr lang="en-GB" dirty="0"/>
              <a:t>After we had got to the stage last week where the little birds were being quite horrible to the big blue bird called Peck. Today we are going to practice at least  two or three sentences using speech marks (also called inverted commas) which is something we need to practice in year 3. First of all Peck is going to say a few words and then the little birds could say something back as they have a conversation.</a:t>
            </a:r>
          </a:p>
        </p:txBody>
      </p:sp>
      <p:sp>
        <p:nvSpPr>
          <p:cNvPr id="7" name="TextBox 6">
            <a:extLst>
              <a:ext uri="{FF2B5EF4-FFF2-40B4-BE49-F238E27FC236}">
                <a16:creationId xmlns:a16="http://schemas.microsoft.com/office/drawing/2014/main" id="{3D7F05FF-2033-4E9D-9686-7C7E0CB63B55}"/>
              </a:ext>
            </a:extLst>
          </p:cNvPr>
          <p:cNvSpPr txBox="1"/>
          <p:nvPr/>
        </p:nvSpPr>
        <p:spPr>
          <a:xfrm>
            <a:off x="978567" y="4831582"/>
            <a:ext cx="9801727" cy="1569660"/>
          </a:xfrm>
          <a:prstGeom prst="rect">
            <a:avLst/>
          </a:prstGeom>
          <a:noFill/>
        </p:spPr>
        <p:txBody>
          <a:bodyPr wrap="square" rtlCol="0">
            <a:spAutoFit/>
          </a:bodyPr>
          <a:lstStyle/>
          <a:p>
            <a:pPr marL="342900" indent="-342900" algn="ctr">
              <a:buFont typeface="Arial" panose="020B0604020202020204" pitchFamily="34" charset="0"/>
              <a:buChar char="•"/>
            </a:pPr>
            <a:r>
              <a:rPr lang="en-GB" sz="2400" b="1" dirty="0"/>
              <a:t>Remember capital letters and full stops </a:t>
            </a:r>
          </a:p>
          <a:p>
            <a:pPr marL="342900" indent="-342900" algn="ctr">
              <a:buFont typeface="Arial" panose="020B0604020202020204" pitchFamily="34" charset="0"/>
              <a:buChar char="•"/>
            </a:pPr>
            <a:r>
              <a:rPr lang="en-GB" sz="2400" b="1" dirty="0"/>
              <a:t>Put speech marks at the start and end of the actual words spoken.</a:t>
            </a:r>
          </a:p>
          <a:p>
            <a:pPr marL="285750" indent="-285750" algn="ctr">
              <a:buFont typeface="Arial" panose="020B0604020202020204" pitchFamily="34" charset="0"/>
              <a:buChar char="•"/>
            </a:pPr>
            <a:r>
              <a:rPr lang="en-GB" sz="2400" b="1" dirty="0"/>
              <a:t> Put punctuation marks such as full stops inside the speech marks.</a:t>
            </a:r>
          </a:p>
          <a:p>
            <a:pPr marL="285750" indent="-285750" algn="ctr">
              <a:buFont typeface="Arial" panose="020B0604020202020204" pitchFamily="34" charset="0"/>
              <a:buChar char="•"/>
            </a:pPr>
            <a:r>
              <a:rPr lang="en-GB" sz="2400" b="1" dirty="0"/>
              <a:t>Start a new line whenever someone new speaks</a:t>
            </a:r>
          </a:p>
        </p:txBody>
      </p:sp>
    </p:spTree>
    <p:extLst>
      <p:ext uri="{BB962C8B-B14F-4D97-AF65-F5344CB8AC3E}">
        <p14:creationId xmlns:p14="http://schemas.microsoft.com/office/powerpoint/2010/main" val="257550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1866</TotalTime>
  <Words>1390</Words>
  <Application>Microsoft Office PowerPoint</Application>
  <PresentationFormat>Widescreen</PresentationFormat>
  <Paragraphs>106</Paragraphs>
  <Slides>18</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Comic Sans MS</vt:lpstr>
      <vt:lpstr>Times New Roman</vt:lpstr>
      <vt:lpstr>Office Theme</vt:lpstr>
      <vt:lpstr> Home Learning</vt:lpstr>
      <vt:lpstr>How it works: </vt:lpstr>
      <vt:lpstr>Overview of Topic</vt:lpstr>
      <vt:lpstr>Recommended, Free Web Sites</vt:lpstr>
      <vt:lpstr>English Monday and spellings of the week </vt:lpstr>
      <vt:lpstr>English Monday = Handwriting https://www.youtube.com/watch?v=2NQ6uS8blwY</vt:lpstr>
      <vt:lpstr>Maths Monday</vt:lpstr>
      <vt:lpstr>English Tuesday</vt:lpstr>
      <vt:lpstr>Tuesday English - continued</vt:lpstr>
      <vt:lpstr>Maths - Tuesday</vt:lpstr>
      <vt:lpstr>English Wednesday</vt:lpstr>
      <vt:lpstr>Maths Wednesday</vt:lpstr>
      <vt:lpstr>English Thursday</vt:lpstr>
      <vt:lpstr>English Thursday Continued</vt:lpstr>
      <vt:lpstr>English Thursday - continued</vt:lpstr>
      <vt:lpstr>Maths Thursday</vt:lpstr>
      <vt:lpstr>English Friday</vt:lpstr>
      <vt:lpstr>Maths Friday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Learning</dc:title>
  <dc:creator>Farnham Boxing</dc:creator>
  <cp:lastModifiedBy>localuser</cp:lastModifiedBy>
  <cp:revision>130</cp:revision>
  <dcterms:created xsi:type="dcterms:W3CDTF">2020-04-24T13:04:28Z</dcterms:created>
  <dcterms:modified xsi:type="dcterms:W3CDTF">2020-05-15T07:03:50Z</dcterms:modified>
</cp:coreProperties>
</file>