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  <p:sldMasterId id="2147483695" r:id="rId2"/>
  </p:sldMasterIdLst>
  <p:sldIdLst>
    <p:sldId id="256" r:id="rId3"/>
    <p:sldId id="374" r:id="rId4"/>
    <p:sldId id="257" r:id="rId5"/>
    <p:sldId id="375" r:id="rId6"/>
    <p:sldId id="259" r:id="rId7"/>
    <p:sldId id="376" r:id="rId8"/>
    <p:sldId id="368" r:id="rId9"/>
    <p:sldId id="262" r:id="rId10"/>
    <p:sldId id="260" r:id="rId11"/>
    <p:sldId id="340" r:id="rId12"/>
    <p:sldId id="341" r:id="rId13"/>
    <p:sldId id="342" r:id="rId14"/>
    <p:sldId id="343" r:id="rId15"/>
    <p:sldId id="369" r:id="rId16"/>
    <p:sldId id="370" r:id="rId17"/>
    <p:sldId id="266" r:id="rId18"/>
    <p:sldId id="267" r:id="rId19"/>
    <p:sldId id="281" r:id="rId20"/>
    <p:sldId id="344" r:id="rId21"/>
    <p:sldId id="345" r:id="rId22"/>
    <p:sldId id="346" r:id="rId23"/>
    <p:sldId id="347" r:id="rId24"/>
    <p:sldId id="348" r:id="rId25"/>
    <p:sldId id="258" r:id="rId26"/>
    <p:sldId id="371" r:id="rId27"/>
    <p:sldId id="269" r:id="rId28"/>
    <p:sldId id="270" r:id="rId29"/>
    <p:sldId id="271" r:id="rId30"/>
    <p:sldId id="349" r:id="rId31"/>
    <p:sldId id="350" r:id="rId32"/>
    <p:sldId id="351" r:id="rId33"/>
    <p:sldId id="353" r:id="rId34"/>
    <p:sldId id="360" r:id="rId35"/>
    <p:sldId id="372" r:id="rId36"/>
    <p:sldId id="265" r:id="rId37"/>
    <p:sldId id="272" r:id="rId38"/>
    <p:sldId id="282" r:id="rId39"/>
    <p:sldId id="274" r:id="rId40"/>
    <p:sldId id="354" r:id="rId41"/>
    <p:sldId id="355" r:id="rId42"/>
    <p:sldId id="357" r:id="rId43"/>
    <p:sldId id="358" r:id="rId44"/>
    <p:sldId id="359" r:id="rId45"/>
    <p:sldId id="373" r:id="rId46"/>
    <p:sldId id="279" r:id="rId47"/>
    <p:sldId id="275" r:id="rId48"/>
    <p:sldId id="276" r:id="rId49"/>
    <p:sldId id="277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261" r:id="rId58"/>
    <p:sldId id="280" r:id="rId59"/>
    <p:sldId id="278" r:id="rId60"/>
    <p:sldId id="28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3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37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50BB-8CA9-429D-BE40-4134A4F0E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C73EA-64E5-4284-8D9E-5C5C021FA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11FDA-FE4C-4AC4-AA09-A6F0A8CA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EA86-4754-4E45-80A3-291E3101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E6304-38A3-446A-8476-F40269F1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5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B2B7-5AA7-4F98-9B0B-1A1F1A17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42E6-DC96-4762-82A1-4A2AD7038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25D1-0249-4B29-A3CD-E22083C8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8CE9C-338F-4D93-9AC7-33CF24EB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D6BB2-BE74-4A2C-A82D-FFF8B205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8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B8C2-1919-4B3B-989B-4CF44DF4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7977B-C5F3-4C7F-BC59-6D731081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452B-6298-4FF6-B7B2-7E098951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BA87-5205-4B77-9F38-F66166D6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4D128-E072-4A3A-B329-4A6821DD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4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A8B9-60E8-434E-B806-95ACDF36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1424-BDFA-4162-8E2A-011BA860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D5815-4CC2-4B3A-91B1-AAC8988C4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0F59-B246-4D2C-895D-625A10D0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79BE9-7D2B-4FF7-A8E2-548453E9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34DB4-275A-424B-B1CC-A09E3979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0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7255-52CA-442D-ABD2-4A82CD47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9F98-D484-4240-B126-E7A5C24F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AC4CD-5C1E-48C6-9CC0-119CFDA36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4EAC1-FE92-4153-A464-936D2A505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744C4-6DD4-48B3-BC5C-0045CD28B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73F4F-F7A6-4FFB-B6B3-F5F7F98E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524C9-41F5-4DB9-ACFE-C936CCF9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EEAF1-C2B0-4C55-BD6E-DEB13F0F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DD20-04EF-4BD4-A1FA-E5945263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0D0A8-718C-413F-8633-5BD2E71A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9253-2AE8-4CA8-82D9-7C53CDF9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7B346-B16C-4F53-B848-5698A2F5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DDAA5-47FB-4BFD-A05E-06D41BAF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3AF02-DAA5-4DAD-9F4A-BB8A884D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3A584-EEB9-4F56-81EE-2A87ED93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0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F243-9C3D-46CD-8197-F258EEC0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1362B-AA5E-4DC8-ACB7-5CEC9565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392B-436D-48BC-B7E1-69A569EE3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2805B-A04C-44F7-8E26-44C352FF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40663-EC7B-47B8-B013-7E819475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28811-F047-4E57-81CC-E0C61DB8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1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5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501B-9239-4AEB-A0E1-433C0AB1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2685B-DD1D-4548-B237-5B23EF3A2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6D3C6-BC4B-49FB-BCB4-8B041D980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4F977-D2E6-4F49-A8E8-08D82C94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930ED-940A-44D9-B39C-194DB3B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395D-03C6-4352-838B-12EE2E58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0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91A9-CBDE-4E12-BE7A-9A6DFD62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E0BE1-D128-4F36-8701-22774B27D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D607-5E1F-407F-8080-3F89CFEC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2920-852C-4D57-ABC9-F7B238B3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92D4A-4F7E-4F2C-ADE8-270D1BA8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6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0823F-17D5-4369-BB04-55AD3D848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0C5AA-9E31-446D-AC06-DEB72D345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7929D-75E1-4FC0-A5CE-7F221FE5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A6FD9-0DF1-4F18-9E0A-925BDCAE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6AB93-99D9-46A5-BEE9-0AE45386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4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0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5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9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8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1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9B333-CB00-489F-996C-2EC87F99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EBB07-860B-4A15-85F7-3CF79092A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2D7E5-6A1E-4023-9372-0F20B005A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52AB-F516-406C-B568-A3167FC08E68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30160-52EC-455D-9937-6FA36A81F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4D23B-7755-45DF-B81A-E8730268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D378-8732-4C8F-AE57-17925713D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s://www.literacyshed.com/for-the-birds.html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15461655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s://www.literacyshed.com/for-the-birds.html" TargetMode="Externa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vimeo.com/415826239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teachhandwriting.co.uk/cursive-letters-beginners-choice-2.html" TargetMode="Externa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s://www.literacyshed.com/for-the-birds.html" TargetMode="Externa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15699365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s://www.literacyshed.com/for-the-birds.html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2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0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15699539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4.png"/><Relationship Id="rId4" Type="http://schemas.openxmlformats.org/officeDocument/2006/relationships/image" Target="../media/image71.png"/><Relationship Id="rId9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trockstars.com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hyperlink" Target="https://www.oxfordowl.co.uk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hyperlink" Target="https://www.literacyshed.com/for-the-birds.html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6B4A-66CC-48C8-8BB9-19EDBDB23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832" y="1750915"/>
            <a:ext cx="4572000" cy="1655762"/>
          </a:xfrm>
        </p:spPr>
        <p:txBody>
          <a:bodyPr>
            <a:normAutofit/>
          </a:bodyPr>
          <a:lstStyle/>
          <a:p>
            <a:r>
              <a:rPr lang="en-GB" dirty="0"/>
              <a:t>Willow Class</a:t>
            </a:r>
            <a:br>
              <a:rPr lang="en-GB" dirty="0"/>
            </a:br>
            <a:r>
              <a:rPr lang="en-GB" sz="2400" dirty="0" err="1"/>
              <a:t>willow.class@fernhill.kite.academy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DE55B-E785-4D71-A417-46064719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6" y="3567414"/>
            <a:ext cx="3617844" cy="850692"/>
          </a:xfrm>
        </p:spPr>
        <p:txBody>
          <a:bodyPr>
            <a:normAutofit/>
          </a:bodyPr>
          <a:lstStyle/>
          <a:p>
            <a:r>
              <a:rPr lang="en-GB" dirty="0"/>
              <a:t>18th – 22</a:t>
            </a:r>
            <a:r>
              <a:rPr lang="en-GB" baseline="30000" dirty="0"/>
              <a:t>nd</a:t>
            </a:r>
            <a:r>
              <a:rPr lang="en-GB" dirty="0"/>
              <a:t> May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A2FA-D547-4209-9D5F-6189FCDA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32" y="304445"/>
            <a:ext cx="1114581" cy="1133633"/>
          </a:xfrm>
          <a:prstGeom prst="rect">
            <a:avLst/>
          </a:prstGeom>
        </p:spPr>
      </p:pic>
      <p:pic>
        <p:nvPicPr>
          <p:cNvPr id="2050" name="Picture 2" descr="Weeping Willow Tree Clipart">
            <a:extLst>
              <a:ext uri="{FF2B5EF4-FFF2-40B4-BE49-F238E27FC236}">
                <a16:creationId xmlns:a16="http://schemas.microsoft.com/office/drawing/2014/main" id="{CD3A1DE5-F662-40D6-A9D5-326423AA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2" y="-22323"/>
            <a:ext cx="739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ell, Kelley / Home Learning">
            <a:extLst>
              <a:ext uri="{FF2B5EF4-FFF2-40B4-BE49-F238E27FC236}">
                <a16:creationId xmlns:a16="http://schemas.microsoft.com/office/drawing/2014/main" id="{DA505740-B02B-460A-877B-CD33C1B3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8" y="4189006"/>
            <a:ext cx="4484462" cy="29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7C38D4-0BFB-4DEC-863F-272F32F30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79432" y="756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135" y="216066"/>
            <a:ext cx="10506862" cy="881264"/>
          </a:xfrm>
        </p:spPr>
        <p:txBody>
          <a:bodyPr>
            <a:noAutofit/>
          </a:bodyPr>
          <a:lstStyle/>
          <a:p>
            <a:r>
              <a:rPr lang="en-US" sz="2400" dirty="0"/>
              <a:t>Our story this week is called ‘For the birds’.</a:t>
            </a:r>
            <a:br>
              <a:rPr lang="en-US" sz="2400" dirty="0"/>
            </a:br>
            <a:r>
              <a:rPr lang="en-US" sz="2400" dirty="0"/>
              <a:t>Each day we are going to write a tiny part of the story.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D49C22-6B3F-485F-8EB5-7AB00CDFCD2E}"/>
              </a:ext>
            </a:extLst>
          </p:cNvPr>
          <p:cNvCxnSpPr/>
          <p:nvPr/>
        </p:nvCxnSpPr>
        <p:spPr>
          <a:xfrm>
            <a:off x="834886" y="1209261"/>
            <a:ext cx="0" cy="44394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d And Happy Face Clipart">
            <a:extLst>
              <a:ext uri="{FF2B5EF4-FFF2-40B4-BE49-F238E27FC236}">
                <a16:creationId xmlns:a16="http://schemas.microsoft.com/office/drawing/2014/main" id="{A23F16D2-3B4B-4B01-AEC9-0F091DF5E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4810" r="47148" b="15582"/>
          <a:stretch/>
        </p:blipFill>
        <p:spPr bwMode="auto">
          <a:xfrm>
            <a:off x="486826" y="312521"/>
            <a:ext cx="792528" cy="7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And Happy Face Clipart">
            <a:extLst>
              <a:ext uri="{FF2B5EF4-FFF2-40B4-BE49-F238E27FC236}">
                <a16:creationId xmlns:a16="http://schemas.microsoft.com/office/drawing/2014/main" id="{A8C9AC11-9354-4248-A4D3-3EA03BD34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42291" y="5760671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27BB08-6C62-40B9-9E94-1B746CD86828}"/>
              </a:ext>
            </a:extLst>
          </p:cNvPr>
          <p:cNvCxnSpPr/>
          <p:nvPr/>
        </p:nvCxnSpPr>
        <p:spPr>
          <a:xfrm>
            <a:off x="834885" y="3429000"/>
            <a:ext cx="1076076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24FA53-FAA8-4AAD-815F-681C7E139841}"/>
              </a:ext>
            </a:extLst>
          </p:cNvPr>
          <p:cNvSpPr txBox="1"/>
          <p:nvPr/>
        </p:nvSpPr>
        <p:spPr>
          <a:xfrm>
            <a:off x="1479054" y="2690336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1</a:t>
            </a:r>
          </a:p>
          <a:p>
            <a:pPr algn="ctr"/>
            <a:r>
              <a:rPr lang="en-GB" sz="1200" dirty="0"/>
              <a:t>Budge over</a:t>
            </a:r>
          </a:p>
          <a:p>
            <a:pPr algn="ctr"/>
            <a:r>
              <a:rPr lang="en-GB" sz="1200" dirty="0"/>
              <a:t>0:24 – 0:42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281BC-CA7A-478B-96CE-3673D99D5847}"/>
              </a:ext>
            </a:extLst>
          </p:cNvPr>
          <p:cNvSpPr txBox="1"/>
          <p:nvPr/>
        </p:nvSpPr>
        <p:spPr>
          <a:xfrm>
            <a:off x="10556004" y="2796578"/>
            <a:ext cx="93433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9 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6401A-48C7-4995-8708-8DC3BD6D7075}"/>
              </a:ext>
            </a:extLst>
          </p:cNvPr>
          <p:cNvSpPr txBox="1"/>
          <p:nvPr/>
        </p:nvSpPr>
        <p:spPr>
          <a:xfrm>
            <a:off x="9441423" y="2805013"/>
            <a:ext cx="93433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8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51027-5986-4951-8840-43653BFED1D3}"/>
              </a:ext>
            </a:extLst>
          </p:cNvPr>
          <p:cNvSpPr txBox="1"/>
          <p:nvPr/>
        </p:nvSpPr>
        <p:spPr>
          <a:xfrm>
            <a:off x="8325826" y="2786944"/>
            <a:ext cx="93433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7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D399E2-52F4-4FF7-8A43-EA7A74AE135B}"/>
              </a:ext>
            </a:extLst>
          </p:cNvPr>
          <p:cNvSpPr txBox="1"/>
          <p:nvPr/>
        </p:nvSpPr>
        <p:spPr>
          <a:xfrm>
            <a:off x="7210229" y="2490666"/>
            <a:ext cx="93433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6</a:t>
            </a:r>
          </a:p>
          <a:p>
            <a:pPr algn="ctr"/>
            <a:r>
              <a:rPr lang="en-GB" sz="1200" dirty="0"/>
              <a:t>Handing around </a:t>
            </a:r>
          </a:p>
          <a:p>
            <a:pPr algn="ctr"/>
            <a:r>
              <a:rPr lang="en-GB" sz="1200" dirty="0"/>
              <a:t>1:46 – 2:10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4AAB7D-2936-4F11-AE95-4DF174681267}"/>
              </a:ext>
            </a:extLst>
          </p:cNvPr>
          <p:cNvSpPr txBox="1"/>
          <p:nvPr/>
        </p:nvSpPr>
        <p:spPr>
          <a:xfrm>
            <a:off x="6031152" y="2533103"/>
            <a:ext cx="934330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5</a:t>
            </a:r>
          </a:p>
          <a:p>
            <a:pPr algn="ctr"/>
            <a:r>
              <a:rPr lang="en-GB" sz="1200" dirty="0"/>
              <a:t>Room for one more </a:t>
            </a:r>
          </a:p>
          <a:p>
            <a:pPr algn="ctr"/>
            <a:r>
              <a:rPr lang="en-GB" sz="1200" dirty="0"/>
              <a:t>1:27- 1:45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4A7EB8-BDF7-4D91-9DDA-D2A6492FD69A}"/>
              </a:ext>
            </a:extLst>
          </p:cNvPr>
          <p:cNvSpPr txBox="1"/>
          <p:nvPr/>
        </p:nvSpPr>
        <p:spPr>
          <a:xfrm>
            <a:off x="4902440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4</a:t>
            </a:r>
          </a:p>
          <a:p>
            <a:pPr algn="ctr"/>
            <a:r>
              <a:rPr lang="en-GB" sz="1200" dirty="0"/>
              <a:t>Stay away</a:t>
            </a:r>
          </a:p>
          <a:p>
            <a:pPr algn="ctr"/>
            <a:r>
              <a:rPr lang="en-GB" sz="1200" dirty="0"/>
              <a:t>1:15 – 1:26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66F66-0F7E-4E02-A049-1A8BDE821F49}"/>
              </a:ext>
            </a:extLst>
          </p:cNvPr>
          <p:cNvSpPr txBox="1"/>
          <p:nvPr/>
        </p:nvSpPr>
        <p:spPr>
          <a:xfrm>
            <a:off x="377372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3</a:t>
            </a:r>
          </a:p>
          <a:p>
            <a:pPr algn="ctr"/>
            <a:r>
              <a:rPr lang="en-GB" sz="1200" dirty="0"/>
              <a:t>Hi</a:t>
            </a:r>
          </a:p>
          <a:p>
            <a:pPr algn="ctr"/>
            <a:r>
              <a:rPr lang="en-GB" sz="1200" dirty="0"/>
              <a:t>0:59 – 1:14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37297D-D3DA-4CFD-AFB2-B985AD190C4C}"/>
              </a:ext>
            </a:extLst>
          </p:cNvPr>
          <p:cNvSpPr txBox="1"/>
          <p:nvPr/>
        </p:nvSpPr>
        <p:spPr>
          <a:xfrm>
            <a:off x="263274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2</a:t>
            </a:r>
          </a:p>
          <a:p>
            <a:pPr algn="ctr"/>
            <a:r>
              <a:rPr lang="en-GB" sz="1200" dirty="0"/>
              <a:t>Who is that</a:t>
            </a:r>
          </a:p>
          <a:p>
            <a:pPr algn="ctr"/>
            <a:r>
              <a:rPr lang="en-GB" sz="1200" dirty="0"/>
              <a:t>0:43 – 0:58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78AD33-1FD6-467E-ABB8-6946DA91ED4D}"/>
              </a:ext>
            </a:extLst>
          </p:cNvPr>
          <p:cNvSpPr/>
          <p:nvPr/>
        </p:nvSpPr>
        <p:spPr>
          <a:xfrm>
            <a:off x="6985443" y="5972269"/>
            <a:ext cx="4805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https://www.literacyshed.com/for-the-birds.html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BB31C-26AB-4D3D-90E6-95AFC95A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14" y="3040454"/>
            <a:ext cx="1035573" cy="792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E1E88-EDBA-4995-9F05-A84CC7E5334B}"/>
              </a:ext>
            </a:extLst>
          </p:cNvPr>
          <p:cNvSpPr txBox="1"/>
          <p:nvPr/>
        </p:nvSpPr>
        <p:spPr>
          <a:xfrm>
            <a:off x="1542534" y="4492632"/>
            <a:ext cx="4102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talk about the birds in the story we are going to use the name </a:t>
            </a:r>
          </a:p>
          <a:p>
            <a:endParaRPr lang="en-GB" dirty="0"/>
          </a:p>
          <a:p>
            <a:r>
              <a:rPr lang="en-GB" dirty="0"/>
              <a:t>Peck  </a:t>
            </a:r>
          </a:p>
          <a:p>
            <a:endParaRPr lang="en-GB" dirty="0"/>
          </a:p>
          <a:p>
            <a:r>
              <a:rPr lang="en-GB" dirty="0"/>
              <a:t>We are also going to use the pronouns he and them.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EBAEA-582B-440D-936D-58D00C146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231" y="2526062"/>
            <a:ext cx="1130404" cy="1001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E06B-ECA9-4813-8EC5-84E103068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198" y="2533103"/>
            <a:ext cx="1054416" cy="1001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0D7B62-DC1C-461D-A571-DE313AEE6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61" y="2593318"/>
            <a:ext cx="1157737" cy="88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27283-1E19-4FBD-B28F-049BF2A96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7458" y="2627746"/>
            <a:ext cx="1083006" cy="79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888E6-E23E-403F-AEBD-271CA5F12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168" y="2533103"/>
            <a:ext cx="1105687" cy="881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28DAF-163D-433B-9A43-7D6262FE3667}"/>
              </a:ext>
            </a:extLst>
          </p:cNvPr>
          <p:cNvSpPr txBox="1"/>
          <p:nvPr/>
        </p:nvSpPr>
        <p:spPr>
          <a:xfrm>
            <a:off x="8653670" y="312521"/>
            <a:ext cx="3051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where we left our story at the end of last week.  </a:t>
            </a:r>
          </a:p>
          <a:p>
            <a:r>
              <a:rPr lang="en-GB" dirty="0"/>
              <a:t>This week we are going to carry on the story, starting at plot point 6.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F23C5-0453-4D61-83AE-DEE329DA70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007" y="2397063"/>
            <a:ext cx="1231569" cy="9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9CCF9-BDF2-47E8-8907-F4D9AB41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7" y="215580"/>
            <a:ext cx="3649919" cy="1984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421CFA-D451-444D-BA1A-D84AE7E2E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66" y="2199861"/>
            <a:ext cx="7542480" cy="2302864"/>
          </a:xfrm>
          <a:prstGeom prst="rect">
            <a:avLst/>
          </a:prstGeom>
        </p:spPr>
      </p:pic>
      <p:pic>
        <p:nvPicPr>
          <p:cNvPr id="5" name="Picture 4" descr="Sad And Happy Face Clipart">
            <a:extLst>
              <a:ext uri="{FF2B5EF4-FFF2-40B4-BE49-F238E27FC236}">
                <a16:creationId xmlns:a16="http://schemas.microsoft.com/office/drawing/2014/main" id="{3AF94E91-3DBB-46CD-B6D6-7D10C26FA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232414" y="1428035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700-0000520000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44" y="1456762"/>
            <a:ext cx="723058" cy="783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363656-7EC0-44D1-99F8-F1E1112EBDA6}"/>
              </a:ext>
            </a:extLst>
          </p:cNvPr>
          <p:cNvSpPr txBox="1"/>
          <p:nvPr/>
        </p:nvSpPr>
        <p:spPr>
          <a:xfrm>
            <a:off x="4625009" y="215580"/>
            <a:ext cx="721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want this sentence to be a negative sentence, where I am going to show how Peck is feeling.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F4B1A-8F98-450F-9A72-D5E3DF81B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63" y="5470681"/>
            <a:ext cx="1352739" cy="1171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DDA4E-0B92-46A8-856F-ECBCF9340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521" y="2415440"/>
            <a:ext cx="1608069" cy="3516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A43FF-E829-43F2-8519-8FA7D4835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315" y="4970295"/>
            <a:ext cx="1390844" cy="1409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68168E-B1D5-43B1-9C3A-A0096F111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005" y="2415440"/>
            <a:ext cx="1467791" cy="2833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82432-832D-44D9-B7E4-FAF4D10DFE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397" y="4759772"/>
            <a:ext cx="1286054" cy="1619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275443" y="5249094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86920-2971-4F62-9C44-616F9E5C85B3}"/>
              </a:ext>
            </a:extLst>
          </p:cNvPr>
          <p:cNvSpPr txBox="1"/>
          <p:nvPr/>
        </p:nvSpPr>
        <p:spPr>
          <a:xfrm>
            <a:off x="2354606" y="308934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1:46 – 2:10 </a:t>
            </a:r>
          </a:p>
        </p:txBody>
      </p:sp>
    </p:spTree>
    <p:extLst>
      <p:ext uri="{BB962C8B-B14F-4D97-AF65-F5344CB8AC3E}">
        <p14:creationId xmlns:p14="http://schemas.microsoft.com/office/powerpoint/2010/main" val="415795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9CCF9-BDF2-47E8-8907-F4D9AB41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7" y="215580"/>
            <a:ext cx="3649919" cy="1984281"/>
          </a:xfrm>
          <a:prstGeom prst="rect">
            <a:avLst/>
          </a:prstGeom>
        </p:spPr>
      </p:pic>
      <p:pic>
        <p:nvPicPr>
          <p:cNvPr id="5" name="Picture 4" descr="Sad And Happy Face Clipart">
            <a:extLst>
              <a:ext uri="{FF2B5EF4-FFF2-40B4-BE49-F238E27FC236}">
                <a16:creationId xmlns:a16="http://schemas.microsoft.com/office/drawing/2014/main" id="{3AF94E91-3DBB-46CD-B6D6-7D10C26FA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217004" y="0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700-000052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3" y="0"/>
            <a:ext cx="723058" cy="783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363656-7EC0-44D1-99F8-F1E1112EBDA6}"/>
              </a:ext>
            </a:extLst>
          </p:cNvPr>
          <p:cNvSpPr txBox="1"/>
          <p:nvPr/>
        </p:nvSpPr>
        <p:spPr>
          <a:xfrm>
            <a:off x="4625009" y="215580"/>
            <a:ext cx="721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want this sentence to be a negative sentence.  </a:t>
            </a:r>
          </a:p>
          <a:p>
            <a:r>
              <a:rPr lang="en-GB" dirty="0"/>
              <a:t>Here I want to show how unkind the birds are, so I am going to choose my words carefully.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F4B1A-8F98-450F-9A72-D5E3DF81B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289" y="3588033"/>
            <a:ext cx="1352739" cy="1171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DDA4E-0B92-46A8-856F-ECBCF9340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521" y="2415440"/>
            <a:ext cx="1608069" cy="3516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A43FF-E829-43F2-8519-8FA7D4835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15" y="4970295"/>
            <a:ext cx="1390844" cy="1409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68168E-B1D5-43B1-9C3A-A0096F111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05" y="2415440"/>
            <a:ext cx="1467791" cy="2833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82432-832D-44D9-B7E4-FAF4D10DF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858" y="3584415"/>
            <a:ext cx="1286054" cy="1619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275443" y="5249094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0327E3-D71A-43A5-AE60-9F3F38F98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6713" y="1516407"/>
            <a:ext cx="7484282" cy="1193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6C10E-1C2C-40B1-8F0C-7B6EC00CC343}"/>
              </a:ext>
            </a:extLst>
          </p:cNvPr>
          <p:cNvSpPr txBox="1"/>
          <p:nvPr/>
        </p:nvSpPr>
        <p:spPr>
          <a:xfrm>
            <a:off x="7275443" y="3127513"/>
            <a:ext cx="414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2 – did you notice that I have used an ‘s to show that the toes belong to Peck?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DA1A1-BEEF-4CC1-A058-BE26852BAC27}"/>
              </a:ext>
            </a:extLst>
          </p:cNvPr>
          <p:cNvSpPr txBox="1"/>
          <p:nvPr/>
        </p:nvSpPr>
        <p:spPr>
          <a:xfrm>
            <a:off x="2354606" y="308934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1:46 – 2:10 </a:t>
            </a:r>
          </a:p>
        </p:txBody>
      </p:sp>
    </p:spTree>
    <p:extLst>
      <p:ext uri="{BB962C8B-B14F-4D97-AF65-F5344CB8AC3E}">
        <p14:creationId xmlns:p14="http://schemas.microsoft.com/office/powerpoint/2010/main" val="286236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9CCF9-BDF2-47E8-8907-F4D9AB41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7" y="215580"/>
            <a:ext cx="3649919" cy="1984281"/>
          </a:xfrm>
          <a:prstGeom prst="rect">
            <a:avLst/>
          </a:prstGeom>
        </p:spPr>
      </p:pic>
      <p:pic>
        <p:nvPicPr>
          <p:cNvPr id="5" name="Picture 4" descr="Sad And Happy Face Clipart">
            <a:extLst>
              <a:ext uri="{FF2B5EF4-FFF2-40B4-BE49-F238E27FC236}">
                <a16:creationId xmlns:a16="http://schemas.microsoft.com/office/drawing/2014/main" id="{3AF94E91-3DBB-46CD-B6D6-7D10C26FA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467737" y="927663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700-000052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41" y="1072434"/>
            <a:ext cx="723058" cy="783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363656-7EC0-44D1-99F8-F1E1112EBDA6}"/>
              </a:ext>
            </a:extLst>
          </p:cNvPr>
          <p:cNvSpPr txBox="1"/>
          <p:nvPr/>
        </p:nvSpPr>
        <p:spPr>
          <a:xfrm>
            <a:off x="4625009" y="215580"/>
            <a:ext cx="721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want this sentence to be a negative sentence, where I am going to show how Peck is feeling.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F4B1A-8F98-450F-9A72-D5E3DF81B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289" y="3588033"/>
            <a:ext cx="1352739" cy="1171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DDA4E-0B92-46A8-856F-ECBCF9340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521" y="2415440"/>
            <a:ext cx="1608069" cy="3516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A43FF-E829-43F2-8519-8FA7D4835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15" y="4970295"/>
            <a:ext cx="1390844" cy="1409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68168E-B1D5-43B1-9C3A-A0096F111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05" y="2415440"/>
            <a:ext cx="1467791" cy="28336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82432-832D-44D9-B7E4-FAF4D10DF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858" y="3584415"/>
            <a:ext cx="1286054" cy="1619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275443" y="5249094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1B6477-4FA3-4556-8743-710B2089E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5009" y="1719462"/>
            <a:ext cx="7211175" cy="15673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354606" y="308934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1:46 – 2:10 </a:t>
            </a:r>
          </a:p>
        </p:txBody>
      </p:sp>
    </p:spTree>
    <p:extLst>
      <p:ext uri="{BB962C8B-B14F-4D97-AF65-F5344CB8AC3E}">
        <p14:creationId xmlns:p14="http://schemas.microsoft.com/office/powerpoint/2010/main" val="164344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4393F-3898-43F0-9621-938DA0EE9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Monday 18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8EBA1F-F199-4E78-B459-59CF61559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Mathematics activities</a:t>
            </a:r>
          </a:p>
        </p:txBody>
      </p:sp>
      <p:pic>
        <p:nvPicPr>
          <p:cNvPr id="6" name="Picture 2" descr="Weeping Willow Tree Clipart">
            <a:extLst>
              <a:ext uri="{FF2B5EF4-FFF2-40B4-BE49-F238E27FC236}">
                <a16:creationId xmlns:a16="http://schemas.microsoft.com/office/drawing/2014/main" id="{7A29879A-8F4C-48B7-A533-2E47C151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0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BB129-252B-4BB4-B41D-55C130C0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246" y="0"/>
            <a:ext cx="69567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4BFBC-6DCA-4C39-9827-FF5894B1E0DA}"/>
              </a:ext>
            </a:extLst>
          </p:cNvPr>
          <p:cNvSpPr txBox="1"/>
          <p:nvPr/>
        </p:nvSpPr>
        <p:spPr>
          <a:xfrm>
            <a:off x="323557" y="323557"/>
            <a:ext cx="3868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100 square to help you practise counting in 2s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count forwards?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count backwards? </a:t>
            </a:r>
          </a:p>
        </p:txBody>
      </p:sp>
    </p:spTree>
    <p:extLst>
      <p:ext uri="{BB962C8B-B14F-4D97-AF65-F5344CB8AC3E}">
        <p14:creationId xmlns:p14="http://schemas.microsoft.com/office/powerpoint/2010/main" val="345228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E37ED-6088-430B-A022-F73919DC9A39}"/>
              </a:ext>
            </a:extLst>
          </p:cNvPr>
          <p:cNvSpPr txBox="1"/>
          <p:nvPr/>
        </p:nvSpPr>
        <p:spPr>
          <a:xfrm>
            <a:off x="617623" y="1209822"/>
            <a:ext cx="386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click on this link to take you to today’s video.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and subtracting 10s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C4B79-0D30-4244-B784-F2655373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94" y="1036794"/>
            <a:ext cx="6839905" cy="51061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47291-522E-4B53-B473-E0A02E7C422C}"/>
              </a:ext>
            </a:extLst>
          </p:cNvPr>
          <p:cNvSpPr/>
          <p:nvPr/>
        </p:nvSpPr>
        <p:spPr>
          <a:xfrm>
            <a:off x="617623" y="753976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https://vimeo.com/415461655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8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4A315-F411-45F5-B9E7-CF8BECD3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94" y="0"/>
            <a:ext cx="975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D6576-A2F9-4DEE-BB4C-4056C855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60" y="0"/>
            <a:ext cx="966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6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733-DD93-447B-9C9E-661000D1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Tuesday 19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C47AE-1C4C-4983-9B1A-AE7B18A08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Writing activities.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4F34A504-0BD9-4806-894B-7D8D7B78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6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440F-3496-439C-9D19-FC90E57D0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Handwriting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C2F2E688-1804-404C-9A94-45320AC6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2" y="-22323"/>
            <a:ext cx="739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7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135" y="216066"/>
            <a:ext cx="10506862" cy="881264"/>
          </a:xfrm>
        </p:spPr>
        <p:txBody>
          <a:bodyPr>
            <a:noAutofit/>
          </a:bodyPr>
          <a:lstStyle/>
          <a:p>
            <a:r>
              <a:rPr lang="en-US" sz="2400" dirty="0"/>
              <a:t>Our story this week is called ‘For the birds’.</a:t>
            </a:r>
            <a:br>
              <a:rPr lang="en-US" sz="2400" dirty="0"/>
            </a:br>
            <a:r>
              <a:rPr lang="en-US" sz="2400" dirty="0"/>
              <a:t>Each day we are going to write a tiny part of the story.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D49C22-6B3F-485F-8EB5-7AB00CDFCD2E}"/>
              </a:ext>
            </a:extLst>
          </p:cNvPr>
          <p:cNvCxnSpPr/>
          <p:nvPr/>
        </p:nvCxnSpPr>
        <p:spPr>
          <a:xfrm>
            <a:off x="834886" y="1209261"/>
            <a:ext cx="0" cy="44394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d And Happy Face Clipart">
            <a:extLst>
              <a:ext uri="{FF2B5EF4-FFF2-40B4-BE49-F238E27FC236}">
                <a16:creationId xmlns:a16="http://schemas.microsoft.com/office/drawing/2014/main" id="{A23F16D2-3B4B-4B01-AEC9-0F091DF5E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4810" r="47148" b="15582"/>
          <a:stretch/>
        </p:blipFill>
        <p:spPr bwMode="auto">
          <a:xfrm>
            <a:off x="486826" y="312521"/>
            <a:ext cx="792528" cy="7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And Happy Face Clipart">
            <a:extLst>
              <a:ext uri="{FF2B5EF4-FFF2-40B4-BE49-F238E27FC236}">
                <a16:creationId xmlns:a16="http://schemas.microsoft.com/office/drawing/2014/main" id="{A8C9AC11-9354-4248-A4D3-3EA03BD34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42291" y="5760671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27BB08-6C62-40B9-9E94-1B746CD86828}"/>
              </a:ext>
            </a:extLst>
          </p:cNvPr>
          <p:cNvCxnSpPr/>
          <p:nvPr/>
        </p:nvCxnSpPr>
        <p:spPr>
          <a:xfrm>
            <a:off x="834885" y="3429000"/>
            <a:ext cx="1076076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24FA53-FAA8-4AAD-815F-681C7E139841}"/>
              </a:ext>
            </a:extLst>
          </p:cNvPr>
          <p:cNvSpPr txBox="1"/>
          <p:nvPr/>
        </p:nvSpPr>
        <p:spPr>
          <a:xfrm>
            <a:off x="1479054" y="2690336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1</a:t>
            </a:r>
          </a:p>
          <a:p>
            <a:pPr algn="ctr"/>
            <a:r>
              <a:rPr lang="en-GB" sz="1200" dirty="0"/>
              <a:t>Budge over</a:t>
            </a:r>
          </a:p>
          <a:p>
            <a:pPr algn="ctr"/>
            <a:r>
              <a:rPr lang="en-GB" sz="1200" dirty="0"/>
              <a:t>0:24 – 0:42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281BC-CA7A-478B-96CE-3673D99D5847}"/>
              </a:ext>
            </a:extLst>
          </p:cNvPr>
          <p:cNvSpPr txBox="1"/>
          <p:nvPr/>
        </p:nvSpPr>
        <p:spPr>
          <a:xfrm>
            <a:off x="10556004" y="2796578"/>
            <a:ext cx="93433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9 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6401A-48C7-4995-8708-8DC3BD6D7075}"/>
              </a:ext>
            </a:extLst>
          </p:cNvPr>
          <p:cNvSpPr txBox="1"/>
          <p:nvPr/>
        </p:nvSpPr>
        <p:spPr>
          <a:xfrm>
            <a:off x="9441423" y="2805013"/>
            <a:ext cx="93433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8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51027-5986-4951-8840-43653BFED1D3}"/>
              </a:ext>
            </a:extLst>
          </p:cNvPr>
          <p:cNvSpPr txBox="1"/>
          <p:nvPr/>
        </p:nvSpPr>
        <p:spPr>
          <a:xfrm>
            <a:off x="8325826" y="2602278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7</a:t>
            </a:r>
          </a:p>
          <a:p>
            <a:pPr algn="ctr"/>
            <a:r>
              <a:rPr lang="en-GB" sz="1200" dirty="0"/>
              <a:t>Oh No!</a:t>
            </a:r>
          </a:p>
          <a:p>
            <a:pPr algn="ctr"/>
            <a:r>
              <a:rPr lang="en-GB" sz="1200" dirty="0"/>
              <a:t>2:11 – 2:25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D399E2-52F4-4FF7-8A43-EA7A74AE135B}"/>
              </a:ext>
            </a:extLst>
          </p:cNvPr>
          <p:cNvSpPr txBox="1"/>
          <p:nvPr/>
        </p:nvSpPr>
        <p:spPr>
          <a:xfrm>
            <a:off x="7210229" y="2490666"/>
            <a:ext cx="93433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6</a:t>
            </a:r>
          </a:p>
          <a:p>
            <a:pPr algn="ctr"/>
            <a:r>
              <a:rPr lang="en-GB" sz="1200" dirty="0"/>
              <a:t>Handing around </a:t>
            </a:r>
          </a:p>
          <a:p>
            <a:pPr algn="ctr"/>
            <a:r>
              <a:rPr lang="en-GB" sz="1200" dirty="0"/>
              <a:t>1:46 – 2:10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4AAB7D-2936-4F11-AE95-4DF174681267}"/>
              </a:ext>
            </a:extLst>
          </p:cNvPr>
          <p:cNvSpPr txBox="1"/>
          <p:nvPr/>
        </p:nvSpPr>
        <p:spPr>
          <a:xfrm>
            <a:off x="6031152" y="2533103"/>
            <a:ext cx="934330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5</a:t>
            </a:r>
          </a:p>
          <a:p>
            <a:pPr algn="ctr"/>
            <a:r>
              <a:rPr lang="en-GB" sz="1200" dirty="0"/>
              <a:t>Room for one more </a:t>
            </a:r>
          </a:p>
          <a:p>
            <a:pPr algn="ctr"/>
            <a:r>
              <a:rPr lang="en-GB" sz="1200" dirty="0"/>
              <a:t>1:27- 1:45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4A7EB8-BDF7-4D91-9DDA-D2A6492FD69A}"/>
              </a:ext>
            </a:extLst>
          </p:cNvPr>
          <p:cNvSpPr txBox="1"/>
          <p:nvPr/>
        </p:nvSpPr>
        <p:spPr>
          <a:xfrm>
            <a:off x="4902440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4</a:t>
            </a:r>
          </a:p>
          <a:p>
            <a:pPr algn="ctr"/>
            <a:r>
              <a:rPr lang="en-GB" sz="1200" dirty="0"/>
              <a:t>Stay away</a:t>
            </a:r>
          </a:p>
          <a:p>
            <a:pPr algn="ctr"/>
            <a:r>
              <a:rPr lang="en-GB" sz="1200" dirty="0"/>
              <a:t>1:15 – 1:26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66F66-0F7E-4E02-A049-1A8BDE821F49}"/>
              </a:ext>
            </a:extLst>
          </p:cNvPr>
          <p:cNvSpPr txBox="1"/>
          <p:nvPr/>
        </p:nvSpPr>
        <p:spPr>
          <a:xfrm>
            <a:off x="377372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3</a:t>
            </a:r>
          </a:p>
          <a:p>
            <a:pPr algn="ctr"/>
            <a:r>
              <a:rPr lang="en-GB" sz="1200" dirty="0"/>
              <a:t>Hi</a:t>
            </a:r>
          </a:p>
          <a:p>
            <a:pPr algn="ctr"/>
            <a:r>
              <a:rPr lang="en-GB" sz="1200" dirty="0"/>
              <a:t>0:59 – 1:14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37297D-D3DA-4CFD-AFB2-B985AD190C4C}"/>
              </a:ext>
            </a:extLst>
          </p:cNvPr>
          <p:cNvSpPr txBox="1"/>
          <p:nvPr/>
        </p:nvSpPr>
        <p:spPr>
          <a:xfrm>
            <a:off x="263274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2</a:t>
            </a:r>
          </a:p>
          <a:p>
            <a:pPr algn="ctr"/>
            <a:r>
              <a:rPr lang="en-GB" sz="1200" dirty="0"/>
              <a:t>Who is that</a:t>
            </a:r>
          </a:p>
          <a:p>
            <a:pPr algn="ctr"/>
            <a:r>
              <a:rPr lang="en-GB" sz="1200" dirty="0"/>
              <a:t>0:43 – 0:58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78AD33-1FD6-467E-ABB8-6946DA91ED4D}"/>
              </a:ext>
            </a:extLst>
          </p:cNvPr>
          <p:cNvSpPr/>
          <p:nvPr/>
        </p:nvSpPr>
        <p:spPr>
          <a:xfrm>
            <a:off x="6985443" y="5972269"/>
            <a:ext cx="4805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https://www.literacyshed.com/for-the-birds.html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BB31C-26AB-4D3D-90E6-95AFC95A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14" y="3040454"/>
            <a:ext cx="1035573" cy="792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E1E88-EDBA-4995-9F05-A84CC7E5334B}"/>
              </a:ext>
            </a:extLst>
          </p:cNvPr>
          <p:cNvSpPr txBox="1"/>
          <p:nvPr/>
        </p:nvSpPr>
        <p:spPr>
          <a:xfrm>
            <a:off x="1542534" y="4492632"/>
            <a:ext cx="4102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talk about the birds in the story we are going to use the name </a:t>
            </a:r>
          </a:p>
          <a:p>
            <a:endParaRPr lang="en-GB" dirty="0"/>
          </a:p>
          <a:p>
            <a:r>
              <a:rPr lang="en-GB" dirty="0"/>
              <a:t>Peck  </a:t>
            </a:r>
          </a:p>
          <a:p>
            <a:endParaRPr lang="en-GB" dirty="0"/>
          </a:p>
          <a:p>
            <a:r>
              <a:rPr lang="en-GB" dirty="0"/>
              <a:t>We are also going to use the pronouns he and them.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EBAEA-582B-440D-936D-58D00C146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231" y="2526062"/>
            <a:ext cx="1130404" cy="1001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E06B-ECA9-4813-8EC5-84E103068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198" y="2533103"/>
            <a:ext cx="1054416" cy="1001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0D7B62-DC1C-461D-A571-DE313AEE6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61" y="2593318"/>
            <a:ext cx="1157737" cy="88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27283-1E19-4FBD-B28F-049BF2A96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7458" y="2627746"/>
            <a:ext cx="1083006" cy="79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888E6-E23E-403F-AEBD-271CA5F12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168" y="2533103"/>
            <a:ext cx="1105687" cy="881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28DAF-163D-433B-9A43-7D6262FE3667}"/>
              </a:ext>
            </a:extLst>
          </p:cNvPr>
          <p:cNvSpPr txBox="1"/>
          <p:nvPr/>
        </p:nvSpPr>
        <p:spPr>
          <a:xfrm>
            <a:off x="8653670" y="312521"/>
            <a:ext cx="305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we are going to be working on plot point 7. Peck is now holding on by a single toe!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F23C5-0453-4D61-83AE-DEE329DA70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007" y="2397063"/>
            <a:ext cx="1231569" cy="933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CAEB8F-F7CB-40FD-A77C-BEC0B8A1F7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116993" y="2596629"/>
            <a:ext cx="1323414" cy="7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363656-7EC0-44D1-99F8-F1E1112EBDA6}"/>
              </a:ext>
            </a:extLst>
          </p:cNvPr>
          <p:cNvSpPr txBox="1"/>
          <p:nvPr/>
        </p:nvSpPr>
        <p:spPr>
          <a:xfrm>
            <a:off x="4625009" y="215580"/>
            <a:ext cx="7211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In this sentence I want to use some adverbs to show how unkind the birds are being.  It is still going to be a negative sentence, because there are being really horrible to Peck.   The birds are laughing I want to choose some words that will tell me how they are laughing.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DDA4E-0B92-46A8-856F-ECBCF934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4" y="2534709"/>
            <a:ext cx="1608069" cy="3516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275443" y="5249094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7F3AB-8BA7-4E21-B49A-41E2FFE2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4" y="152581"/>
            <a:ext cx="3972471" cy="21575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354606" y="308934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2:11 – 2:25</a:t>
            </a:r>
          </a:p>
        </p:txBody>
      </p:sp>
      <p:pic>
        <p:nvPicPr>
          <p:cNvPr id="16" name="Picture 15" descr="Sad And Happy Face Clipart">
            <a:extLst>
              <a:ext uri="{FF2B5EF4-FFF2-40B4-BE49-F238E27FC236}">
                <a16:creationId xmlns:a16="http://schemas.microsoft.com/office/drawing/2014/main" id="{3BDA8022-6B54-49D6-800C-108C9F50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949684" y="1573868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5D0E95-61E5-4AE6-83DA-BDA4590FB8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88" y="1796840"/>
            <a:ext cx="558441" cy="565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70F760-197D-482C-96BC-D614FDAC6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870" y="2362321"/>
            <a:ext cx="6743568" cy="1141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A7870F-7BE2-4CAA-8B28-90C426184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400" y="2534709"/>
            <a:ext cx="1608069" cy="20455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CDB51E-8AF3-4581-AC88-2F59EBEFB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5536" y="4670318"/>
            <a:ext cx="1608069" cy="1642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D33744-2650-4F94-9D9A-12899B5C7D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9698" y="3749357"/>
            <a:ext cx="4601835" cy="1488156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68FE6E-5E5E-47F7-824B-B893001CA135}"/>
              </a:ext>
            </a:extLst>
          </p:cNvPr>
          <p:cNvSpPr/>
          <p:nvPr/>
        </p:nvSpPr>
        <p:spPr>
          <a:xfrm>
            <a:off x="4949684" y="2255083"/>
            <a:ext cx="3052843" cy="836248"/>
          </a:xfrm>
          <a:custGeom>
            <a:avLst/>
            <a:gdLst>
              <a:gd name="connsiteX0" fmla="*/ 3050503 w 3052843"/>
              <a:gd name="connsiteY0" fmla="*/ 371061 h 836248"/>
              <a:gd name="connsiteX1" fmla="*/ 2984242 w 3052843"/>
              <a:gd name="connsiteY1" fmla="*/ 331305 h 836248"/>
              <a:gd name="connsiteX2" fmla="*/ 2904729 w 3052843"/>
              <a:gd name="connsiteY2" fmla="*/ 304800 h 836248"/>
              <a:gd name="connsiteX3" fmla="*/ 2864972 w 3052843"/>
              <a:gd name="connsiteY3" fmla="*/ 278296 h 836248"/>
              <a:gd name="connsiteX4" fmla="*/ 2772207 w 3052843"/>
              <a:gd name="connsiteY4" fmla="*/ 251792 h 836248"/>
              <a:gd name="connsiteX5" fmla="*/ 2692694 w 3052843"/>
              <a:gd name="connsiteY5" fmla="*/ 225287 h 836248"/>
              <a:gd name="connsiteX6" fmla="*/ 2652938 w 3052843"/>
              <a:gd name="connsiteY6" fmla="*/ 212035 h 836248"/>
              <a:gd name="connsiteX7" fmla="*/ 2613181 w 3052843"/>
              <a:gd name="connsiteY7" fmla="*/ 198783 h 836248"/>
              <a:gd name="connsiteX8" fmla="*/ 2427651 w 3052843"/>
              <a:gd name="connsiteY8" fmla="*/ 172279 h 836248"/>
              <a:gd name="connsiteX9" fmla="*/ 2387894 w 3052843"/>
              <a:gd name="connsiteY9" fmla="*/ 159026 h 836248"/>
              <a:gd name="connsiteX10" fmla="*/ 2268625 w 3052843"/>
              <a:gd name="connsiteY10" fmla="*/ 132522 h 836248"/>
              <a:gd name="connsiteX11" fmla="*/ 2122851 w 3052843"/>
              <a:gd name="connsiteY11" fmla="*/ 92766 h 836248"/>
              <a:gd name="connsiteX12" fmla="*/ 2056590 w 3052843"/>
              <a:gd name="connsiteY12" fmla="*/ 79513 h 836248"/>
              <a:gd name="connsiteX13" fmla="*/ 2016833 w 3052843"/>
              <a:gd name="connsiteY13" fmla="*/ 66261 h 836248"/>
              <a:gd name="connsiteX14" fmla="*/ 1884312 w 3052843"/>
              <a:gd name="connsiteY14" fmla="*/ 53009 h 836248"/>
              <a:gd name="connsiteX15" fmla="*/ 1526503 w 3052843"/>
              <a:gd name="connsiteY15" fmla="*/ 26505 h 836248"/>
              <a:gd name="connsiteX16" fmla="*/ 1327720 w 3052843"/>
              <a:gd name="connsiteY16" fmla="*/ 0 h 836248"/>
              <a:gd name="connsiteX17" fmla="*/ 1049425 w 3052843"/>
              <a:gd name="connsiteY17" fmla="*/ 13252 h 836248"/>
              <a:gd name="connsiteX18" fmla="*/ 294051 w 3052843"/>
              <a:gd name="connsiteY18" fmla="*/ 26505 h 836248"/>
              <a:gd name="connsiteX19" fmla="*/ 188033 w 3052843"/>
              <a:gd name="connsiteY19" fmla="*/ 79513 h 836248"/>
              <a:gd name="connsiteX20" fmla="*/ 68764 w 3052843"/>
              <a:gd name="connsiteY20" fmla="*/ 145774 h 836248"/>
              <a:gd name="connsiteX21" fmla="*/ 15755 w 3052843"/>
              <a:gd name="connsiteY21" fmla="*/ 212035 h 836248"/>
              <a:gd name="connsiteX22" fmla="*/ 2503 w 3052843"/>
              <a:gd name="connsiteY22" fmla="*/ 251792 h 836248"/>
              <a:gd name="connsiteX23" fmla="*/ 42259 w 3052843"/>
              <a:gd name="connsiteY23" fmla="*/ 477079 h 836248"/>
              <a:gd name="connsiteX24" fmla="*/ 68764 w 3052843"/>
              <a:gd name="connsiteY24" fmla="*/ 503583 h 836248"/>
              <a:gd name="connsiteX25" fmla="*/ 174781 w 3052843"/>
              <a:gd name="connsiteY25" fmla="*/ 530087 h 836248"/>
              <a:gd name="connsiteX26" fmla="*/ 254294 w 3052843"/>
              <a:gd name="connsiteY26" fmla="*/ 583096 h 836248"/>
              <a:gd name="connsiteX27" fmla="*/ 294051 w 3052843"/>
              <a:gd name="connsiteY27" fmla="*/ 609600 h 836248"/>
              <a:gd name="connsiteX28" fmla="*/ 333807 w 3052843"/>
              <a:gd name="connsiteY28" fmla="*/ 622852 h 836248"/>
              <a:gd name="connsiteX29" fmla="*/ 439825 w 3052843"/>
              <a:gd name="connsiteY29" fmla="*/ 675861 h 836248"/>
              <a:gd name="connsiteX30" fmla="*/ 479581 w 3052843"/>
              <a:gd name="connsiteY30" fmla="*/ 689113 h 836248"/>
              <a:gd name="connsiteX31" fmla="*/ 1195199 w 3052843"/>
              <a:gd name="connsiteY31" fmla="*/ 675861 h 836248"/>
              <a:gd name="connsiteX32" fmla="*/ 1367477 w 3052843"/>
              <a:gd name="connsiteY32" fmla="*/ 702366 h 836248"/>
              <a:gd name="connsiteX33" fmla="*/ 1619268 w 3052843"/>
              <a:gd name="connsiteY33" fmla="*/ 728870 h 836248"/>
              <a:gd name="connsiteX34" fmla="*/ 1672277 w 3052843"/>
              <a:gd name="connsiteY34" fmla="*/ 742122 h 836248"/>
              <a:gd name="connsiteX35" fmla="*/ 2228868 w 3052843"/>
              <a:gd name="connsiteY35" fmla="*/ 768626 h 836248"/>
              <a:gd name="connsiteX36" fmla="*/ 2970990 w 3052843"/>
              <a:gd name="connsiteY36" fmla="*/ 715618 h 836248"/>
              <a:gd name="connsiteX37" fmla="*/ 3010746 w 3052843"/>
              <a:gd name="connsiteY37" fmla="*/ 636105 h 836248"/>
              <a:gd name="connsiteX38" fmla="*/ 3023999 w 3052843"/>
              <a:gd name="connsiteY38" fmla="*/ 569844 h 836248"/>
              <a:gd name="connsiteX39" fmla="*/ 3037251 w 3052843"/>
              <a:gd name="connsiteY39" fmla="*/ 530087 h 836248"/>
              <a:gd name="connsiteX40" fmla="*/ 3050503 w 3052843"/>
              <a:gd name="connsiteY40" fmla="*/ 371061 h 8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52843" h="836248">
                <a:moveTo>
                  <a:pt x="3050503" y="371061"/>
                </a:moveTo>
                <a:cubicBezTo>
                  <a:pt x="3041668" y="337931"/>
                  <a:pt x="3007691" y="341964"/>
                  <a:pt x="2984242" y="331305"/>
                </a:cubicBezTo>
                <a:cubicBezTo>
                  <a:pt x="2958808" y="319744"/>
                  <a:pt x="2927975" y="320297"/>
                  <a:pt x="2904729" y="304800"/>
                </a:cubicBezTo>
                <a:cubicBezTo>
                  <a:pt x="2891477" y="295965"/>
                  <a:pt x="2879218" y="285419"/>
                  <a:pt x="2864972" y="278296"/>
                </a:cubicBezTo>
                <a:cubicBezTo>
                  <a:pt x="2842702" y="267161"/>
                  <a:pt x="2793439" y="258162"/>
                  <a:pt x="2772207" y="251792"/>
                </a:cubicBezTo>
                <a:cubicBezTo>
                  <a:pt x="2745447" y="243764"/>
                  <a:pt x="2719198" y="234122"/>
                  <a:pt x="2692694" y="225287"/>
                </a:cubicBezTo>
                <a:lnTo>
                  <a:pt x="2652938" y="212035"/>
                </a:lnTo>
                <a:cubicBezTo>
                  <a:pt x="2639686" y="207618"/>
                  <a:pt x="2627010" y="200759"/>
                  <a:pt x="2613181" y="198783"/>
                </a:cubicBezTo>
                <a:lnTo>
                  <a:pt x="2427651" y="172279"/>
                </a:lnTo>
                <a:cubicBezTo>
                  <a:pt x="2414399" y="167861"/>
                  <a:pt x="2401446" y="162414"/>
                  <a:pt x="2387894" y="159026"/>
                </a:cubicBezTo>
                <a:cubicBezTo>
                  <a:pt x="2211210" y="114854"/>
                  <a:pt x="2418331" y="173350"/>
                  <a:pt x="2268625" y="132522"/>
                </a:cubicBezTo>
                <a:cubicBezTo>
                  <a:pt x="2211764" y="117015"/>
                  <a:pt x="2176806" y="104756"/>
                  <a:pt x="2122851" y="92766"/>
                </a:cubicBezTo>
                <a:cubicBezTo>
                  <a:pt x="2100863" y="87880"/>
                  <a:pt x="2078442" y="84976"/>
                  <a:pt x="2056590" y="79513"/>
                </a:cubicBezTo>
                <a:cubicBezTo>
                  <a:pt x="2043038" y="76125"/>
                  <a:pt x="2030640" y="68385"/>
                  <a:pt x="2016833" y="66261"/>
                </a:cubicBezTo>
                <a:cubicBezTo>
                  <a:pt x="1972955" y="59511"/>
                  <a:pt x="1928402" y="58196"/>
                  <a:pt x="1884312" y="53009"/>
                </a:cubicBezTo>
                <a:cubicBezTo>
                  <a:pt x="1636774" y="23887"/>
                  <a:pt x="2013056" y="50832"/>
                  <a:pt x="1526503" y="26505"/>
                </a:cubicBezTo>
                <a:cubicBezTo>
                  <a:pt x="1456012" y="12406"/>
                  <a:pt x="1405193" y="0"/>
                  <a:pt x="1327720" y="0"/>
                </a:cubicBezTo>
                <a:cubicBezTo>
                  <a:pt x="1234850" y="0"/>
                  <a:pt x="1142265" y="10871"/>
                  <a:pt x="1049425" y="13252"/>
                </a:cubicBezTo>
                <a:lnTo>
                  <a:pt x="294051" y="26505"/>
                </a:lnTo>
                <a:cubicBezTo>
                  <a:pt x="258712" y="44174"/>
                  <a:pt x="225516" y="67018"/>
                  <a:pt x="188033" y="79513"/>
                </a:cubicBezTo>
                <a:cubicBezTo>
                  <a:pt x="138042" y="96178"/>
                  <a:pt x="114329" y="100209"/>
                  <a:pt x="68764" y="145774"/>
                </a:cubicBezTo>
                <a:cubicBezTo>
                  <a:pt x="30997" y="183541"/>
                  <a:pt x="49190" y="161883"/>
                  <a:pt x="15755" y="212035"/>
                </a:cubicBezTo>
                <a:cubicBezTo>
                  <a:pt x="11338" y="225287"/>
                  <a:pt x="2503" y="237823"/>
                  <a:pt x="2503" y="251792"/>
                </a:cubicBezTo>
                <a:cubicBezTo>
                  <a:pt x="2503" y="375952"/>
                  <a:pt x="-14941" y="405580"/>
                  <a:pt x="42259" y="477079"/>
                </a:cubicBezTo>
                <a:cubicBezTo>
                  <a:pt x="50064" y="486835"/>
                  <a:pt x="57163" y="498943"/>
                  <a:pt x="68764" y="503583"/>
                </a:cubicBezTo>
                <a:cubicBezTo>
                  <a:pt x="102585" y="517111"/>
                  <a:pt x="174781" y="530087"/>
                  <a:pt x="174781" y="530087"/>
                </a:cubicBezTo>
                <a:lnTo>
                  <a:pt x="254294" y="583096"/>
                </a:lnTo>
                <a:cubicBezTo>
                  <a:pt x="267546" y="591931"/>
                  <a:pt x="278941" y="604563"/>
                  <a:pt x="294051" y="609600"/>
                </a:cubicBezTo>
                <a:lnTo>
                  <a:pt x="333807" y="622852"/>
                </a:lnTo>
                <a:cubicBezTo>
                  <a:pt x="380067" y="669112"/>
                  <a:pt x="348458" y="645406"/>
                  <a:pt x="439825" y="675861"/>
                </a:cubicBezTo>
                <a:lnTo>
                  <a:pt x="479581" y="689113"/>
                </a:lnTo>
                <a:lnTo>
                  <a:pt x="1195199" y="675861"/>
                </a:lnTo>
                <a:cubicBezTo>
                  <a:pt x="1513973" y="675861"/>
                  <a:pt x="1231371" y="679681"/>
                  <a:pt x="1367477" y="702366"/>
                </a:cubicBezTo>
                <a:cubicBezTo>
                  <a:pt x="1394708" y="706905"/>
                  <a:pt x="1598059" y="726749"/>
                  <a:pt x="1619268" y="728870"/>
                </a:cubicBezTo>
                <a:cubicBezTo>
                  <a:pt x="1636938" y="733287"/>
                  <a:pt x="1654357" y="738864"/>
                  <a:pt x="1672277" y="742122"/>
                </a:cubicBezTo>
                <a:cubicBezTo>
                  <a:pt x="1855647" y="775462"/>
                  <a:pt x="2043364" y="763326"/>
                  <a:pt x="2228868" y="768626"/>
                </a:cubicBezTo>
                <a:cubicBezTo>
                  <a:pt x="2359968" y="766198"/>
                  <a:pt x="2852229" y="953142"/>
                  <a:pt x="2970990" y="715618"/>
                </a:cubicBezTo>
                <a:cubicBezTo>
                  <a:pt x="3025855" y="605886"/>
                  <a:pt x="2934790" y="750039"/>
                  <a:pt x="3010746" y="636105"/>
                </a:cubicBezTo>
                <a:cubicBezTo>
                  <a:pt x="3015164" y="614018"/>
                  <a:pt x="3018536" y="591696"/>
                  <a:pt x="3023999" y="569844"/>
                </a:cubicBezTo>
                <a:cubicBezTo>
                  <a:pt x="3027387" y="556292"/>
                  <a:pt x="3036091" y="544008"/>
                  <a:pt x="3037251" y="530087"/>
                </a:cubicBezTo>
                <a:cubicBezTo>
                  <a:pt x="3040553" y="490468"/>
                  <a:pt x="3059338" y="404191"/>
                  <a:pt x="3050503" y="371061"/>
                </a:cubicBezTo>
                <a:close/>
              </a:path>
            </a:pathLst>
          </a:cu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363656-7EC0-44D1-99F8-F1E1112EBDA6}"/>
              </a:ext>
            </a:extLst>
          </p:cNvPr>
          <p:cNvSpPr txBox="1"/>
          <p:nvPr/>
        </p:nvSpPr>
        <p:spPr>
          <a:xfrm>
            <a:off x="4625009" y="215580"/>
            <a:ext cx="721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In this sentence I want to show that the tiny birds kept going and going and going.   So I have chosen to repeat the word on.  I’ve used it three times to show that the birds weren’t stopping.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DDA4E-0B92-46A8-856F-ECBCF934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4" y="2534709"/>
            <a:ext cx="1608069" cy="3516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275443" y="5249094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7F3AB-8BA7-4E21-B49A-41E2FFE2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4" y="152581"/>
            <a:ext cx="3972471" cy="21575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354606" y="308934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2:11 – 2:25</a:t>
            </a:r>
          </a:p>
        </p:txBody>
      </p:sp>
      <p:pic>
        <p:nvPicPr>
          <p:cNvPr id="16" name="Picture 15" descr="Sad And Happy Face Clipart">
            <a:extLst>
              <a:ext uri="{FF2B5EF4-FFF2-40B4-BE49-F238E27FC236}">
                <a16:creationId xmlns:a16="http://schemas.microsoft.com/office/drawing/2014/main" id="{3BDA8022-6B54-49D6-800C-108C9F50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421945" y="1268713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A7870F-7BE2-4CAA-8B28-90C42618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400" y="2534709"/>
            <a:ext cx="1608069" cy="20455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CDB51E-8AF3-4581-AC88-2F59EBEFB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536" y="4670318"/>
            <a:ext cx="1608069" cy="16420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A777A9-4DCA-4C25-9CF0-70B7243A6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009" y="2021287"/>
            <a:ext cx="7173362" cy="1084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EB589D-FA2F-4B2B-9D9C-453A5097E773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3940" r="24619" b="26408"/>
          <a:stretch/>
        </p:blipFill>
        <p:spPr bwMode="auto">
          <a:xfrm>
            <a:off x="5164015" y="1394314"/>
            <a:ext cx="785189" cy="696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380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363656-7EC0-44D1-99F8-F1E1112EBDA6}"/>
              </a:ext>
            </a:extLst>
          </p:cNvPr>
          <p:cNvSpPr txBox="1"/>
          <p:nvPr/>
        </p:nvSpPr>
        <p:spPr>
          <a:xfrm>
            <a:off x="4625009" y="215580"/>
            <a:ext cx="721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I would like this sentence to be a question sentence.  </a:t>
            </a:r>
          </a:p>
          <a:p>
            <a:r>
              <a:rPr lang="en-GB" dirty="0"/>
              <a:t>It might be a question where Peck or the birds are thinking about what will happen next.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275443" y="5249094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7F3AB-8BA7-4E21-B49A-41E2FFE2C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4" y="152581"/>
            <a:ext cx="3972471" cy="21575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354606" y="308934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2:11 – 2:25</a:t>
            </a:r>
          </a:p>
        </p:txBody>
      </p:sp>
      <p:pic>
        <p:nvPicPr>
          <p:cNvPr id="16" name="Picture 15" descr="Sad And Happy Face Clipart">
            <a:extLst>
              <a:ext uri="{FF2B5EF4-FFF2-40B4-BE49-F238E27FC236}">
                <a16:creationId xmlns:a16="http://schemas.microsoft.com/office/drawing/2014/main" id="{3BDA8022-6B54-49D6-800C-108C9F50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5186569" y="1273541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99F9EB-2EB4-4C42-BC92-C5AFF42C81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56" y="1341192"/>
            <a:ext cx="63817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C4C6C2-4BFF-4005-873E-8535A3173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429" y="1995601"/>
            <a:ext cx="5020376" cy="866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9BC69-3C1E-4311-BE85-E18BB2EFF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04" y="2650770"/>
            <a:ext cx="4876703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C95EC-1C76-40B6-A5FF-79CE55038B49}"/>
              </a:ext>
            </a:extLst>
          </p:cNvPr>
          <p:cNvSpPr txBox="1"/>
          <p:nvPr/>
        </p:nvSpPr>
        <p:spPr>
          <a:xfrm>
            <a:off x="6268278" y="3429000"/>
            <a:ext cx="502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you must have a question mark (?) at the end of a question. </a:t>
            </a:r>
          </a:p>
        </p:txBody>
      </p:sp>
    </p:spTree>
    <p:extLst>
      <p:ext uri="{BB962C8B-B14F-4D97-AF65-F5344CB8AC3E}">
        <p14:creationId xmlns:p14="http://schemas.microsoft.com/office/powerpoint/2010/main" val="2835562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4393F-3898-43F0-9621-938DA0EE9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Tuesday 19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8EBA1F-F199-4E78-B459-59CF61559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Mathematics activities</a:t>
            </a:r>
          </a:p>
        </p:txBody>
      </p:sp>
      <p:pic>
        <p:nvPicPr>
          <p:cNvPr id="6" name="Picture 2" descr="Weeping Willow Tree Clipart">
            <a:extLst>
              <a:ext uri="{FF2B5EF4-FFF2-40B4-BE49-F238E27FC236}">
                <a16:creationId xmlns:a16="http://schemas.microsoft.com/office/drawing/2014/main" id="{DAF6C70E-9B59-42C9-AFC3-A3BBF60A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5DF3A2-44B1-4FF5-B191-129EFC30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38" y="0"/>
            <a:ext cx="69275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F15270-B875-4D9C-8155-5DBBCD46FE30}"/>
              </a:ext>
            </a:extLst>
          </p:cNvPr>
          <p:cNvSpPr txBox="1"/>
          <p:nvPr/>
        </p:nvSpPr>
        <p:spPr>
          <a:xfrm>
            <a:off x="381377" y="337625"/>
            <a:ext cx="4289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Practise counting in 5s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count forwards?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count backwards?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notice about the digits that the multiples of 5 end in? </a:t>
            </a:r>
          </a:p>
        </p:txBody>
      </p:sp>
    </p:spTree>
    <p:extLst>
      <p:ext uri="{BB962C8B-B14F-4D97-AF65-F5344CB8AC3E}">
        <p14:creationId xmlns:p14="http://schemas.microsoft.com/office/powerpoint/2010/main" val="4109741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C5623F-C235-4D5C-AEAE-780DA3FC0506}"/>
              </a:ext>
            </a:extLst>
          </p:cNvPr>
          <p:cNvSpPr/>
          <p:nvPr/>
        </p:nvSpPr>
        <p:spPr>
          <a:xfrm>
            <a:off x="596994" y="880707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https://vimeo.com/415826239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7C3F8-D33F-4D8B-B83E-6C9D554D388D}"/>
              </a:ext>
            </a:extLst>
          </p:cNvPr>
          <p:cNvSpPr txBox="1"/>
          <p:nvPr/>
        </p:nvSpPr>
        <p:spPr>
          <a:xfrm>
            <a:off x="596994" y="1631852"/>
            <a:ext cx="3869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click on this link to take you to today’s video.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two digit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F9578-DB3E-4C9C-A6CF-8BF768D0F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838" y="880707"/>
            <a:ext cx="6754168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8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778E9B-8288-45DD-932A-4C797FAB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4" y="0"/>
            <a:ext cx="9735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99D24-BDEB-4E93-A6AE-A467336E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49" y="0"/>
            <a:ext cx="9729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6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733-DD93-447B-9C9E-661000D1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Wednesday 20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C47AE-1C4C-4983-9B1A-AE7B18A08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Writing activities.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DD894891-F6C0-49DE-A8FE-979394B1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8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888AA-CFA6-4A65-9DE0-2E1F2656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>
            <a:normAutofit fontScale="90000"/>
          </a:bodyPr>
          <a:lstStyle/>
          <a:p>
            <a:r>
              <a:rPr lang="en-GB" dirty="0"/>
              <a:t>Daily handwriting. </a:t>
            </a:r>
            <a:br>
              <a:rPr lang="en-GB" dirty="0"/>
            </a:br>
            <a:r>
              <a:rPr lang="en-GB" sz="2700" dirty="0">
                <a:hlinkClick r:id="rId4"/>
              </a:rPr>
              <a:t>https://www.teachhandwriting.co.uk/cursive-letters-beginners-choice-2.html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AD789-5485-417D-A3C1-6401A5BF16F1}"/>
              </a:ext>
            </a:extLst>
          </p:cNvPr>
          <p:cNvSpPr txBox="1"/>
          <p:nvPr/>
        </p:nvSpPr>
        <p:spPr>
          <a:xfrm>
            <a:off x="838200" y="1311965"/>
            <a:ext cx="10611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week I would like you to start each writing session by practising your handwriting.  </a:t>
            </a:r>
          </a:p>
          <a:p>
            <a:r>
              <a:rPr lang="en-GB" dirty="0"/>
              <a:t>Remember to write just three letters and then check back with the video, to make sure that you are forming your letters correctly.  </a:t>
            </a:r>
          </a:p>
          <a:p>
            <a:r>
              <a:rPr lang="en-GB" dirty="0"/>
              <a:t>No more than half a line of each letter in a day!</a:t>
            </a:r>
          </a:p>
          <a:p>
            <a:endParaRPr lang="en-GB" dirty="0"/>
          </a:p>
          <a:p>
            <a:r>
              <a:rPr lang="en-GB" dirty="0"/>
              <a:t>Remember that all of the letters must rest on the line and you should try to make them exactly the same size as each other.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16037-765A-44EA-8675-A99EFD8C1269}"/>
              </a:ext>
            </a:extLst>
          </p:cNvPr>
          <p:cNvSpPr txBox="1"/>
          <p:nvPr/>
        </p:nvSpPr>
        <p:spPr>
          <a:xfrm>
            <a:off x="728869" y="5404726"/>
            <a:ext cx="5907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link will shows videos of how each letter is drawn.  There are also some worksheets that you can print off, or simply practise them in your books.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51D893-E33C-4F81-B08F-2D40B2132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47" y="3869112"/>
            <a:ext cx="1286054" cy="1009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E46620-2597-49A9-861B-4798117CB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031" y="3869112"/>
            <a:ext cx="1228896" cy="1028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00942A-07EB-4C5B-8646-46F7C9BA4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357" y="3869112"/>
            <a:ext cx="1247949" cy="1028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BEF10B-89DE-4C0A-A3CF-E8A64ADA7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5989" y="3745270"/>
            <a:ext cx="1114581" cy="113363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599508-248C-470F-A40A-A2FD66E1CF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53600" y="4258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135" y="216066"/>
            <a:ext cx="10506862" cy="881264"/>
          </a:xfrm>
        </p:spPr>
        <p:txBody>
          <a:bodyPr>
            <a:noAutofit/>
          </a:bodyPr>
          <a:lstStyle/>
          <a:p>
            <a:r>
              <a:rPr lang="en-US" sz="2400" dirty="0"/>
              <a:t>Our story this week is called ‘For the birds’.</a:t>
            </a:r>
            <a:br>
              <a:rPr lang="en-US" sz="2400" dirty="0"/>
            </a:br>
            <a:r>
              <a:rPr lang="en-US" sz="2400" dirty="0"/>
              <a:t>Each day we are going to write a tiny part of the story.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D49C22-6B3F-485F-8EB5-7AB00CDFCD2E}"/>
              </a:ext>
            </a:extLst>
          </p:cNvPr>
          <p:cNvCxnSpPr/>
          <p:nvPr/>
        </p:nvCxnSpPr>
        <p:spPr>
          <a:xfrm>
            <a:off x="834886" y="1209261"/>
            <a:ext cx="0" cy="44394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d And Happy Face Clipart">
            <a:extLst>
              <a:ext uri="{FF2B5EF4-FFF2-40B4-BE49-F238E27FC236}">
                <a16:creationId xmlns:a16="http://schemas.microsoft.com/office/drawing/2014/main" id="{A23F16D2-3B4B-4B01-AEC9-0F091DF5E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4810" r="47148" b="15582"/>
          <a:stretch/>
        </p:blipFill>
        <p:spPr bwMode="auto">
          <a:xfrm>
            <a:off x="486826" y="312521"/>
            <a:ext cx="792528" cy="7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And Happy Face Clipart">
            <a:extLst>
              <a:ext uri="{FF2B5EF4-FFF2-40B4-BE49-F238E27FC236}">
                <a16:creationId xmlns:a16="http://schemas.microsoft.com/office/drawing/2014/main" id="{A8C9AC11-9354-4248-A4D3-3EA03BD34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42291" y="5760671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27BB08-6C62-40B9-9E94-1B746CD86828}"/>
              </a:ext>
            </a:extLst>
          </p:cNvPr>
          <p:cNvCxnSpPr/>
          <p:nvPr/>
        </p:nvCxnSpPr>
        <p:spPr>
          <a:xfrm>
            <a:off x="834885" y="3429000"/>
            <a:ext cx="1076076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24FA53-FAA8-4AAD-815F-681C7E139841}"/>
              </a:ext>
            </a:extLst>
          </p:cNvPr>
          <p:cNvSpPr txBox="1"/>
          <p:nvPr/>
        </p:nvSpPr>
        <p:spPr>
          <a:xfrm>
            <a:off x="1479054" y="2690336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1</a:t>
            </a:r>
          </a:p>
          <a:p>
            <a:pPr algn="ctr"/>
            <a:r>
              <a:rPr lang="en-GB" sz="1200" dirty="0"/>
              <a:t>Budge over</a:t>
            </a:r>
          </a:p>
          <a:p>
            <a:pPr algn="ctr"/>
            <a:r>
              <a:rPr lang="en-GB" sz="1200" dirty="0"/>
              <a:t>0:24 – 0:42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281BC-CA7A-478B-96CE-3673D99D5847}"/>
              </a:ext>
            </a:extLst>
          </p:cNvPr>
          <p:cNvSpPr txBox="1"/>
          <p:nvPr/>
        </p:nvSpPr>
        <p:spPr>
          <a:xfrm>
            <a:off x="10556004" y="2796578"/>
            <a:ext cx="93433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9 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6401A-48C7-4995-8708-8DC3BD6D7075}"/>
              </a:ext>
            </a:extLst>
          </p:cNvPr>
          <p:cNvSpPr txBox="1"/>
          <p:nvPr/>
        </p:nvSpPr>
        <p:spPr>
          <a:xfrm>
            <a:off x="9441423" y="2620347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8</a:t>
            </a:r>
          </a:p>
          <a:p>
            <a:pPr algn="ctr"/>
            <a:r>
              <a:rPr lang="en-GB" sz="1200" dirty="0"/>
              <a:t>Ping</a:t>
            </a:r>
          </a:p>
          <a:p>
            <a:pPr algn="ctr"/>
            <a:r>
              <a:rPr lang="en-GB" sz="1200" dirty="0"/>
              <a:t>2:26 – 2:40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51027-5986-4951-8840-43653BFED1D3}"/>
              </a:ext>
            </a:extLst>
          </p:cNvPr>
          <p:cNvSpPr txBox="1"/>
          <p:nvPr/>
        </p:nvSpPr>
        <p:spPr>
          <a:xfrm>
            <a:off x="8325826" y="2602278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7</a:t>
            </a:r>
          </a:p>
          <a:p>
            <a:pPr algn="ctr"/>
            <a:r>
              <a:rPr lang="en-GB" sz="1200" dirty="0"/>
              <a:t>Oh No!</a:t>
            </a:r>
          </a:p>
          <a:p>
            <a:pPr algn="ctr"/>
            <a:r>
              <a:rPr lang="en-GB" sz="1200" dirty="0"/>
              <a:t>2:11 – 2:25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D399E2-52F4-4FF7-8A43-EA7A74AE135B}"/>
              </a:ext>
            </a:extLst>
          </p:cNvPr>
          <p:cNvSpPr txBox="1"/>
          <p:nvPr/>
        </p:nvSpPr>
        <p:spPr>
          <a:xfrm>
            <a:off x="7210229" y="2490666"/>
            <a:ext cx="93433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6</a:t>
            </a:r>
          </a:p>
          <a:p>
            <a:pPr algn="ctr"/>
            <a:r>
              <a:rPr lang="en-GB" sz="1200" dirty="0"/>
              <a:t>Handing around </a:t>
            </a:r>
          </a:p>
          <a:p>
            <a:pPr algn="ctr"/>
            <a:r>
              <a:rPr lang="en-GB" sz="1200" dirty="0"/>
              <a:t>1:46 – 2:10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4AAB7D-2936-4F11-AE95-4DF174681267}"/>
              </a:ext>
            </a:extLst>
          </p:cNvPr>
          <p:cNvSpPr txBox="1"/>
          <p:nvPr/>
        </p:nvSpPr>
        <p:spPr>
          <a:xfrm>
            <a:off x="6031152" y="2533103"/>
            <a:ext cx="934330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5</a:t>
            </a:r>
          </a:p>
          <a:p>
            <a:pPr algn="ctr"/>
            <a:r>
              <a:rPr lang="en-GB" sz="1200" dirty="0"/>
              <a:t>Room for one more </a:t>
            </a:r>
          </a:p>
          <a:p>
            <a:pPr algn="ctr"/>
            <a:r>
              <a:rPr lang="en-GB" sz="1200" dirty="0"/>
              <a:t>1:27- 1:45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4A7EB8-BDF7-4D91-9DDA-D2A6492FD69A}"/>
              </a:ext>
            </a:extLst>
          </p:cNvPr>
          <p:cNvSpPr txBox="1"/>
          <p:nvPr/>
        </p:nvSpPr>
        <p:spPr>
          <a:xfrm>
            <a:off x="4902440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4</a:t>
            </a:r>
          </a:p>
          <a:p>
            <a:pPr algn="ctr"/>
            <a:r>
              <a:rPr lang="en-GB" sz="1200" dirty="0"/>
              <a:t>Stay away</a:t>
            </a:r>
          </a:p>
          <a:p>
            <a:pPr algn="ctr"/>
            <a:r>
              <a:rPr lang="en-GB" sz="1200" dirty="0"/>
              <a:t>1:15 – 1:26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66F66-0F7E-4E02-A049-1A8BDE821F49}"/>
              </a:ext>
            </a:extLst>
          </p:cNvPr>
          <p:cNvSpPr txBox="1"/>
          <p:nvPr/>
        </p:nvSpPr>
        <p:spPr>
          <a:xfrm>
            <a:off x="377372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3</a:t>
            </a:r>
          </a:p>
          <a:p>
            <a:pPr algn="ctr"/>
            <a:r>
              <a:rPr lang="en-GB" sz="1200" dirty="0"/>
              <a:t>Hi</a:t>
            </a:r>
          </a:p>
          <a:p>
            <a:pPr algn="ctr"/>
            <a:r>
              <a:rPr lang="en-GB" sz="1200" dirty="0"/>
              <a:t>0:59 – 1:14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37297D-D3DA-4CFD-AFB2-B985AD190C4C}"/>
              </a:ext>
            </a:extLst>
          </p:cNvPr>
          <p:cNvSpPr txBox="1"/>
          <p:nvPr/>
        </p:nvSpPr>
        <p:spPr>
          <a:xfrm>
            <a:off x="263274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2</a:t>
            </a:r>
          </a:p>
          <a:p>
            <a:pPr algn="ctr"/>
            <a:r>
              <a:rPr lang="en-GB" sz="1200" dirty="0"/>
              <a:t>Who is that</a:t>
            </a:r>
          </a:p>
          <a:p>
            <a:pPr algn="ctr"/>
            <a:r>
              <a:rPr lang="en-GB" sz="1200" dirty="0"/>
              <a:t>0:43 – 0:58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78AD33-1FD6-467E-ABB8-6946DA91ED4D}"/>
              </a:ext>
            </a:extLst>
          </p:cNvPr>
          <p:cNvSpPr/>
          <p:nvPr/>
        </p:nvSpPr>
        <p:spPr>
          <a:xfrm>
            <a:off x="6985443" y="5972269"/>
            <a:ext cx="4805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https://www.literacyshed.com/for-the-birds.html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BB31C-26AB-4D3D-90E6-95AFC95A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14" y="3040454"/>
            <a:ext cx="1035573" cy="792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E1E88-EDBA-4995-9F05-A84CC7E5334B}"/>
              </a:ext>
            </a:extLst>
          </p:cNvPr>
          <p:cNvSpPr txBox="1"/>
          <p:nvPr/>
        </p:nvSpPr>
        <p:spPr>
          <a:xfrm>
            <a:off x="1542534" y="4492632"/>
            <a:ext cx="4102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talk about the birds in the story we are going to use the name </a:t>
            </a:r>
          </a:p>
          <a:p>
            <a:endParaRPr lang="en-GB" dirty="0"/>
          </a:p>
          <a:p>
            <a:r>
              <a:rPr lang="en-GB" dirty="0"/>
              <a:t>Peck  </a:t>
            </a:r>
          </a:p>
          <a:p>
            <a:endParaRPr lang="en-GB" dirty="0"/>
          </a:p>
          <a:p>
            <a:r>
              <a:rPr lang="en-GB" dirty="0"/>
              <a:t>We are also going to use the pronouns he and them.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EBAEA-582B-440D-936D-58D00C146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231" y="2526062"/>
            <a:ext cx="1130404" cy="1001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E06B-ECA9-4813-8EC5-84E103068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198" y="2533103"/>
            <a:ext cx="1054416" cy="1001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0D7B62-DC1C-461D-A571-DE313AEE6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61" y="2593318"/>
            <a:ext cx="1157737" cy="88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27283-1E19-4FBD-B28F-049BF2A96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7458" y="2627746"/>
            <a:ext cx="1083006" cy="79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888E6-E23E-403F-AEBD-271CA5F12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168" y="2533103"/>
            <a:ext cx="1105687" cy="881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28DAF-163D-433B-9A43-7D6262FE3667}"/>
              </a:ext>
            </a:extLst>
          </p:cNvPr>
          <p:cNvSpPr txBox="1"/>
          <p:nvPr/>
        </p:nvSpPr>
        <p:spPr>
          <a:xfrm>
            <a:off x="8653670" y="312521"/>
            <a:ext cx="3051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We’re beginning to get close to the end of out story.  Only two more plot points to go.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F23C5-0453-4D61-83AE-DEE329DA70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007" y="2397063"/>
            <a:ext cx="1231569" cy="933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CAEB8F-F7CB-40FD-A77C-BEC0B8A1F7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116993" y="2596629"/>
            <a:ext cx="1323414" cy="718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F935AE-C79F-443C-AE7A-9B6203035C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0785" y="2700032"/>
            <a:ext cx="1233898" cy="6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8DDA4E-0B92-46A8-856F-ECBCF934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4" y="2534709"/>
            <a:ext cx="1608069" cy="3516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275443" y="5249094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16" name="Picture 15" descr="Sad And Happy Face Clipart">
            <a:extLst>
              <a:ext uri="{FF2B5EF4-FFF2-40B4-BE49-F238E27FC236}">
                <a16:creationId xmlns:a16="http://schemas.microsoft.com/office/drawing/2014/main" id="{3BDA8022-6B54-49D6-800C-108C9F50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370405" y="1413542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4DE9E-E4D3-4F64-A62A-02EBD0BD2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1" y="215580"/>
            <a:ext cx="4106617" cy="2229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415404" y="307913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2:26 – 2:40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05E822-A5DD-4804-8815-08CED874DFF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21" y="1473686"/>
            <a:ext cx="60960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68338-3A01-41EE-A179-21772E5EB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8" y="2206504"/>
            <a:ext cx="6909881" cy="171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A84D2-D54F-48F7-9434-8A7B500142BC}"/>
              </a:ext>
            </a:extLst>
          </p:cNvPr>
          <p:cNvSpPr txBox="1"/>
          <p:nvPr/>
        </p:nvSpPr>
        <p:spPr>
          <a:xfrm>
            <a:off x="5473148" y="307913"/>
            <a:ext cx="6202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sentence I would like to choose some words to show, how quickly Peck’s toe came away from the telegraph pole.   Remember I am going to also choose words that have a negative sound.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EACA0-0A24-4B1B-B73F-EE2F40116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624" y="2855541"/>
            <a:ext cx="2926826" cy="31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8DDA4E-0B92-46A8-856F-ECBCF934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4" y="2860123"/>
            <a:ext cx="1608069" cy="3516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636448" y="5192008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16" name="Picture 15" descr="Sad And Happy Face Clipart">
            <a:extLst>
              <a:ext uri="{FF2B5EF4-FFF2-40B4-BE49-F238E27FC236}">
                <a16:creationId xmlns:a16="http://schemas.microsoft.com/office/drawing/2014/main" id="{3BDA8022-6B54-49D6-800C-108C9F50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952381" y="1477143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4DE9E-E4D3-4F64-A62A-02EBD0BD2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1" y="215580"/>
            <a:ext cx="4106617" cy="2229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415404" y="307913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2:26 – 2:40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84D2-D54F-48F7-9434-8A7B500142BC}"/>
              </a:ext>
            </a:extLst>
          </p:cNvPr>
          <p:cNvSpPr txBox="1"/>
          <p:nvPr/>
        </p:nvSpPr>
        <p:spPr>
          <a:xfrm>
            <a:off x="5473148" y="307913"/>
            <a:ext cx="620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want to have some action in this sentence, showing how quickly the birds were thrown into the air.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EACA0-0A24-4B1B-B73F-EE2F40116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624" y="3180955"/>
            <a:ext cx="2926826" cy="3196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72B3A2-A9AA-4B57-9064-4483CE4CF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645" y="2206670"/>
            <a:ext cx="6525280" cy="1508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00000-0008-0000-0700-00005B00000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67" y="1540145"/>
            <a:ext cx="85725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EEF52-3EDE-4D9B-AD18-B1D93024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5001" y="3976415"/>
            <a:ext cx="2381582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1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636448" y="5192008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pic>
        <p:nvPicPr>
          <p:cNvPr id="16" name="Picture 15" descr="Sad And Happy Face Clipart">
            <a:extLst>
              <a:ext uri="{FF2B5EF4-FFF2-40B4-BE49-F238E27FC236}">
                <a16:creationId xmlns:a16="http://schemas.microsoft.com/office/drawing/2014/main" id="{3BDA8022-6B54-49D6-800C-108C9F50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636228" y="982879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4DE9E-E4D3-4F64-A62A-02EBD0BD2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1" y="215580"/>
            <a:ext cx="4106617" cy="2229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415404" y="307913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2:26 – 2:40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84D2-D54F-48F7-9434-8A7B500142BC}"/>
              </a:ext>
            </a:extLst>
          </p:cNvPr>
          <p:cNvSpPr txBox="1"/>
          <p:nvPr/>
        </p:nvSpPr>
        <p:spPr>
          <a:xfrm>
            <a:off x="5473148" y="307913"/>
            <a:ext cx="620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another sentence where I want to show lots of action.  </a:t>
            </a:r>
          </a:p>
          <a:p>
            <a:r>
              <a:rPr lang="en-GB" dirty="0"/>
              <a:t>I have chosen the words tumbled and floated to show how things are moving.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00000-0008-0000-0700-00005B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42" y="1033862"/>
            <a:ext cx="857250" cy="809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B9332-854C-47F9-9CAC-358BC0C4D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941" y="1855026"/>
            <a:ext cx="7192583" cy="203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F740D-34D3-41AA-A879-A455D7CB9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61" y="2753528"/>
            <a:ext cx="2753567" cy="2229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53B2D-D5AE-42B2-8D1E-72591E08E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774" y="4013616"/>
            <a:ext cx="3174333" cy="28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50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4393F-3898-43F0-9621-938DA0EE9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Wednesday 20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8EBA1F-F199-4E78-B459-59CF61559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Mathematics activities</a:t>
            </a:r>
          </a:p>
        </p:txBody>
      </p:sp>
      <p:pic>
        <p:nvPicPr>
          <p:cNvPr id="6" name="Picture 2" descr="Weeping Willow Tree Clipart">
            <a:extLst>
              <a:ext uri="{FF2B5EF4-FFF2-40B4-BE49-F238E27FC236}">
                <a16:creationId xmlns:a16="http://schemas.microsoft.com/office/drawing/2014/main" id="{5D995A85-7359-49A9-9FC6-1C686B52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18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F6C90-BF14-4FA5-B83E-6BF5287C3E61}"/>
              </a:ext>
            </a:extLst>
          </p:cNvPr>
          <p:cNvSpPr txBox="1"/>
          <p:nvPr/>
        </p:nvSpPr>
        <p:spPr>
          <a:xfrm>
            <a:off x="478302" y="365760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Practise counting in 3s.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notice?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8E755-3D00-4D56-B016-6B3174C3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88" y="0"/>
            <a:ext cx="6942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2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C7C3F8-D33F-4D8B-B83E-6C9D554D388D}"/>
              </a:ext>
            </a:extLst>
          </p:cNvPr>
          <p:cNvSpPr txBox="1"/>
          <p:nvPr/>
        </p:nvSpPr>
        <p:spPr>
          <a:xfrm>
            <a:off x="596994" y="1631852"/>
            <a:ext cx="386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click on this link to take you to today’s video.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Subtract two digit numbers.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5DE4A-F235-4FA7-8B9D-EF0823C2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101" y="856891"/>
            <a:ext cx="6839905" cy="51442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F2E178-3E1B-4F50-91F2-9E691C3B830A}"/>
              </a:ext>
            </a:extLst>
          </p:cNvPr>
          <p:cNvSpPr/>
          <p:nvPr/>
        </p:nvSpPr>
        <p:spPr>
          <a:xfrm>
            <a:off x="596994" y="856891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https://vimeo.com/415699365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8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258B0-F323-48A1-B423-7D93D826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40" y="0"/>
            <a:ext cx="9702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4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CDECA2-BB01-4262-A690-350B019B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39" y="0"/>
            <a:ext cx="9646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6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733-DD93-447B-9C9E-661000D1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Thursday 21</a:t>
            </a:r>
            <a:r>
              <a:rPr lang="en-GB" baseline="30000" dirty="0"/>
              <a:t>st</a:t>
            </a:r>
            <a:r>
              <a:rPr lang="en-GB" dirty="0"/>
              <a:t> May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C47AE-1C4C-4983-9B1A-AE7B18A08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Writing activities.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F143FB76-946B-4B9C-8569-496B2EE4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440F-3496-439C-9D19-FC90E57D0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Spelling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C2F2E688-1804-404C-9A94-45320AC6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2" y="-22323"/>
            <a:ext cx="739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44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135" y="216066"/>
            <a:ext cx="10506862" cy="881264"/>
          </a:xfrm>
        </p:spPr>
        <p:txBody>
          <a:bodyPr>
            <a:noAutofit/>
          </a:bodyPr>
          <a:lstStyle/>
          <a:p>
            <a:r>
              <a:rPr lang="en-US" sz="2400" dirty="0"/>
              <a:t>Our story this week is called ‘For the birds’.</a:t>
            </a:r>
            <a:br>
              <a:rPr lang="en-US" sz="2400" dirty="0"/>
            </a:br>
            <a:r>
              <a:rPr lang="en-US" sz="2400" dirty="0"/>
              <a:t>Each day we are going to write a tiny part of the story.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D49C22-6B3F-485F-8EB5-7AB00CDFCD2E}"/>
              </a:ext>
            </a:extLst>
          </p:cNvPr>
          <p:cNvCxnSpPr/>
          <p:nvPr/>
        </p:nvCxnSpPr>
        <p:spPr>
          <a:xfrm>
            <a:off x="834886" y="1209261"/>
            <a:ext cx="0" cy="44394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d And Happy Face Clipart">
            <a:extLst>
              <a:ext uri="{FF2B5EF4-FFF2-40B4-BE49-F238E27FC236}">
                <a16:creationId xmlns:a16="http://schemas.microsoft.com/office/drawing/2014/main" id="{A23F16D2-3B4B-4B01-AEC9-0F091DF5E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4810" r="47148" b="15582"/>
          <a:stretch/>
        </p:blipFill>
        <p:spPr bwMode="auto">
          <a:xfrm>
            <a:off x="486826" y="312521"/>
            <a:ext cx="792528" cy="7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And Happy Face Clipart">
            <a:extLst>
              <a:ext uri="{FF2B5EF4-FFF2-40B4-BE49-F238E27FC236}">
                <a16:creationId xmlns:a16="http://schemas.microsoft.com/office/drawing/2014/main" id="{A8C9AC11-9354-4248-A4D3-3EA03BD34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906" r="4166" b="15217"/>
          <a:stretch/>
        </p:blipFill>
        <p:spPr bwMode="auto">
          <a:xfrm>
            <a:off x="442291" y="5760671"/>
            <a:ext cx="785189" cy="7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27BB08-6C62-40B9-9E94-1B746CD86828}"/>
              </a:ext>
            </a:extLst>
          </p:cNvPr>
          <p:cNvCxnSpPr/>
          <p:nvPr/>
        </p:nvCxnSpPr>
        <p:spPr>
          <a:xfrm>
            <a:off x="834885" y="3429000"/>
            <a:ext cx="1076076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24FA53-FAA8-4AAD-815F-681C7E139841}"/>
              </a:ext>
            </a:extLst>
          </p:cNvPr>
          <p:cNvSpPr txBox="1"/>
          <p:nvPr/>
        </p:nvSpPr>
        <p:spPr>
          <a:xfrm>
            <a:off x="1479054" y="2690336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1</a:t>
            </a:r>
          </a:p>
          <a:p>
            <a:pPr algn="ctr"/>
            <a:r>
              <a:rPr lang="en-GB" sz="1200" dirty="0"/>
              <a:t>Budge over</a:t>
            </a:r>
          </a:p>
          <a:p>
            <a:pPr algn="ctr"/>
            <a:r>
              <a:rPr lang="en-GB" sz="1200" dirty="0"/>
              <a:t>0:24 – 0:42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281BC-CA7A-478B-96CE-3673D99D5847}"/>
              </a:ext>
            </a:extLst>
          </p:cNvPr>
          <p:cNvSpPr txBox="1"/>
          <p:nvPr/>
        </p:nvSpPr>
        <p:spPr>
          <a:xfrm>
            <a:off x="10556004" y="2519580"/>
            <a:ext cx="93433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9</a:t>
            </a:r>
          </a:p>
          <a:p>
            <a:pPr algn="ctr"/>
            <a:r>
              <a:rPr lang="en-GB" sz="1200" dirty="0"/>
              <a:t>The last laugh</a:t>
            </a:r>
          </a:p>
          <a:p>
            <a:pPr algn="ctr"/>
            <a:r>
              <a:rPr lang="en-GB" sz="1200" dirty="0"/>
              <a:t>2:41 – end  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6401A-48C7-4995-8708-8DC3BD6D7075}"/>
              </a:ext>
            </a:extLst>
          </p:cNvPr>
          <p:cNvSpPr txBox="1"/>
          <p:nvPr/>
        </p:nvSpPr>
        <p:spPr>
          <a:xfrm>
            <a:off x="9441423" y="2620347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8</a:t>
            </a:r>
          </a:p>
          <a:p>
            <a:pPr algn="ctr"/>
            <a:r>
              <a:rPr lang="en-GB" sz="1200" dirty="0"/>
              <a:t>Ping</a:t>
            </a:r>
          </a:p>
          <a:p>
            <a:pPr algn="ctr"/>
            <a:r>
              <a:rPr lang="en-GB" sz="1200" dirty="0"/>
              <a:t>2:26 – 2:40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51027-5986-4951-8840-43653BFED1D3}"/>
              </a:ext>
            </a:extLst>
          </p:cNvPr>
          <p:cNvSpPr txBox="1"/>
          <p:nvPr/>
        </p:nvSpPr>
        <p:spPr>
          <a:xfrm>
            <a:off x="8325826" y="2602278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7</a:t>
            </a:r>
          </a:p>
          <a:p>
            <a:pPr algn="ctr"/>
            <a:r>
              <a:rPr lang="en-GB" sz="1200" dirty="0"/>
              <a:t>Oh No!</a:t>
            </a:r>
          </a:p>
          <a:p>
            <a:pPr algn="ctr"/>
            <a:r>
              <a:rPr lang="en-GB" sz="1200" dirty="0"/>
              <a:t>2:11 – 2:25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D399E2-52F4-4FF7-8A43-EA7A74AE135B}"/>
              </a:ext>
            </a:extLst>
          </p:cNvPr>
          <p:cNvSpPr txBox="1"/>
          <p:nvPr/>
        </p:nvSpPr>
        <p:spPr>
          <a:xfrm>
            <a:off x="7210229" y="2490666"/>
            <a:ext cx="93433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6</a:t>
            </a:r>
          </a:p>
          <a:p>
            <a:pPr algn="ctr"/>
            <a:r>
              <a:rPr lang="en-GB" sz="1200" dirty="0"/>
              <a:t>Handing around </a:t>
            </a:r>
          </a:p>
          <a:p>
            <a:pPr algn="ctr"/>
            <a:r>
              <a:rPr lang="en-GB" sz="1200" dirty="0"/>
              <a:t>1:46 – 2:10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4AAB7D-2936-4F11-AE95-4DF174681267}"/>
              </a:ext>
            </a:extLst>
          </p:cNvPr>
          <p:cNvSpPr txBox="1"/>
          <p:nvPr/>
        </p:nvSpPr>
        <p:spPr>
          <a:xfrm>
            <a:off x="6031152" y="2533103"/>
            <a:ext cx="934330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5</a:t>
            </a:r>
          </a:p>
          <a:p>
            <a:pPr algn="ctr"/>
            <a:r>
              <a:rPr lang="en-GB" sz="1200" dirty="0"/>
              <a:t>Room for one more </a:t>
            </a:r>
          </a:p>
          <a:p>
            <a:pPr algn="ctr"/>
            <a:r>
              <a:rPr lang="en-GB" sz="1200" dirty="0"/>
              <a:t>1:27- 1:45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4A7EB8-BDF7-4D91-9DDA-D2A6492FD69A}"/>
              </a:ext>
            </a:extLst>
          </p:cNvPr>
          <p:cNvSpPr txBox="1"/>
          <p:nvPr/>
        </p:nvSpPr>
        <p:spPr>
          <a:xfrm>
            <a:off x="4902440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4</a:t>
            </a:r>
          </a:p>
          <a:p>
            <a:pPr algn="ctr"/>
            <a:r>
              <a:rPr lang="en-GB" sz="1200" dirty="0"/>
              <a:t>Stay away</a:t>
            </a:r>
          </a:p>
          <a:p>
            <a:pPr algn="ctr"/>
            <a:r>
              <a:rPr lang="en-GB" sz="1200" dirty="0"/>
              <a:t>1:15 – 1:26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B66F66-0F7E-4E02-A049-1A8BDE821F49}"/>
              </a:ext>
            </a:extLst>
          </p:cNvPr>
          <p:cNvSpPr txBox="1"/>
          <p:nvPr/>
        </p:nvSpPr>
        <p:spPr>
          <a:xfrm>
            <a:off x="377372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3</a:t>
            </a:r>
          </a:p>
          <a:p>
            <a:pPr algn="ctr"/>
            <a:r>
              <a:rPr lang="en-GB" sz="1200" dirty="0"/>
              <a:t>Hi</a:t>
            </a:r>
          </a:p>
          <a:p>
            <a:pPr algn="ctr"/>
            <a:r>
              <a:rPr lang="en-GB" sz="1200" dirty="0"/>
              <a:t>0:59 – 1:14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37297D-D3DA-4CFD-AFB2-B985AD190C4C}"/>
              </a:ext>
            </a:extLst>
          </p:cNvPr>
          <p:cNvSpPr txBox="1"/>
          <p:nvPr/>
        </p:nvSpPr>
        <p:spPr>
          <a:xfrm>
            <a:off x="2632748" y="2640825"/>
            <a:ext cx="93433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5400" dirty="0"/>
              <a:t>?</a:t>
            </a:r>
            <a:endParaRPr lang="en-GB" sz="600" dirty="0"/>
          </a:p>
          <a:p>
            <a:pPr algn="ctr"/>
            <a:r>
              <a:rPr lang="en-GB" sz="1200" dirty="0"/>
              <a:t>Plot point 2</a:t>
            </a:r>
          </a:p>
          <a:p>
            <a:pPr algn="ctr"/>
            <a:r>
              <a:rPr lang="en-GB" sz="1200" dirty="0"/>
              <a:t>Who is that</a:t>
            </a:r>
          </a:p>
          <a:p>
            <a:pPr algn="ctr"/>
            <a:r>
              <a:rPr lang="en-GB" sz="1200" dirty="0"/>
              <a:t>0:43 – 0:58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78AD33-1FD6-467E-ABB8-6946DA91ED4D}"/>
              </a:ext>
            </a:extLst>
          </p:cNvPr>
          <p:cNvSpPr/>
          <p:nvPr/>
        </p:nvSpPr>
        <p:spPr>
          <a:xfrm>
            <a:off x="6985443" y="5972269"/>
            <a:ext cx="4805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https://www.literacyshed.com/for-the-birds.html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BB31C-26AB-4D3D-90E6-95AFC95A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14" y="3040454"/>
            <a:ext cx="1035573" cy="792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E1E88-EDBA-4995-9F05-A84CC7E5334B}"/>
              </a:ext>
            </a:extLst>
          </p:cNvPr>
          <p:cNvSpPr txBox="1"/>
          <p:nvPr/>
        </p:nvSpPr>
        <p:spPr>
          <a:xfrm>
            <a:off x="1542534" y="4492632"/>
            <a:ext cx="4102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talk about the birds in the story we are going to use the name </a:t>
            </a:r>
          </a:p>
          <a:p>
            <a:endParaRPr lang="en-GB" dirty="0"/>
          </a:p>
          <a:p>
            <a:r>
              <a:rPr lang="en-GB" dirty="0"/>
              <a:t>Peck  </a:t>
            </a:r>
          </a:p>
          <a:p>
            <a:endParaRPr lang="en-GB" dirty="0"/>
          </a:p>
          <a:p>
            <a:r>
              <a:rPr lang="en-GB" dirty="0"/>
              <a:t>We are also going to use the pronouns he and them.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EBAEA-582B-440D-936D-58D00C146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231" y="2526062"/>
            <a:ext cx="1130404" cy="1001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3DE06B-ECA9-4813-8EC5-84E103068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198" y="2533103"/>
            <a:ext cx="1054416" cy="1001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0D7B62-DC1C-461D-A571-DE313AEE6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61" y="2593318"/>
            <a:ext cx="1157737" cy="88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27283-1E19-4FBD-B28F-049BF2A96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7458" y="2627746"/>
            <a:ext cx="1083006" cy="79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888E6-E23E-403F-AEBD-271CA5F12E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2168" y="2533103"/>
            <a:ext cx="1105687" cy="881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28DAF-163D-433B-9A43-7D6262FE3667}"/>
              </a:ext>
            </a:extLst>
          </p:cNvPr>
          <p:cNvSpPr txBox="1"/>
          <p:nvPr/>
        </p:nvSpPr>
        <p:spPr>
          <a:xfrm>
            <a:off x="8653670" y="312521"/>
            <a:ext cx="3051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will be our last couple of sentences of the story.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F23C5-0453-4D61-83AE-DEE329DA70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7007" y="2397063"/>
            <a:ext cx="1231569" cy="933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CAEB8F-F7CB-40FD-A77C-BEC0B8A1F7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116993" y="2596629"/>
            <a:ext cx="1323414" cy="718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F935AE-C79F-443C-AE7A-9B6203035C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0785" y="2700032"/>
            <a:ext cx="1233898" cy="669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D5033-0537-496C-BE33-96C7DE83FA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47171" y="2619094"/>
            <a:ext cx="1280474" cy="6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721847" y="3705279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84D2-D54F-48F7-9434-8A7B500142BC}"/>
              </a:ext>
            </a:extLst>
          </p:cNvPr>
          <p:cNvSpPr txBox="1"/>
          <p:nvPr/>
        </p:nvSpPr>
        <p:spPr>
          <a:xfrm>
            <a:off x="5473148" y="307913"/>
            <a:ext cx="620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final part of the story becomes very positive for Peck, because the birds are no longer making fun of him.  In fact they are getting a taste of their own medicine.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68C15-1EF6-4324-A4D0-8C787AF1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9" y="210141"/>
            <a:ext cx="4715533" cy="25340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786111" y="321227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2:41 – End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2D17E-B547-47AC-9709-2F7F7550A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48" y="1823992"/>
            <a:ext cx="6462785" cy="1409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31" y="1352255"/>
            <a:ext cx="714375" cy="581221"/>
          </a:xfrm>
          <a:prstGeom prst="rect">
            <a:avLst/>
          </a:prstGeom>
        </p:spPr>
      </p:pic>
      <p:pic>
        <p:nvPicPr>
          <p:cNvPr id="18" name="Picture 2" descr="Sad And Happy Face Clipart">
            <a:extLst>
              <a:ext uri="{FF2B5EF4-FFF2-40B4-BE49-F238E27FC236}">
                <a16:creationId xmlns:a16="http://schemas.microsoft.com/office/drawing/2014/main" id="{6453640C-E133-4A1C-ADE0-A4109A114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4810" r="47148" b="15582"/>
          <a:stretch/>
        </p:blipFill>
        <p:spPr bwMode="auto">
          <a:xfrm>
            <a:off x="5454191" y="1254750"/>
            <a:ext cx="569242" cy="5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D23B4-552A-4BF5-90D3-62885AA3B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268" y="2905046"/>
            <a:ext cx="3118051" cy="2417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BD50AE-4D1A-4416-A7CA-7B7866ACC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04" y="2860123"/>
            <a:ext cx="1608069" cy="3516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5EA329-4D3B-4A12-905D-4EF583948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3513" y="4337942"/>
            <a:ext cx="3004571" cy="23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0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636448" y="5192008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84D2-D54F-48F7-9434-8A7B500142BC}"/>
              </a:ext>
            </a:extLst>
          </p:cNvPr>
          <p:cNvSpPr txBox="1"/>
          <p:nvPr/>
        </p:nvSpPr>
        <p:spPr>
          <a:xfrm>
            <a:off x="5473148" y="307913"/>
            <a:ext cx="620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sentence I want to tell the reader that it was only a short space of time before the rest of the birds came tumbling down.  </a:t>
            </a:r>
          </a:p>
          <a:p>
            <a:r>
              <a:rPr lang="en-GB" dirty="0"/>
              <a:t>This is my sentence.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68C15-1EF6-4324-A4D0-8C787AF1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9" y="210141"/>
            <a:ext cx="4715533" cy="25340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786111" y="321227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2:41 – End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E5939-86B9-44C4-993E-67D52AAA1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51" y="1853748"/>
            <a:ext cx="6421530" cy="1219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50F7A8-F515-4C48-855F-3684EAAF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19" y="3073126"/>
            <a:ext cx="3458058" cy="2562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26AEF-80B4-4D46-8243-F17A99118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252" y="4116812"/>
            <a:ext cx="2773400" cy="2150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A49A0-BFB9-4BF9-B2BE-E1719391BA3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84" y="1558600"/>
            <a:ext cx="532327" cy="4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6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90E1A-BDC5-4F5E-90C6-FC334E787C0C}"/>
              </a:ext>
            </a:extLst>
          </p:cNvPr>
          <p:cNvSpPr txBox="1"/>
          <p:nvPr/>
        </p:nvSpPr>
        <p:spPr>
          <a:xfrm>
            <a:off x="7636448" y="5192008"/>
            <a:ext cx="455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have a go at writing your sentence.  </a:t>
            </a:r>
          </a:p>
          <a:p>
            <a:r>
              <a:rPr lang="en-GB" dirty="0"/>
              <a:t>Remember to stay in this part of the story!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84D2-D54F-48F7-9434-8A7B500142BC}"/>
              </a:ext>
            </a:extLst>
          </p:cNvPr>
          <p:cNvSpPr txBox="1"/>
          <p:nvPr/>
        </p:nvSpPr>
        <p:spPr>
          <a:xfrm>
            <a:off x="5473148" y="307913"/>
            <a:ext cx="620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would like to have a question as my last sentence.  </a:t>
            </a:r>
          </a:p>
          <a:p>
            <a:r>
              <a:rPr lang="en-GB" dirty="0"/>
              <a:t>I want to really let the reader know that Peck was now the one who was happy at the end.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68C15-1EF6-4324-A4D0-8C787AF1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9" y="210141"/>
            <a:ext cx="4715533" cy="25340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B2B430-A182-4D95-8364-39BDF7CBDEC7}"/>
              </a:ext>
            </a:extLst>
          </p:cNvPr>
          <p:cNvSpPr txBox="1"/>
          <p:nvPr/>
        </p:nvSpPr>
        <p:spPr>
          <a:xfrm>
            <a:off x="2786111" y="321227"/>
            <a:ext cx="206733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Film clip 2:41 – End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F613A-797D-47F9-8D24-E7F3BBDA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519" y="2265708"/>
            <a:ext cx="6043646" cy="807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D2C476-C5A9-47F0-A1DC-05D2E56A5D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90" y="1889774"/>
            <a:ext cx="520857" cy="479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ABD27-0196-434E-89A2-5C79AC700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4" y="3222937"/>
            <a:ext cx="4712918" cy="33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46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4393F-3898-43F0-9621-938DA0EE9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Thursday 21</a:t>
            </a:r>
            <a:r>
              <a:rPr lang="en-GB" baseline="30000" dirty="0"/>
              <a:t>st</a:t>
            </a:r>
            <a:r>
              <a:rPr lang="en-GB" dirty="0"/>
              <a:t> May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8EBA1F-F199-4E78-B459-59CF61559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Mathematics activities</a:t>
            </a:r>
          </a:p>
        </p:txBody>
      </p:sp>
      <p:pic>
        <p:nvPicPr>
          <p:cNvPr id="6" name="Picture 2" descr="Weeping Willow Tree Clipart">
            <a:extLst>
              <a:ext uri="{FF2B5EF4-FFF2-40B4-BE49-F238E27FC236}">
                <a16:creationId xmlns:a16="http://schemas.microsoft.com/office/drawing/2014/main" id="{1EEF61B2-40F3-41FC-B71A-A00F1197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82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F6C90-BF14-4FA5-B83E-6BF5287C3E61}"/>
              </a:ext>
            </a:extLst>
          </p:cNvPr>
          <p:cNvSpPr txBox="1"/>
          <p:nvPr/>
        </p:nvSpPr>
        <p:spPr>
          <a:xfrm>
            <a:off x="478302" y="365760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Practise counting in 3s.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notice?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8E755-3D00-4D56-B016-6B3174C3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88" y="0"/>
            <a:ext cx="6942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03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C7C3F8-D33F-4D8B-B83E-6C9D554D388D}"/>
              </a:ext>
            </a:extLst>
          </p:cNvPr>
          <p:cNvSpPr txBox="1"/>
          <p:nvPr/>
        </p:nvSpPr>
        <p:spPr>
          <a:xfrm>
            <a:off x="596994" y="1631852"/>
            <a:ext cx="386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click on this link to take you to today’s video.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Bonds to 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DFE43-DC48-45BA-A5DC-5FDC245D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11" y="693063"/>
            <a:ext cx="6849431" cy="50965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1874DB-2028-4DB4-8813-19B07161DEB7}"/>
              </a:ext>
            </a:extLst>
          </p:cNvPr>
          <p:cNvSpPr/>
          <p:nvPr/>
        </p:nvSpPr>
        <p:spPr>
          <a:xfrm>
            <a:off x="596994" y="693063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https://vimeo.com/415699539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0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7EF29-BB18-4E85-8805-71F5102E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33" y="0"/>
            <a:ext cx="963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3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C62AF-0AC1-44CB-A16C-A2D6D1AD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11" y="0"/>
            <a:ext cx="9608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5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733-DD93-447B-9C9E-661000D1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 22</a:t>
            </a:r>
            <a:r>
              <a:rPr lang="en-GB" baseline="30000" dirty="0"/>
              <a:t>nd</a:t>
            </a:r>
            <a:r>
              <a:rPr lang="en-GB" dirty="0"/>
              <a:t> May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C47AE-1C4C-4983-9B1A-AE7B18A08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Writing activities.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2A8816E6-CF7F-4F27-83BA-9D4171725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2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1940-9E55-4781-BE82-53661209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4892"/>
          </a:xfrm>
        </p:spPr>
        <p:txBody>
          <a:bodyPr>
            <a:normAutofit fontScale="90000"/>
          </a:bodyPr>
          <a:lstStyle/>
          <a:p>
            <a:r>
              <a:rPr lang="en-GB" dirty="0"/>
              <a:t>Spelling </a:t>
            </a:r>
            <a:br>
              <a:rPr lang="en-GB" dirty="0"/>
            </a:br>
            <a:r>
              <a:rPr lang="en-GB" dirty="0"/>
              <a:t>Year 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EE29E-C74A-4F8B-ADD2-4F8C2ACD133D}"/>
              </a:ext>
            </a:extLst>
          </p:cNvPr>
          <p:cNvSpPr txBox="1">
            <a:spLocks/>
          </p:cNvSpPr>
          <p:nvPr/>
        </p:nvSpPr>
        <p:spPr>
          <a:xfrm>
            <a:off x="838200" y="1958147"/>
            <a:ext cx="4954588" cy="41879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03059-35B8-4A66-BD9C-A0511D002FBF}"/>
              </a:ext>
            </a:extLst>
          </p:cNvPr>
          <p:cNvSpPr txBox="1">
            <a:spLocks/>
          </p:cNvSpPr>
          <p:nvPr/>
        </p:nvSpPr>
        <p:spPr>
          <a:xfrm>
            <a:off x="6457122" y="884178"/>
            <a:ext cx="5542722" cy="48805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Please learn to spell these words.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Megan’s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Ravi’s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the girl’s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the man’s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the child’s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the woman’s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the school’s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a dog’s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a teacher’s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the boy’s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D9FD1-5C41-49D2-905C-1CC318FBDC80}"/>
              </a:ext>
            </a:extLst>
          </p:cNvPr>
          <p:cNvSpPr txBox="1"/>
          <p:nvPr/>
        </p:nvSpPr>
        <p:spPr>
          <a:xfrm>
            <a:off x="742121" y="2136338"/>
            <a:ext cx="5542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week we are going to have another look at words that contain the apostrophe to show possession. </a:t>
            </a:r>
          </a:p>
          <a:p>
            <a:endParaRPr lang="en-GB" dirty="0"/>
          </a:p>
          <a:p>
            <a:r>
              <a:rPr lang="en-GB" dirty="0"/>
              <a:t>Remember we have used this in class.  When we add an ‘s to a word it shows that something belongs to somebody.  </a:t>
            </a:r>
          </a:p>
          <a:p>
            <a:endParaRPr lang="en-GB" dirty="0"/>
          </a:p>
          <a:p>
            <a:r>
              <a:rPr lang="en-GB" dirty="0"/>
              <a:t>So Peck’s toes.  -  Is a shorter way of saying the toes that belong to Peck.  </a:t>
            </a:r>
          </a:p>
          <a:p>
            <a:endParaRPr lang="en-GB" dirty="0"/>
          </a:p>
          <a:p>
            <a:r>
              <a:rPr lang="en-GB" dirty="0"/>
              <a:t>Jack’s book – is a short way of saying the book that belongs to Jack.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B3254-E670-4E5B-BC8A-35515FB08332}"/>
              </a:ext>
            </a:extLst>
          </p:cNvPr>
          <p:cNvSpPr txBox="1"/>
          <p:nvPr/>
        </p:nvSpPr>
        <p:spPr>
          <a:xfrm>
            <a:off x="1404730" y="5883965"/>
            <a:ext cx="815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we do not use an apostrophe to show that there is more that one thing. </a:t>
            </a:r>
          </a:p>
        </p:txBody>
      </p:sp>
    </p:spTree>
    <p:extLst>
      <p:ext uri="{BB962C8B-B14F-4D97-AF65-F5344CB8AC3E}">
        <p14:creationId xmlns:p14="http://schemas.microsoft.com/office/powerpoint/2010/main" val="4045281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2D18FE-255E-4606-9A27-4CF2201C24A8}"/>
              </a:ext>
            </a:extLst>
          </p:cNvPr>
          <p:cNvSpPr txBox="1"/>
          <p:nvPr/>
        </p:nvSpPr>
        <p:spPr>
          <a:xfrm>
            <a:off x="412124" y="347730"/>
            <a:ext cx="1119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Editing Stations.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CD215-FAD8-4EE6-BFB6-0B5840888A93}"/>
              </a:ext>
            </a:extLst>
          </p:cNvPr>
          <p:cNvSpPr txBox="1"/>
          <p:nvPr/>
        </p:nvSpPr>
        <p:spPr>
          <a:xfrm>
            <a:off x="3200399" y="2621147"/>
            <a:ext cx="280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is your chance to improve your work.  </a:t>
            </a:r>
          </a:p>
          <a:p>
            <a:r>
              <a:rPr lang="en-GB" dirty="0"/>
              <a:t>Spend 5 minutes at each of these editing stations.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4D162-6734-470D-823D-6E32AB842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69" y="866886"/>
            <a:ext cx="3153055" cy="2736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1A021-36C0-4408-9830-9AF7CA82F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706" y="1"/>
            <a:ext cx="3530046" cy="2736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AF0EA1-AFD6-4935-824E-A7472530E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840" y="2060824"/>
            <a:ext cx="3464025" cy="2736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D577C-4E0E-48E2-BFCC-BDB882348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24" y="3706269"/>
            <a:ext cx="3464025" cy="2939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494B8-19F7-47E4-9745-14797CB39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3512" y="3706269"/>
            <a:ext cx="3464025" cy="2974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A200B-0F95-41A3-8801-51703802DE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9284" y="300069"/>
            <a:ext cx="1114581" cy="113363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598241-96FC-46D5-BBC3-B59D76D0C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67052" y="8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E407DA94-9D6D-4994-BC9B-0CBCD2377A1F}"/>
              </a:ext>
            </a:extLst>
          </p:cNvPr>
          <p:cNvSpPr/>
          <p:nvPr/>
        </p:nvSpPr>
        <p:spPr>
          <a:xfrm>
            <a:off x="1210614" y="1133341"/>
            <a:ext cx="4056845" cy="39538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D6BC8-3076-4A4B-801E-931F8587D214}"/>
              </a:ext>
            </a:extLst>
          </p:cNvPr>
          <p:cNvSpPr txBox="1"/>
          <p:nvPr/>
        </p:nvSpPr>
        <p:spPr>
          <a:xfrm>
            <a:off x="534472" y="2756305"/>
            <a:ext cx="540912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/>
              <a:t>Spelling Square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C0E6A-F545-4C45-BA34-C5BBFED77A4F}"/>
              </a:ext>
            </a:extLst>
          </p:cNvPr>
          <p:cNvSpPr txBox="1"/>
          <p:nvPr/>
        </p:nvSpPr>
        <p:spPr>
          <a:xfrm>
            <a:off x="6426558" y="1133341"/>
            <a:ext cx="5280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Here are some of the things that you could use to help you check your spellings.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Word mats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The words on the word lists.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Dictionaries.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B5C3D-9431-4B3C-B288-02FB678DAAA2}"/>
              </a:ext>
            </a:extLst>
          </p:cNvPr>
          <p:cNvSpPr txBox="1"/>
          <p:nvPr/>
        </p:nvSpPr>
        <p:spPr>
          <a:xfrm>
            <a:off x="6323527" y="4134118"/>
            <a:ext cx="528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I would like you to find three spelling mistakes and correct them in your work. </a:t>
            </a:r>
          </a:p>
        </p:txBody>
      </p:sp>
      <p:pic>
        <p:nvPicPr>
          <p:cNvPr id="2050" name="Picture 2" descr="33++ cliparts | 5 Minute Timer Clipart | 4570book.info">
            <a:extLst>
              <a:ext uri="{FF2B5EF4-FFF2-40B4-BE49-F238E27FC236}">
                <a16:creationId xmlns:a16="http://schemas.microsoft.com/office/drawing/2014/main" id="{74392AB9-A770-4315-8231-5BD805D7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0"/>
            <a:ext cx="1608601" cy="15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52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E407DA94-9D6D-4994-BC9B-0CBCD2377A1F}"/>
              </a:ext>
            </a:extLst>
          </p:cNvPr>
          <p:cNvSpPr/>
          <p:nvPr/>
        </p:nvSpPr>
        <p:spPr>
          <a:xfrm>
            <a:off x="1210614" y="1133341"/>
            <a:ext cx="4056845" cy="3953814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D6BC8-3076-4A4B-801E-931F8587D214}"/>
              </a:ext>
            </a:extLst>
          </p:cNvPr>
          <p:cNvSpPr txBox="1"/>
          <p:nvPr/>
        </p:nvSpPr>
        <p:spPr>
          <a:xfrm>
            <a:off x="534472" y="2756305"/>
            <a:ext cx="540912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/>
              <a:t>Punctuation Place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C0E6A-F545-4C45-BA34-C5BBFED77A4F}"/>
              </a:ext>
            </a:extLst>
          </p:cNvPr>
          <p:cNvSpPr txBox="1"/>
          <p:nvPr/>
        </p:nvSpPr>
        <p:spPr>
          <a:xfrm>
            <a:off x="6619741" y="515155"/>
            <a:ext cx="5280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Year 1. </a:t>
            </a:r>
          </a:p>
          <a:p>
            <a:r>
              <a:rPr lang="en-GB" dirty="0">
                <a:latin typeface="Comic Sans MS" panose="030F0702030302020204" pitchFamily="66" charset="0"/>
              </a:rPr>
              <a:t>Check that you have included these things in your writing.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 capital letter at the beginning of a sentence.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 full stop at the end of a sentence.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 question mark at the end of a question sentence.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 capital letter for a name.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B5C3D-9431-4B3C-B288-02FB678DAAA2}"/>
              </a:ext>
            </a:extLst>
          </p:cNvPr>
          <p:cNvSpPr txBox="1"/>
          <p:nvPr/>
        </p:nvSpPr>
        <p:spPr>
          <a:xfrm>
            <a:off x="598866" y="5724659"/>
            <a:ext cx="528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I would like you to find 3 places in your work where you have missed some punctuation.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4C0FB-6E74-4168-BF44-57A72227814E}"/>
              </a:ext>
            </a:extLst>
          </p:cNvPr>
          <p:cNvSpPr txBox="1"/>
          <p:nvPr/>
        </p:nvSpPr>
        <p:spPr>
          <a:xfrm>
            <a:off x="6619741" y="3749314"/>
            <a:ext cx="5280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Year 2</a:t>
            </a:r>
          </a:p>
          <a:p>
            <a:r>
              <a:rPr lang="en-GB" dirty="0">
                <a:latin typeface="Comic Sans MS" panose="030F0702030302020204" pitchFamily="66" charset="0"/>
              </a:rPr>
              <a:t>Check that you have </a:t>
            </a:r>
            <a:r>
              <a:rPr lang="en-GB" u="sng" dirty="0">
                <a:latin typeface="Comic Sans MS" panose="030F0702030302020204" pitchFamily="66" charset="0"/>
              </a:rPr>
              <a:t>also</a:t>
            </a:r>
            <a:r>
              <a:rPr lang="en-GB" dirty="0">
                <a:latin typeface="Comic Sans MS" panose="030F0702030302020204" pitchFamily="66" charset="0"/>
              </a:rPr>
              <a:t> included these things.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An exclamation mark for an exclamatory sentence.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Commas (,) for list sentences.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‘ to show missing letters (e.g. don’t)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‘s to show if something belongs to someone  (e.g. Peck’s wings) 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33++ cliparts | 5 Minute Timer Clipart | 4570book.info">
            <a:extLst>
              <a:ext uri="{FF2B5EF4-FFF2-40B4-BE49-F238E27FC236}">
                <a16:creationId xmlns:a16="http://schemas.microsoft.com/office/drawing/2014/main" id="{1B63BE12-C669-4E77-8177-9A7C7CA9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0"/>
            <a:ext cx="1608601" cy="15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3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E407DA94-9D6D-4994-BC9B-0CBCD2377A1F}"/>
              </a:ext>
            </a:extLst>
          </p:cNvPr>
          <p:cNvSpPr/>
          <p:nvPr/>
        </p:nvSpPr>
        <p:spPr>
          <a:xfrm>
            <a:off x="1210614" y="1133341"/>
            <a:ext cx="4056845" cy="3953814"/>
          </a:xfrm>
          <a:prstGeom prst="don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D6BC8-3076-4A4B-801E-931F8587D214}"/>
              </a:ext>
            </a:extLst>
          </p:cNvPr>
          <p:cNvSpPr txBox="1"/>
          <p:nvPr/>
        </p:nvSpPr>
        <p:spPr>
          <a:xfrm>
            <a:off x="485104" y="2704698"/>
            <a:ext cx="540912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/>
              <a:t>Grammar Green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B5C3D-9431-4B3C-B288-02FB678DAAA2}"/>
              </a:ext>
            </a:extLst>
          </p:cNvPr>
          <p:cNvSpPr txBox="1"/>
          <p:nvPr/>
        </p:nvSpPr>
        <p:spPr>
          <a:xfrm>
            <a:off x="598867" y="5443457"/>
            <a:ext cx="528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 through your work with your inner ears.  If you spot any mistakes, make changes now.  </a:t>
            </a:r>
          </a:p>
          <a:p>
            <a:r>
              <a:rPr lang="en-GB" dirty="0"/>
              <a:t>Make sure you stop after 5 minutes.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4BAB46-804F-4C4A-A18B-AA25586AB7DD}"/>
              </a:ext>
            </a:extLst>
          </p:cNvPr>
          <p:cNvSpPr/>
          <p:nvPr/>
        </p:nvSpPr>
        <p:spPr>
          <a:xfrm>
            <a:off x="5894231" y="487010"/>
            <a:ext cx="5610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At Grammar Green I would like you to read through your work using your inner ears.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Have you missed any words out?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Have you put in too many words?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Does your work sound okay?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80C0C-E16C-4EB8-AD1E-5657EC4FA8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1905" y="1717010"/>
            <a:ext cx="2829320" cy="4515480"/>
          </a:xfrm>
          <a:prstGeom prst="rect">
            <a:avLst/>
          </a:prstGeom>
        </p:spPr>
      </p:pic>
      <p:pic>
        <p:nvPicPr>
          <p:cNvPr id="9" name="Picture 2" descr="33++ cliparts | 5 Minute Timer Clipart | 4570book.info">
            <a:extLst>
              <a:ext uri="{FF2B5EF4-FFF2-40B4-BE49-F238E27FC236}">
                <a16:creationId xmlns:a16="http://schemas.microsoft.com/office/drawing/2014/main" id="{04CE1E3F-4533-4902-8F5E-FA5A4FE72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0"/>
            <a:ext cx="1608601" cy="15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74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E407DA94-9D6D-4994-BC9B-0CBCD2377A1F}"/>
              </a:ext>
            </a:extLst>
          </p:cNvPr>
          <p:cNvSpPr/>
          <p:nvPr/>
        </p:nvSpPr>
        <p:spPr>
          <a:xfrm>
            <a:off x="1210614" y="1133341"/>
            <a:ext cx="4056845" cy="3953814"/>
          </a:xfrm>
          <a:prstGeom prst="don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D6BC8-3076-4A4B-801E-931F8587D214}"/>
              </a:ext>
            </a:extLst>
          </p:cNvPr>
          <p:cNvSpPr txBox="1"/>
          <p:nvPr/>
        </p:nvSpPr>
        <p:spPr>
          <a:xfrm>
            <a:off x="534472" y="2756305"/>
            <a:ext cx="540912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/>
              <a:t>Re-write 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C0E6A-F545-4C45-BA34-C5BBFED77A4F}"/>
              </a:ext>
            </a:extLst>
          </p:cNvPr>
          <p:cNvSpPr txBox="1"/>
          <p:nvPr/>
        </p:nvSpPr>
        <p:spPr>
          <a:xfrm>
            <a:off x="6426558" y="1133341"/>
            <a:ext cx="5280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Choose one of your sentences.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Re- write this sentence thinking about these things.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Have you used your best handwriting?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Are all of your letters sitting on the line?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Are all of your letters the correct shape and size?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Are your ascenders and descenders clear?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B5C3D-9431-4B3C-B288-02FB678DAAA2}"/>
              </a:ext>
            </a:extLst>
          </p:cNvPr>
          <p:cNvSpPr txBox="1"/>
          <p:nvPr/>
        </p:nvSpPr>
        <p:spPr>
          <a:xfrm>
            <a:off x="6426558" y="5401493"/>
            <a:ext cx="528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your favourite sentence to re-write in your best handwriting. </a:t>
            </a:r>
          </a:p>
        </p:txBody>
      </p:sp>
      <p:pic>
        <p:nvPicPr>
          <p:cNvPr id="6" name="Picture 2" descr="33++ cliparts | 5 Minute Timer Clipart | 4570book.info">
            <a:extLst>
              <a:ext uri="{FF2B5EF4-FFF2-40B4-BE49-F238E27FC236}">
                <a16:creationId xmlns:a16="http://schemas.microsoft.com/office/drawing/2014/main" id="{951B3E65-A9B5-4220-9800-80AD13AE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0"/>
            <a:ext cx="1608601" cy="15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6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E407DA94-9D6D-4994-BC9B-0CBCD2377A1F}"/>
              </a:ext>
            </a:extLst>
          </p:cNvPr>
          <p:cNvSpPr/>
          <p:nvPr/>
        </p:nvSpPr>
        <p:spPr>
          <a:xfrm>
            <a:off x="1210614" y="1133341"/>
            <a:ext cx="4056845" cy="3953814"/>
          </a:xfrm>
          <a:prstGeom prst="don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D6BC8-3076-4A4B-801E-931F8587D214}"/>
              </a:ext>
            </a:extLst>
          </p:cNvPr>
          <p:cNvSpPr txBox="1"/>
          <p:nvPr/>
        </p:nvSpPr>
        <p:spPr>
          <a:xfrm>
            <a:off x="534472" y="2756305"/>
            <a:ext cx="540912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000" dirty="0"/>
              <a:t>Addition Avenue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C0E6A-F545-4C45-BA34-C5BBFED77A4F}"/>
              </a:ext>
            </a:extLst>
          </p:cNvPr>
          <p:cNvSpPr txBox="1"/>
          <p:nvPr/>
        </p:nvSpPr>
        <p:spPr>
          <a:xfrm>
            <a:off x="6426558" y="1133341"/>
            <a:ext cx="5280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Here’s your chance to add some more information.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Add some more information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Add an adjective.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Add an adverb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Add another sentence.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B5C3D-9431-4B3C-B288-02FB678DAAA2}"/>
              </a:ext>
            </a:extLst>
          </p:cNvPr>
          <p:cNvSpPr txBox="1"/>
          <p:nvPr/>
        </p:nvSpPr>
        <p:spPr>
          <a:xfrm>
            <a:off x="6323527" y="4134118"/>
            <a:ext cx="528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find one more plot point and add another sentence to it. </a:t>
            </a:r>
          </a:p>
        </p:txBody>
      </p:sp>
      <p:pic>
        <p:nvPicPr>
          <p:cNvPr id="6" name="Picture 2" descr="33++ cliparts | 5 Minute Timer Clipart | 4570book.info">
            <a:extLst>
              <a:ext uri="{FF2B5EF4-FFF2-40B4-BE49-F238E27FC236}">
                <a16:creationId xmlns:a16="http://schemas.microsoft.com/office/drawing/2014/main" id="{F36DF7D3-8AF8-48A6-8BBE-8CFA4E0B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" y="0"/>
            <a:ext cx="1608601" cy="15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62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4393F-3898-43F0-9621-938DA0EE9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Friday 22</a:t>
            </a:r>
            <a:r>
              <a:rPr lang="en-GB" baseline="30000" dirty="0"/>
              <a:t>nd</a:t>
            </a:r>
            <a:r>
              <a:rPr lang="en-GB" dirty="0"/>
              <a:t> May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8EBA1F-F199-4E78-B459-59CF61559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Mathematics activities</a:t>
            </a:r>
          </a:p>
        </p:txBody>
      </p:sp>
      <p:pic>
        <p:nvPicPr>
          <p:cNvPr id="6" name="Picture 2" descr="Weeping Willow Tree Clipart">
            <a:extLst>
              <a:ext uri="{FF2B5EF4-FFF2-40B4-BE49-F238E27FC236}">
                <a16:creationId xmlns:a16="http://schemas.microsoft.com/office/drawing/2014/main" id="{7077C95D-D393-4640-9E33-372363FB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7" y="2240449"/>
            <a:ext cx="4957952" cy="4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61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F6C90-BF14-4FA5-B83E-6BF5287C3E61}"/>
              </a:ext>
            </a:extLst>
          </p:cNvPr>
          <p:cNvSpPr txBox="1"/>
          <p:nvPr/>
        </p:nvSpPr>
        <p:spPr>
          <a:xfrm>
            <a:off x="478302" y="365760"/>
            <a:ext cx="402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Practise counting in 3s.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notice?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8E755-3D00-4D56-B016-6B3174C3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88" y="0"/>
            <a:ext cx="6942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9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1F50F-629B-41B8-A854-7C3BB234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7" y="369434"/>
            <a:ext cx="1657581" cy="885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DF394A-4FD6-4EA5-B004-831991AD9205}"/>
              </a:ext>
            </a:extLst>
          </p:cNvPr>
          <p:cNvSpPr/>
          <p:nvPr/>
        </p:nvSpPr>
        <p:spPr>
          <a:xfrm>
            <a:off x="398947" y="1710955"/>
            <a:ext cx="244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https://ttrockstars.com/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C7684-68C8-4C06-A32B-D4B793FFEC30}"/>
              </a:ext>
            </a:extLst>
          </p:cNvPr>
          <p:cNvSpPr txBox="1"/>
          <p:nvPr/>
        </p:nvSpPr>
        <p:spPr>
          <a:xfrm>
            <a:off x="398947" y="2349305"/>
            <a:ext cx="2316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I would like you to practise your multiplication tables.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TTRS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login should be inside the front of your book.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some question on the next page if you can’t get on to the website.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B14E6-A57C-443D-A54D-928E923A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830" y="184667"/>
            <a:ext cx="8764223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8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A10CC-DB80-4929-86AD-50667F3E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77" y="0"/>
            <a:ext cx="48082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5565A4-58CF-4041-BE90-3A8A1952E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680" y="0"/>
            <a:ext cx="5530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6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440F-3496-439C-9D19-FC90E57D0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Reading 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C2F2E688-1804-404C-9A94-45320AC6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32" y="-22323"/>
            <a:ext cx="739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3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FEC0-8C69-436F-BE07-2F9BC776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52" y="197700"/>
            <a:ext cx="10515600" cy="703821"/>
          </a:xfrm>
        </p:spPr>
        <p:txBody>
          <a:bodyPr/>
          <a:lstStyle/>
          <a:p>
            <a:r>
              <a:rPr lang="en-GB" dirty="0"/>
              <a:t>Reading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DC46A-B7A4-46F8-860B-5B8F3887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8" y="1062207"/>
            <a:ext cx="4702452" cy="5274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88073-5274-4E25-AA04-1CDDF1FBA45D}"/>
              </a:ext>
            </a:extLst>
          </p:cNvPr>
          <p:cNvSpPr txBox="1"/>
          <p:nvPr/>
        </p:nvSpPr>
        <p:spPr>
          <a:xfrm>
            <a:off x="5576552" y="365125"/>
            <a:ext cx="6357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e-book can be found at </a:t>
            </a:r>
            <a:r>
              <a:rPr lang="en-US" u="sng" dirty="0">
                <a:hlinkClick r:id="rId5"/>
              </a:rPr>
              <a:t>https://www.oxfordowl.co.uk</a:t>
            </a:r>
            <a:endParaRPr lang="en-GB" dirty="0"/>
          </a:p>
          <a:p>
            <a:r>
              <a:rPr lang="en-US" dirty="0"/>
              <a:t>Click on my class login in. </a:t>
            </a:r>
            <a:endParaRPr lang="en-GB" dirty="0"/>
          </a:p>
          <a:p>
            <a:r>
              <a:rPr lang="en-US" dirty="0"/>
              <a:t>	Username: </a:t>
            </a:r>
            <a:r>
              <a:rPr lang="en-US" dirty="0" err="1"/>
              <a:t>willow.fernhill</a:t>
            </a:r>
            <a:endParaRPr lang="en-GB" dirty="0"/>
          </a:p>
          <a:p>
            <a:r>
              <a:rPr lang="en-US" dirty="0"/>
              <a:t>	Password: Fernhill</a:t>
            </a:r>
            <a:endParaRPr lang="en-GB" dirty="0"/>
          </a:p>
          <a:p>
            <a:r>
              <a:rPr lang="en-US" dirty="0"/>
              <a:t>Go to my bookshelf and then type in the name of the book.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E4F90-0DA2-49CC-AFDA-24425D34D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736" y="5138378"/>
            <a:ext cx="1114581" cy="11336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B39216-CFE2-41E8-90EB-C823CD4D9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5060" y="5662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733-DD93-447B-9C9E-661000D1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 18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C47AE-1C4C-4983-9B1A-AE7B18A08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Writing activities. </a:t>
            </a:r>
          </a:p>
        </p:txBody>
      </p:sp>
      <p:pic>
        <p:nvPicPr>
          <p:cNvPr id="4" name="Picture 2" descr="Weeping Willow Tree Clipart">
            <a:extLst>
              <a:ext uri="{FF2B5EF4-FFF2-40B4-BE49-F238E27FC236}">
                <a16:creationId xmlns:a16="http://schemas.microsoft.com/office/drawing/2014/main" id="{B1DE34A2-2789-4FAA-BE5C-FFE89A302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02" y="1616765"/>
            <a:ext cx="5630867" cy="52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5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A7E8-BF37-407F-B781-BD1AC2B8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en-GB" dirty="0"/>
              <a:t>This week’s writing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B9005-92CE-4488-9702-393418030FFB}"/>
              </a:ext>
            </a:extLst>
          </p:cNvPr>
          <p:cNvSpPr txBox="1"/>
          <p:nvPr/>
        </p:nvSpPr>
        <p:spPr>
          <a:xfrm>
            <a:off x="896869" y="1405309"/>
            <a:ext cx="1034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the next two weeks I am going to challenge you to write a class story.  </a:t>
            </a:r>
          </a:p>
          <a:p>
            <a:endParaRPr lang="en-GB" dirty="0"/>
          </a:p>
          <a:p>
            <a:r>
              <a:rPr lang="en-GB" dirty="0"/>
              <a:t>We are going to base it on another short film called for the birds.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1DCE1-0869-4EEB-87A2-17A16C5DA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69" y="2889840"/>
            <a:ext cx="4915586" cy="2695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823D5-8529-42D5-A931-28D250B26B72}"/>
              </a:ext>
            </a:extLst>
          </p:cNvPr>
          <p:cNvSpPr/>
          <p:nvPr/>
        </p:nvSpPr>
        <p:spPr>
          <a:xfrm>
            <a:off x="857114" y="5777660"/>
            <a:ext cx="4805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https://www.literacyshed.com/for-the-birds.html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4CB61-64A6-4875-8D8E-DBA1BB9FD932}"/>
              </a:ext>
            </a:extLst>
          </p:cNvPr>
          <p:cNvSpPr txBox="1"/>
          <p:nvPr/>
        </p:nvSpPr>
        <p:spPr>
          <a:xfrm>
            <a:off x="6506817" y="2782957"/>
            <a:ext cx="5022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Every day I would like you to work on a small part of the story (or plot point) </a:t>
            </a:r>
          </a:p>
          <a:p>
            <a:endParaRPr lang="en-GB" dirty="0"/>
          </a:p>
          <a:p>
            <a:r>
              <a:rPr lang="en-GB" dirty="0"/>
              <a:t>At the end of the day I would like you to email me your work and I will choose my favourite section to add to the story.    (If I have enough work sent through I will create a year 1 story and a year 2 story) </a:t>
            </a:r>
          </a:p>
          <a:p>
            <a:endParaRPr lang="en-GB" dirty="0"/>
          </a:p>
          <a:p>
            <a:r>
              <a:rPr lang="en-GB" dirty="0"/>
              <a:t>After we have completed all of the plot points – there will be nine in total – I will put the story together and send it to you all, so that we can illustrate it.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F4D08-4157-4973-82C3-4E6EBCE02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5753" y="463471"/>
            <a:ext cx="1114581" cy="113363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153E01-905E-47EC-88FB-5FAF0CD7E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9323" y="950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8576</TotalTime>
  <Words>2479</Words>
  <Application>Microsoft Office PowerPoint</Application>
  <PresentationFormat>Widescreen</PresentationFormat>
  <Paragraphs>387</Paragraphs>
  <Slides>59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Comic Sans MS</vt:lpstr>
      <vt:lpstr>Office Theme</vt:lpstr>
      <vt:lpstr>1_Office Theme</vt:lpstr>
      <vt:lpstr>Willow Class willow.class@fernhill.kite.academy</vt:lpstr>
      <vt:lpstr>Handwriting </vt:lpstr>
      <vt:lpstr>Daily handwriting.  https://www.teachhandwriting.co.uk/cursive-letters-beginners-choice-2.html</vt:lpstr>
      <vt:lpstr>Spelling </vt:lpstr>
      <vt:lpstr>Spelling  Year 2.</vt:lpstr>
      <vt:lpstr>Reading  </vt:lpstr>
      <vt:lpstr>Reading </vt:lpstr>
      <vt:lpstr>Monday 18th May </vt:lpstr>
      <vt:lpstr>This week’s writing activities</vt:lpstr>
      <vt:lpstr>Our story this week is called ‘For the birds’. Each day we are going to write a tiny part of the story.  </vt:lpstr>
      <vt:lpstr>PowerPoint Presentation</vt:lpstr>
      <vt:lpstr>PowerPoint Presentation</vt:lpstr>
      <vt:lpstr>PowerPoint Presentation</vt:lpstr>
      <vt:lpstr>Monday 18th May </vt:lpstr>
      <vt:lpstr>PowerPoint Presentation</vt:lpstr>
      <vt:lpstr>PowerPoint Presentation</vt:lpstr>
      <vt:lpstr>PowerPoint Presentation</vt:lpstr>
      <vt:lpstr>PowerPoint Presentation</vt:lpstr>
      <vt:lpstr>Tuesday 19th May </vt:lpstr>
      <vt:lpstr>Our story this week is called ‘For the birds’. Each day we are going to write a tiny part of the story.  </vt:lpstr>
      <vt:lpstr>PowerPoint Presentation</vt:lpstr>
      <vt:lpstr>PowerPoint Presentation</vt:lpstr>
      <vt:lpstr>PowerPoint Presentation</vt:lpstr>
      <vt:lpstr>Tuesday 19th May </vt:lpstr>
      <vt:lpstr>PowerPoint Presentation</vt:lpstr>
      <vt:lpstr>PowerPoint Presentation</vt:lpstr>
      <vt:lpstr>PowerPoint Presentation</vt:lpstr>
      <vt:lpstr>PowerPoint Presentation</vt:lpstr>
      <vt:lpstr>Wednesday 20th May </vt:lpstr>
      <vt:lpstr>Our story this week is called ‘For the birds’. Each day we are going to write a tiny part of the story.  </vt:lpstr>
      <vt:lpstr>PowerPoint Presentation</vt:lpstr>
      <vt:lpstr>PowerPoint Presentation</vt:lpstr>
      <vt:lpstr>PowerPoint Presentation</vt:lpstr>
      <vt:lpstr>Wednesday 20th May </vt:lpstr>
      <vt:lpstr>PowerPoint Presentation</vt:lpstr>
      <vt:lpstr>PowerPoint Presentation</vt:lpstr>
      <vt:lpstr>PowerPoint Presentation</vt:lpstr>
      <vt:lpstr>PowerPoint Presentation</vt:lpstr>
      <vt:lpstr>Thursday 21st May </vt:lpstr>
      <vt:lpstr>Our story this week is called ‘For the birds’. Each day we are going to write a tiny part of the story.  </vt:lpstr>
      <vt:lpstr>PowerPoint Presentation</vt:lpstr>
      <vt:lpstr>PowerPoint Presentation</vt:lpstr>
      <vt:lpstr>PowerPoint Presentation</vt:lpstr>
      <vt:lpstr>Thursday 21st May </vt:lpstr>
      <vt:lpstr>PowerPoint Presentation</vt:lpstr>
      <vt:lpstr>PowerPoint Presentation</vt:lpstr>
      <vt:lpstr>PowerPoint Presentation</vt:lpstr>
      <vt:lpstr>PowerPoint Presentation</vt:lpstr>
      <vt:lpstr>Friday 22nd May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22nd May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Willow Class</dc:title>
  <dc:creator>Helen Griffiths</dc:creator>
  <cp:lastModifiedBy>Helen Griffiths</cp:lastModifiedBy>
  <cp:revision>63</cp:revision>
  <dcterms:created xsi:type="dcterms:W3CDTF">2020-05-05T14:05:18Z</dcterms:created>
  <dcterms:modified xsi:type="dcterms:W3CDTF">2020-05-15T11:16:49Z</dcterms:modified>
</cp:coreProperties>
</file>