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8" r:id="rId5"/>
    <p:sldId id="269" r:id="rId6"/>
    <p:sldId id="275" r:id="rId7"/>
    <p:sldId id="276" r:id="rId8"/>
    <p:sldId id="263" r:id="rId9"/>
    <p:sldId id="270" r:id="rId10"/>
    <p:sldId id="277" r:id="rId11"/>
    <p:sldId id="278" r:id="rId12"/>
    <p:sldId id="264" r:id="rId13"/>
    <p:sldId id="271" r:id="rId14"/>
    <p:sldId id="279" r:id="rId15"/>
    <p:sldId id="280" r:id="rId16"/>
    <p:sldId id="265" r:id="rId17"/>
    <p:sldId id="272" r:id="rId18"/>
    <p:sldId id="281" r:id="rId19"/>
    <p:sldId id="282" r:id="rId20"/>
    <p:sldId id="266" r:id="rId21"/>
    <p:sldId id="273" r:id="rId22"/>
    <p:sldId id="283" r:id="rId23"/>
    <p:sldId id="284" r:id="rId24"/>
    <p:sldId id="285"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6/12/2020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bc.co.uk/bitesize/articles/zhgfy9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bc.co.uk/bitesize/articles/z6vr47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bc.co.uk/bitesize/articles/zmt2mf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bc.co.uk/bitesize/articles/zrtsy9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bc.co.uk/bitesize/articles/z4rbgwx"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bbc.co.uk/bitesize/articles/zvxpsc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bc.co.uk/bitesize/articles/z7rrcqt"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bbc.co.uk/bitesize/articles/zf3r47h"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articles/zjdm6v4" TargetMode="External"/><Relationship Id="rId2" Type="http://schemas.openxmlformats.org/officeDocument/2006/relationships/hyperlink" Target="https://www.bbc.co.uk/bitesize/articles/zkngrj6"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bbc.co.uk/bitesize/articles/z4jbrj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bitesize/articles/zh8nsc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bitesize/articles/zv8v382"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C084-A224-489A-8210-07872B8CEC58}"/>
              </a:ext>
            </a:extLst>
          </p:cNvPr>
          <p:cNvSpPr>
            <a:spLocks noGrp="1"/>
          </p:cNvSpPr>
          <p:nvPr>
            <p:ph type="ctrTitle"/>
          </p:nvPr>
        </p:nvSpPr>
        <p:spPr/>
        <p:txBody>
          <a:bodyPr/>
          <a:lstStyle/>
          <a:p>
            <a:r>
              <a:rPr lang="en-GB"/>
              <a:t>Year 4</a:t>
            </a:r>
            <a:br>
              <a:rPr lang="en-GB"/>
            </a:br>
            <a:r>
              <a:rPr lang="en-GB"/>
              <a:t>Chestnut </a:t>
            </a:r>
            <a:br>
              <a:rPr lang="en-GB" dirty="0"/>
            </a:br>
            <a:r>
              <a:rPr lang="en-GB" dirty="0"/>
              <a:t>Home Learning</a:t>
            </a:r>
          </a:p>
        </p:txBody>
      </p:sp>
      <p:sp>
        <p:nvSpPr>
          <p:cNvPr id="3" name="Subtitle 2">
            <a:extLst>
              <a:ext uri="{FF2B5EF4-FFF2-40B4-BE49-F238E27FC236}">
                <a16:creationId xmlns:a16="http://schemas.microsoft.com/office/drawing/2014/main" id="{83ED4A64-D4C8-47C0-B9CA-8D08110F048D}"/>
              </a:ext>
            </a:extLst>
          </p:cNvPr>
          <p:cNvSpPr>
            <a:spLocks noGrp="1"/>
          </p:cNvSpPr>
          <p:nvPr>
            <p:ph type="subTitle" idx="1"/>
          </p:nvPr>
        </p:nvSpPr>
        <p:spPr/>
        <p:txBody>
          <a:bodyPr/>
          <a:lstStyle/>
          <a:p>
            <a:r>
              <a:rPr lang="en-GB" dirty="0"/>
              <a:t>Week commencing 15.06.20</a:t>
            </a:r>
          </a:p>
        </p:txBody>
      </p:sp>
    </p:spTree>
    <p:extLst>
      <p:ext uri="{BB962C8B-B14F-4D97-AF65-F5344CB8AC3E}">
        <p14:creationId xmlns:p14="http://schemas.microsoft.com/office/powerpoint/2010/main" val="108493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B2FB-D70E-4B1B-B20C-AA5789F83A43}"/>
              </a:ext>
            </a:extLst>
          </p:cNvPr>
          <p:cNvSpPr>
            <a:spLocks noGrp="1"/>
          </p:cNvSpPr>
          <p:nvPr>
            <p:ph type="title"/>
          </p:nvPr>
        </p:nvSpPr>
        <p:spPr/>
        <p:txBody>
          <a:bodyPr>
            <a:normAutofit fontScale="90000"/>
          </a:bodyPr>
          <a:lstStyle/>
          <a:p>
            <a:pPr lvl="0"/>
            <a:r>
              <a:rPr lang="en-US" dirty="0"/>
              <a:t>Tuesday: Using apostrophes to combine words. </a:t>
            </a:r>
            <a:br>
              <a:rPr lang="en-GB" dirty="0"/>
            </a:br>
            <a:r>
              <a:rPr lang="en-US" u="sng" dirty="0">
                <a:hlinkClick r:id="rId2"/>
              </a:rPr>
              <a:t>https://www.bbc.co.uk/bitesize/articles/zhgfy9q</a:t>
            </a:r>
            <a:br>
              <a:rPr lang="en-GB" dirty="0"/>
            </a:br>
            <a:endParaRPr lang="en-GB" dirty="0"/>
          </a:p>
        </p:txBody>
      </p:sp>
      <p:pic>
        <p:nvPicPr>
          <p:cNvPr id="4" name="Picture 3">
            <a:extLst>
              <a:ext uri="{FF2B5EF4-FFF2-40B4-BE49-F238E27FC236}">
                <a16:creationId xmlns:a16="http://schemas.microsoft.com/office/drawing/2014/main" id="{4DD1FAB2-206A-4617-AD85-FE3456CF331C}"/>
              </a:ext>
            </a:extLst>
          </p:cNvPr>
          <p:cNvPicPr>
            <a:picLocks noChangeAspect="1"/>
          </p:cNvPicPr>
          <p:nvPr/>
        </p:nvPicPr>
        <p:blipFill>
          <a:blip r:embed="rId3"/>
          <a:stretch>
            <a:fillRect/>
          </a:stretch>
        </p:blipFill>
        <p:spPr>
          <a:xfrm>
            <a:off x="2103966" y="1618997"/>
            <a:ext cx="7984067" cy="4858725"/>
          </a:xfrm>
          <a:prstGeom prst="rect">
            <a:avLst/>
          </a:prstGeom>
        </p:spPr>
      </p:pic>
    </p:spTree>
    <p:extLst>
      <p:ext uri="{BB962C8B-B14F-4D97-AF65-F5344CB8AC3E}">
        <p14:creationId xmlns:p14="http://schemas.microsoft.com/office/powerpoint/2010/main" val="201143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4667-A719-4D70-890F-7580D381464F}"/>
              </a:ext>
            </a:extLst>
          </p:cNvPr>
          <p:cNvSpPr>
            <a:spLocks noGrp="1"/>
          </p:cNvSpPr>
          <p:nvPr>
            <p:ph type="title"/>
          </p:nvPr>
        </p:nvSpPr>
        <p:spPr/>
        <p:txBody>
          <a:bodyPr>
            <a:normAutofit fontScale="90000"/>
          </a:bodyPr>
          <a:lstStyle/>
          <a:p>
            <a:r>
              <a:rPr lang="en-US" dirty="0"/>
              <a:t>Tuesday: Add two 3 or 4 digit numbers together</a:t>
            </a:r>
            <a:br>
              <a:rPr lang="en-GB" dirty="0"/>
            </a:br>
            <a:r>
              <a:rPr lang="en-US" u="sng" dirty="0">
                <a:hlinkClick r:id="rId2"/>
              </a:rPr>
              <a:t>https://www.bbc.co.uk/bitesize/articles/z6vr47h</a:t>
            </a:r>
            <a:br>
              <a:rPr lang="en-GB" dirty="0"/>
            </a:br>
            <a:endParaRPr lang="en-GB" dirty="0"/>
          </a:p>
        </p:txBody>
      </p:sp>
      <p:pic>
        <p:nvPicPr>
          <p:cNvPr id="4" name="Content Placeholder 3">
            <a:extLst>
              <a:ext uri="{FF2B5EF4-FFF2-40B4-BE49-F238E27FC236}">
                <a16:creationId xmlns:a16="http://schemas.microsoft.com/office/drawing/2014/main" id="{EB7FE898-C416-473E-9047-8382BF08285B}"/>
              </a:ext>
            </a:extLst>
          </p:cNvPr>
          <p:cNvPicPr>
            <a:picLocks noGrp="1" noChangeAspect="1"/>
          </p:cNvPicPr>
          <p:nvPr>
            <p:ph sz="quarter" idx="13"/>
          </p:nvPr>
        </p:nvPicPr>
        <p:blipFill>
          <a:blip r:embed="rId3"/>
          <a:stretch>
            <a:fillRect/>
          </a:stretch>
        </p:blipFill>
        <p:spPr>
          <a:xfrm>
            <a:off x="3692391" y="2366963"/>
            <a:ext cx="4807218" cy="3424237"/>
          </a:xfrm>
          <a:prstGeom prst="rect">
            <a:avLst/>
          </a:prstGeom>
        </p:spPr>
      </p:pic>
    </p:spTree>
    <p:extLst>
      <p:ext uri="{BB962C8B-B14F-4D97-AF65-F5344CB8AC3E}">
        <p14:creationId xmlns:p14="http://schemas.microsoft.com/office/powerpoint/2010/main" val="310114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wednesDAY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333331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4" name="Picture 3">
            <a:extLst>
              <a:ext uri="{FF2B5EF4-FFF2-40B4-BE49-F238E27FC236}">
                <a16:creationId xmlns:a16="http://schemas.microsoft.com/office/drawing/2014/main" id="{F35C72AB-9ABE-4050-8F9D-56EDBBE311C3}"/>
              </a:ext>
            </a:extLst>
          </p:cNvPr>
          <p:cNvPicPr>
            <a:picLocks noChangeAspect="1"/>
          </p:cNvPicPr>
          <p:nvPr/>
        </p:nvPicPr>
        <p:blipFill>
          <a:blip r:embed="rId2"/>
          <a:stretch>
            <a:fillRect/>
          </a:stretch>
        </p:blipFill>
        <p:spPr>
          <a:xfrm>
            <a:off x="2190750" y="1557868"/>
            <a:ext cx="7810500" cy="5200650"/>
          </a:xfrm>
          <a:prstGeom prst="rect">
            <a:avLst/>
          </a:prstGeom>
        </p:spPr>
      </p:pic>
    </p:spTree>
    <p:extLst>
      <p:ext uri="{BB962C8B-B14F-4D97-AF65-F5344CB8AC3E}">
        <p14:creationId xmlns:p14="http://schemas.microsoft.com/office/powerpoint/2010/main" val="323353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4527-9789-4326-A89E-A91DAE8EBF14}"/>
              </a:ext>
            </a:extLst>
          </p:cNvPr>
          <p:cNvSpPr>
            <a:spLocks noGrp="1"/>
          </p:cNvSpPr>
          <p:nvPr>
            <p:ph type="title"/>
          </p:nvPr>
        </p:nvSpPr>
        <p:spPr/>
        <p:txBody>
          <a:bodyPr>
            <a:normAutofit fontScale="90000"/>
          </a:bodyPr>
          <a:lstStyle/>
          <a:p>
            <a:pPr lvl="0"/>
            <a:r>
              <a:rPr lang="en-US" dirty="0"/>
              <a:t>Wednesday: Using apostrophes to show possession</a:t>
            </a:r>
            <a:br>
              <a:rPr lang="en-GB" dirty="0"/>
            </a:br>
            <a:r>
              <a:rPr lang="en-US" u="sng" dirty="0">
                <a:hlinkClick r:id="rId2"/>
              </a:rPr>
              <a:t>https://www.bbc.co.uk/bitesize/articles/zmt2mfr</a:t>
            </a:r>
            <a:br>
              <a:rPr lang="en-GB" dirty="0"/>
            </a:br>
            <a:endParaRPr lang="en-GB" dirty="0"/>
          </a:p>
        </p:txBody>
      </p:sp>
      <p:pic>
        <p:nvPicPr>
          <p:cNvPr id="4" name="Picture 3">
            <a:extLst>
              <a:ext uri="{FF2B5EF4-FFF2-40B4-BE49-F238E27FC236}">
                <a16:creationId xmlns:a16="http://schemas.microsoft.com/office/drawing/2014/main" id="{1DF9B7A8-73FF-44DF-BE84-77778F15B048}"/>
              </a:ext>
            </a:extLst>
          </p:cNvPr>
          <p:cNvPicPr>
            <a:picLocks noChangeAspect="1"/>
          </p:cNvPicPr>
          <p:nvPr/>
        </p:nvPicPr>
        <p:blipFill>
          <a:blip r:embed="rId3"/>
          <a:stretch>
            <a:fillRect/>
          </a:stretch>
        </p:blipFill>
        <p:spPr>
          <a:xfrm>
            <a:off x="2495550" y="1924050"/>
            <a:ext cx="7200900" cy="4933950"/>
          </a:xfrm>
          <a:prstGeom prst="rect">
            <a:avLst/>
          </a:prstGeom>
        </p:spPr>
      </p:pic>
    </p:spTree>
    <p:extLst>
      <p:ext uri="{BB962C8B-B14F-4D97-AF65-F5344CB8AC3E}">
        <p14:creationId xmlns:p14="http://schemas.microsoft.com/office/powerpoint/2010/main" val="3505124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F9DB-9410-45A8-B05C-F7D98C2880DE}"/>
              </a:ext>
            </a:extLst>
          </p:cNvPr>
          <p:cNvSpPr>
            <a:spLocks noGrp="1"/>
          </p:cNvSpPr>
          <p:nvPr>
            <p:ph type="title"/>
          </p:nvPr>
        </p:nvSpPr>
        <p:spPr/>
        <p:txBody>
          <a:bodyPr>
            <a:normAutofit fontScale="90000"/>
          </a:bodyPr>
          <a:lstStyle/>
          <a:p>
            <a:r>
              <a:rPr lang="en-US" dirty="0"/>
              <a:t>Wednesday: Subtract 3 or 4 digit numbers </a:t>
            </a:r>
            <a:br>
              <a:rPr lang="en-GB" dirty="0"/>
            </a:br>
            <a:r>
              <a:rPr lang="en-US" u="sng" dirty="0">
                <a:hlinkClick r:id="rId2"/>
              </a:rPr>
              <a:t>https://www.bbc.co.uk/bitesize/articles/zrtsy9q</a:t>
            </a:r>
            <a:br>
              <a:rPr lang="en-GB" dirty="0"/>
            </a:br>
            <a:endParaRPr lang="en-GB" b="1" dirty="0"/>
          </a:p>
        </p:txBody>
      </p:sp>
      <p:sp>
        <p:nvSpPr>
          <p:cNvPr id="3" name="Content Placeholder 2">
            <a:extLst>
              <a:ext uri="{FF2B5EF4-FFF2-40B4-BE49-F238E27FC236}">
                <a16:creationId xmlns:a16="http://schemas.microsoft.com/office/drawing/2014/main" id="{7DF342E5-5872-47BC-9B97-D537B27A65E8}"/>
              </a:ext>
            </a:extLst>
          </p:cNvPr>
          <p:cNvSpPr>
            <a:spLocks noGrp="1"/>
          </p:cNvSpPr>
          <p:nvPr>
            <p:ph sz="quarter" idx="13"/>
          </p:nvPr>
        </p:nvSpPr>
        <p:spPr/>
        <p:txBody>
          <a:bodyPr/>
          <a:lstStyle/>
          <a:p>
            <a:endParaRPr lang="en-GB"/>
          </a:p>
        </p:txBody>
      </p:sp>
      <p:pic>
        <p:nvPicPr>
          <p:cNvPr id="4" name="Picture 3">
            <a:extLst>
              <a:ext uri="{FF2B5EF4-FFF2-40B4-BE49-F238E27FC236}">
                <a16:creationId xmlns:a16="http://schemas.microsoft.com/office/drawing/2014/main" id="{C1E2836C-3CA4-40FD-A8E3-02290589B976}"/>
              </a:ext>
            </a:extLst>
          </p:cNvPr>
          <p:cNvPicPr>
            <a:picLocks noChangeAspect="1"/>
          </p:cNvPicPr>
          <p:nvPr/>
        </p:nvPicPr>
        <p:blipFill>
          <a:blip r:embed="rId3"/>
          <a:stretch>
            <a:fillRect/>
          </a:stretch>
        </p:blipFill>
        <p:spPr>
          <a:xfrm>
            <a:off x="2880999" y="2152649"/>
            <a:ext cx="6429375" cy="3638550"/>
          </a:xfrm>
          <a:prstGeom prst="rect">
            <a:avLst/>
          </a:prstGeom>
        </p:spPr>
      </p:pic>
    </p:spTree>
    <p:extLst>
      <p:ext uri="{BB962C8B-B14F-4D97-AF65-F5344CB8AC3E}">
        <p14:creationId xmlns:p14="http://schemas.microsoft.com/office/powerpoint/2010/main" val="105264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thursDAY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2800" dirty="0"/>
              <a:t>Spelling mat	</a:t>
            </a:r>
          </a:p>
          <a:p>
            <a:r>
              <a:rPr lang="en-GB" sz="2800" dirty="0"/>
              <a:t>Maths activity	</a:t>
            </a:r>
          </a:p>
          <a:p>
            <a:r>
              <a:rPr lang="en-GB" sz="2800" dirty="0"/>
              <a:t>English</a:t>
            </a:r>
          </a:p>
          <a:p>
            <a:endParaRPr lang="en-GB" dirty="0"/>
          </a:p>
        </p:txBody>
      </p:sp>
    </p:spTree>
    <p:extLst>
      <p:ext uri="{BB962C8B-B14F-4D97-AF65-F5344CB8AC3E}">
        <p14:creationId xmlns:p14="http://schemas.microsoft.com/office/powerpoint/2010/main" val="75297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3" name="Picture 2">
            <a:extLst>
              <a:ext uri="{FF2B5EF4-FFF2-40B4-BE49-F238E27FC236}">
                <a16:creationId xmlns:a16="http://schemas.microsoft.com/office/drawing/2014/main" id="{AC4DA0FB-06F3-4293-85E0-7C6F33717F2C}"/>
              </a:ext>
            </a:extLst>
          </p:cNvPr>
          <p:cNvPicPr>
            <a:picLocks noChangeAspect="1"/>
          </p:cNvPicPr>
          <p:nvPr/>
        </p:nvPicPr>
        <p:blipFill>
          <a:blip r:embed="rId2"/>
          <a:stretch>
            <a:fillRect/>
          </a:stretch>
        </p:blipFill>
        <p:spPr>
          <a:xfrm>
            <a:off x="2407708" y="1433512"/>
            <a:ext cx="7715250" cy="5210175"/>
          </a:xfrm>
          <a:prstGeom prst="rect">
            <a:avLst/>
          </a:prstGeom>
        </p:spPr>
      </p:pic>
    </p:spTree>
    <p:extLst>
      <p:ext uri="{BB962C8B-B14F-4D97-AF65-F5344CB8AC3E}">
        <p14:creationId xmlns:p14="http://schemas.microsoft.com/office/powerpoint/2010/main" val="325583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DBBF-20EE-4B19-943E-D9CE563B1183}"/>
              </a:ext>
            </a:extLst>
          </p:cNvPr>
          <p:cNvSpPr>
            <a:spLocks noGrp="1"/>
          </p:cNvSpPr>
          <p:nvPr>
            <p:ph type="title"/>
          </p:nvPr>
        </p:nvSpPr>
        <p:spPr/>
        <p:txBody>
          <a:bodyPr>
            <a:normAutofit fontScale="90000"/>
          </a:bodyPr>
          <a:lstStyle/>
          <a:p>
            <a:pPr lvl="0"/>
            <a:r>
              <a:rPr lang="en-US" dirty="0"/>
              <a:t>Thursday: Using inverted commas to show speech</a:t>
            </a:r>
            <a:br>
              <a:rPr lang="en-GB" dirty="0"/>
            </a:br>
            <a:r>
              <a:rPr lang="en-US" u="sng" dirty="0">
                <a:hlinkClick r:id="rId2"/>
              </a:rPr>
              <a:t>https://www.bbc.co.uk/bitesize/articles/z4rbgwx</a:t>
            </a:r>
            <a:br>
              <a:rPr lang="en-GB" dirty="0"/>
            </a:br>
            <a:endParaRPr lang="en-GB" dirty="0"/>
          </a:p>
        </p:txBody>
      </p:sp>
      <p:pic>
        <p:nvPicPr>
          <p:cNvPr id="4" name="Picture 3">
            <a:extLst>
              <a:ext uri="{FF2B5EF4-FFF2-40B4-BE49-F238E27FC236}">
                <a16:creationId xmlns:a16="http://schemas.microsoft.com/office/drawing/2014/main" id="{B7C69A79-89BA-4F75-8156-7B0990044091}"/>
              </a:ext>
            </a:extLst>
          </p:cNvPr>
          <p:cNvPicPr>
            <a:picLocks noChangeAspect="1"/>
          </p:cNvPicPr>
          <p:nvPr/>
        </p:nvPicPr>
        <p:blipFill>
          <a:blip r:embed="rId3"/>
          <a:stretch>
            <a:fillRect/>
          </a:stretch>
        </p:blipFill>
        <p:spPr>
          <a:xfrm>
            <a:off x="7493718" y="1896534"/>
            <a:ext cx="3784507" cy="1998133"/>
          </a:xfrm>
          <a:prstGeom prst="rect">
            <a:avLst/>
          </a:prstGeom>
        </p:spPr>
      </p:pic>
      <p:pic>
        <p:nvPicPr>
          <p:cNvPr id="5" name="Picture 4">
            <a:extLst>
              <a:ext uri="{FF2B5EF4-FFF2-40B4-BE49-F238E27FC236}">
                <a16:creationId xmlns:a16="http://schemas.microsoft.com/office/drawing/2014/main" id="{A6E64322-5C93-4054-8907-452BF054D87A}"/>
              </a:ext>
            </a:extLst>
          </p:cNvPr>
          <p:cNvPicPr>
            <a:picLocks noChangeAspect="1"/>
          </p:cNvPicPr>
          <p:nvPr/>
        </p:nvPicPr>
        <p:blipFill>
          <a:blip r:embed="rId4"/>
          <a:stretch>
            <a:fillRect/>
          </a:stretch>
        </p:blipFill>
        <p:spPr>
          <a:xfrm>
            <a:off x="6155984" y="3894667"/>
            <a:ext cx="3600450" cy="2586038"/>
          </a:xfrm>
          <a:prstGeom prst="rect">
            <a:avLst/>
          </a:prstGeom>
        </p:spPr>
      </p:pic>
      <p:pic>
        <p:nvPicPr>
          <p:cNvPr id="6" name="Picture 5">
            <a:extLst>
              <a:ext uri="{FF2B5EF4-FFF2-40B4-BE49-F238E27FC236}">
                <a16:creationId xmlns:a16="http://schemas.microsoft.com/office/drawing/2014/main" id="{C5371A73-521B-43C8-98C3-FCD2820F4C79}"/>
              </a:ext>
            </a:extLst>
          </p:cNvPr>
          <p:cNvPicPr>
            <a:picLocks noChangeAspect="1"/>
          </p:cNvPicPr>
          <p:nvPr/>
        </p:nvPicPr>
        <p:blipFill>
          <a:blip r:embed="rId5"/>
          <a:stretch>
            <a:fillRect/>
          </a:stretch>
        </p:blipFill>
        <p:spPr>
          <a:xfrm>
            <a:off x="360188" y="2012080"/>
            <a:ext cx="5423074" cy="2586038"/>
          </a:xfrm>
          <a:prstGeom prst="rect">
            <a:avLst/>
          </a:prstGeom>
        </p:spPr>
      </p:pic>
    </p:spTree>
    <p:extLst>
      <p:ext uri="{BB962C8B-B14F-4D97-AF65-F5344CB8AC3E}">
        <p14:creationId xmlns:p14="http://schemas.microsoft.com/office/powerpoint/2010/main" val="48562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5CEF-802A-490F-B46D-32A309224A68}"/>
              </a:ext>
            </a:extLst>
          </p:cNvPr>
          <p:cNvSpPr>
            <a:spLocks noGrp="1"/>
          </p:cNvSpPr>
          <p:nvPr>
            <p:ph type="title"/>
          </p:nvPr>
        </p:nvSpPr>
        <p:spPr/>
        <p:txBody>
          <a:bodyPr>
            <a:normAutofit fontScale="90000"/>
          </a:bodyPr>
          <a:lstStyle/>
          <a:p>
            <a:r>
              <a:rPr lang="en-US" dirty="0"/>
              <a:t>Thursday: Efficient addition and subtraction</a:t>
            </a:r>
            <a:br>
              <a:rPr lang="en-GB" dirty="0"/>
            </a:br>
            <a:r>
              <a:rPr lang="en-US" u="sng" dirty="0">
                <a:hlinkClick r:id="rId2"/>
              </a:rPr>
              <a:t>https://www.bbc.co.uk/bitesize/articles/zvxpscw</a:t>
            </a:r>
            <a:br>
              <a:rPr lang="en-GB" dirty="0"/>
            </a:br>
            <a:endParaRPr lang="en-GB" dirty="0"/>
          </a:p>
        </p:txBody>
      </p:sp>
      <p:pic>
        <p:nvPicPr>
          <p:cNvPr id="4" name="Content Placeholder 3">
            <a:extLst>
              <a:ext uri="{FF2B5EF4-FFF2-40B4-BE49-F238E27FC236}">
                <a16:creationId xmlns:a16="http://schemas.microsoft.com/office/drawing/2014/main" id="{21C57475-988A-438A-824F-C377558B5F28}"/>
              </a:ext>
            </a:extLst>
          </p:cNvPr>
          <p:cNvPicPr>
            <a:picLocks noGrp="1" noChangeAspect="1"/>
          </p:cNvPicPr>
          <p:nvPr>
            <p:ph sz="quarter" idx="13"/>
          </p:nvPr>
        </p:nvPicPr>
        <p:blipFill>
          <a:blip r:embed="rId3"/>
          <a:stretch>
            <a:fillRect/>
          </a:stretch>
        </p:blipFill>
        <p:spPr>
          <a:xfrm>
            <a:off x="3418933" y="2011363"/>
            <a:ext cx="5354134" cy="4004415"/>
          </a:xfrm>
          <a:prstGeom prst="rect">
            <a:avLst/>
          </a:prstGeom>
        </p:spPr>
      </p:pic>
    </p:spTree>
    <p:extLst>
      <p:ext uri="{BB962C8B-B14F-4D97-AF65-F5344CB8AC3E}">
        <p14:creationId xmlns:p14="http://schemas.microsoft.com/office/powerpoint/2010/main" val="308265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1A05-525C-4FCA-B5FE-4442447851A2}"/>
              </a:ext>
            </a:extLst>
          </p:cNvPr>
          <p:cNvSpPr>
            <a:spLocks noGrp="1"/>
          </p:cNvSpPr>
          <p:nvPr>
            <p:ph type="title"/>
          </p:nvPr>
        </p:nvSpPr>
        <p:spPr/>
        <p:txBody>
          <a:bodyPr/>
          <a:lstStyle/>
          <a:p>
            <a:r>
              <a:rPr lang="en-GB" dirty="0"/>
              <a:t>Welcome back!</a:t>
            </a:r>
          </a:p>
        </p:txBody>
      </p:sp>
      <p:sp>
        <p:nvSpPr>
          <p:cNvPr id="3" name="Content Placeholder 2">
            <a:extLst>
              <a:ext uri="{FF2B5EF4-FFF2-40B4-BE49-F238E27FC236}">
                <a16:creationId xmlns:a16="http://schemas.microsoft.com/office/drawing/2014/main" id="{4489A6FA-C186-48B9-B5EC-6157C44CC6A5}"/>
              </a:ext>
            </a:extLst>
          </p:cNvPr>
          <p:cNvSpPr>
            <a:spLocks noGrp="1"/>
          </p:cNvSpPr>
          <p:nvPr>
            <p:ph sz="quarter" idx="13"/>
          </p:nvPr>
        </p:nvSpPr>
        <p:spPr/>
        <p:txBody>
          <a:bodyPr>
            <a:normAutofit fontScale="92500" lnSpcReduction="20000"/>
          </a:bodyPr>
          <a:lstStyle/>
          <a:p>
            <a:r>
              <a:rPr lang="en-GB" dirty="0"/>
              <a:t>I hope you all had a fantastic weekend!</a:t>
            </a:r>
          </a:p>
          <a:p>
            <a:r>
              <a:rPr lang="en-GB" dirty="0"/>
              <a:t>This week I have set bitesize links. Please watch the short videos and complete the activities. If you can not print an activity off you can work from the screen or move on to the next activity. </a:t>
            </a:r>
          </a:p>
          <a:p>
            <a:r>
              <a:rPr lang="en-GB" dirty="0"/>
              <a:t>A lot of the work this week is revision, if you would like a challenge please take a look at </a:t>
            </a:r>
            <a:r>
              <a:rPr lang="en-GB" dirty="0" err="1"/>
              <a:t>cherrytree</a:t>
            </a:r>
            <a:r>
              <a:rPr lang="en-GB" dirty="0"/>
              <a:t> </a:t>
            </a:r>
            <a:r>
              <a:rPr lang="en-GB" dirty="0" err="1"/>
              <a:t>powerpoint</a:t>
            </a:r>
            <a:r>
              <a:rPr lang="en-GB" dirty="0"/>
              <a:t> on the school website</a:t>
            </a:r>
          </a:p>
          <a:p>
            <a:r>
              <a:rPr lang="en-GB" dirty="0"/>
              <a:t>Enjoy and don’t forget to let me know how you got on!</a:t>
            </a:r>
          </a:p>
          <a:p>
            <a:r>
              <a:rPr lang="en-GB" dirty="0"/>
              <a:t>Please let me know if the new home learning does not suit you or even if you like it better than the old style!</a:t>
            </a:r>
          </a:p>
        </p:txBody>
      </p:sp>
    </p:spTree>
    <p:extLst>
      <p:ext uri="{BB962C8B-B14F-4D97-AF65-F5344CB8AC3E}">
        <p14:creationId xmlns:p14="http://schemas.microsoft.com/office/powerpoint/2010/main" val="259451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friDAY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363104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3" name="Picture 2">
            <a:extLst>
              <a:ext uri="{FF2B5EF4-FFF2-40B4-BE49-F238E27FC236}">
                <a16:creationId xmlns:a16="http://schemas.microsoft.com/office/drawing/2014/main" id="{4806CEC2-5573-4184-8644-D99CBC06CDE1}"/>
              </a:ext>
            </a:extLst>
          </p:cNvPr>
          <p:cNvPicPr>
            <a:picLocks noChangeAspect="1"/>
          </p:cNvPicPr>
          <p:nvPr/>
        </p:nvPicPr>
        <p:blipFill>
          <a:blip r:embed="rId2"/>
          <a:stretch>
            <a:fillRect/>
          </a:stretch>
        </p:blipFill>
        <p:spPr>
          <a:xfrm>
            <a:off x="2243137" y="1362075"/>
            <a:ext cx="7705725" cy="5495925"/>
          </a:xfrm>
          <a:prstGeom prst="rect">
            <a:avLst/>
          </a:prstGeom>
        </p:spPr>
      </p:pic>
    </p:spTree>
    <p:extLst>
      <p:ext uri="{BB962C8B-B14F-4D97-AF65-F5344CB8AC3E}">
        <p14:creationId xmlns:p14="http://schemas.microsoft.com/office/powerpoint/2010/main" val="201061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E649-C4C0-48A4-B755-BB6B8175A837}"/>
              </a:ext>
            </a:extLst>
          </p:cNvPr>
          <p:cNvSpPr>
            <a:spLocks noGrp="1"/>
          </p:cNvSpPr>
          <p:nvPr>
            <p:ph type="title"/>
          </p:nvPr>
        </p:nvSpPr>
        <p:spPr/>
        <p:txBody>
          <a:bodyPr>
            <a:normAutofit fontScale="90000"/>
          </a:bodyPr>
          <a:lstStyle/>
          <a:p>
            <a:pPr lvl="0"/>
            <a:r>
              <a:rPr lang="en-US" dirty="0"/>
              <a:t>Friday: The Worst Witch Reading skills</a:t>
            </a:r>
            <a:br>
              <a:rPr lang="en-GB" dirty="0"/>
            </a:br>
            <a:r>
              <a:rPr lang="en-US" u="sng" dirty="0">
                <a:hlinkClick r:id="rId2"/>
              </a:rPr>
              <a:t>https://www.bbc.co.uk/bitesize/articles/z7rrcqt</a:t>
            </a:r>
            <a:br>
              <a:rPr lang="en-GB" dirty="0"/>
            </a:br>
            <a:endParaRPr lang="en-GB" dirty="0"/>
          </a:p>
        </p:txBody>
      </p:sp>
      <p:pic>
        <p:nvPicPr>
          <p:cNvPr id="4" name="Picture 3">
            <a:extLst>
              <a:ext uri="{FF2B5EF4-FFF2-40B4-BE49-F238E27FC236}">
                <a16:creationId xmlns:a16="http://schemas.microsoft.com/office/drawing/2014/main" id="{68E0D47F-AD44-49B0-99DF-725665114EDF}"/>
              </a:ext>
            </a:extLst>
          </p:cNvPr>
          <p:cNvPicPr>
            <a:picLocks noChangeAspect="1"/>
          </p:cNvPicPr>
          <p:nvPr/>
        </p:nvPicPr>
        <p:blipFill>
          <a:blip r:embed="rId3"/>
          <a:stretch>
            <a:fillRect/>
          </a:stretch>
        </p:blipFill>
        <p:spPr>
          <a:xfrm>
            <a:off x="546100" y="1857905"/>
            <a:ext cx="4567767" cy="2001680"/>
          </a:xfrm>
          <a:prstGeom prst="rect">
            <a:avLst/>
          </a:prstGeom>
        </p:spPr>
      </p:pic>
      <p:pic>
        <p:nvPicPr>
          <p:cNvPr id="5" name="Picture 4">
            <a:extLst>
              <a:ext uri="{FF2B5EF4-FFF2-40B4-BE49-F238E27FC236}">
                <a16:creationId xmlns:a16="http://schemas.microsoft.com/office/drawing/2014/main" id="{1D4D8C06-2105-4FB5-9D00-3E67C7B9548B}"/>
              </a:ext>
            </a:extLst>
          </p:cNvPr>
          <p:cNvPicPr>
            <a:picLocks noChangeAspect="1"/>
          </p:cNvPicPr>
          <p:nvPr/>
        </p:nvPicPr>
        <p:blipFill>
          <a:blip r:embed="rId4"/>
          <a:stretch>
            <a:fillRect/>
          </a:stretch>
        </p:blipFill>
        <p:spPr>
          <a:xfrm>
            <a:off x="5313891" y="1699262"/>
            <a:ext cx="6164400" cy="4320646"/>
          </a:xfrm>
          <a:prstGeom prst="rect">
            <a:avLst/>
          </a:prstGeom>
        </p:spPr>
      </p:pic>
      <p:sp>
        <p:nvSpPr>
          <p:cNvPr id="6" name="TextBox 5">
            <a:extLst>
              <a:ext uri="{FF2B5EF4-FFF2-40B4-BE49-F238E27FC236}">
                <a16:creationId xmlns:a16="http://schemas.microsoft.com/office/drawing/2014/main" id="{4DAC4701-1A28-4A8B-8C04-9893194109BF}"/>
              </a:ext>
            </a:extLst>
          </p:cNvPr>
          <p:cNvSpPr txBox="1"/>
          <p:nvPr/>
        </p:nvSpPr>
        <p:spPr>
          <a:xfrm>
            <a:off x="677333" y="4826000"/>
            <a:ext cx="4165600" cy="369332"/>
          </a:xfrm>
          <a:prstGeom prst="rect">
            <a:avLst/>
          </a:prstGeom>
          <a:noFill/>
        </p:spPr>
        <p:txBody>
          <a:bodyPr wrap="square" rtlCol="0">
            <a:spAutoFit/>
          </a:bodyPr>
          <a:lstStyle/>
          <a:p>
            <a:r>
              <a:rPr lang="en-GB" dirty="0"/>
              <a:t>Activity on next slide…</a:t>
            </a:r>
          </a:p>
        </p:txBody>
      </p:sp>
    </p:spTree>
    <p:extLst>
      <p:ext uri="{BB962C8B-B14F-4D97-AF65-F5344CB8AC3E}">
        <p14:creationId xmlns:p14="http://schemas.microsoft.com/office/powerpoint/2010/main" val="89241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7DB5-4C10-4968-92D3-01256D9384A3}"/>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B6B99D2E-C001-444D-B7AF-47D0F526FD7A}"/>
              </a:ext>
            </a:extLst>
          </p:cNvPr>
          <p:cNvPicPr>
            <a:picLocks noChangeAspect="1"/>
          </p:cNvPicPr>
          <p:nvPr/>
        </p:nvPicPr>
        <p:blipFill>
          <a:blip r:embed="rId2"/>
          <a:stretch>
            <a:fillRect/>
          </a:stretch>
        </p:blipFill>
        <p:spPr>
          <a:xfrm>
            <a:off x="528108" y="476381"/>
            <a:ext cx="6800850" cy="3629025"/>
          </a:xfrm>
          <a:prstGeom prst="rect">
            <a:avLst/>
          </a:prstGeom>
        </p:spPr>
      </p:pic>
      <p:pic>
        <p:nvPicPr>
          <p:cNvPr id="5" name="Content Placeholder 4">
            <a:extLst>
              <a:ext uri="{FF2B5EF4-FFF2-40B4-BE49-F238E27FC236}">
                <a16:creationId xmlns:a16="http://schemas.microsoft.com/office/drawing/2014/main" id="{DB214663-7A38-47E3-A38D-6D4157D7EDD2}"/>
              </a:ext>
            </a:extLst>
          </p:cNvPr>
          <p:cNvPicPr>
            <a:picLocks noGrp="1" noChangeAspect="1"/>
          </p:cNvPicPr>
          <p:nvPr>
            <p:ph sz="quarter" idx="13"/>
          </p:nvPr>
        </p:nvPicPr>
        <p:blipFill>
          <a:blip r:embed="rId3"/>
          <a:stretch>
            <a:fillRect/>
          </a:stretch>
        </p:blipFill>
        <p:spPr>
          <a:xfrm>
            <a:off x="6146800" y="2671763"/>
            <a:ext cx="5835435" cy="3424237"/>
          </a:xfrm>
          <a:prstGeom prst="rect">
            <a:avLst/>
          </a:prstGeom>
        </p:spPr>
      </p:pic>
    </p:spTree>
    <p:extLst>
      <p:ext uri="{BB962C8B-B14F-4D97-AF65-F5344CB8AC3E}">
        <p14:creationId xmlns:p14="http://schemas.microsoft.com/office/powerpoint/2010/main" val="9101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BAE4-CE75-4EDC-8F71-9438EC533EED}"/>
              </a:ext>
            </a:extLst>
          </p:cNvPr>
          <p:cNvSpPr>
            <a:spLocks noGrp="1"/>
          </p:cNvSpPr>
          <p:nvPr>
            <p:ph type="title"/>
          </p:nvPr>
        </p:nvSpPr>
        <p:spPr/>
        <p:txBody>
          <a:bodyPr>
            <a:normAutofit fontScale="90000"/>
          </a:bodyPr>
          <a:lstStyle/>
          <a:p>
            <a:r>
              <a:rPr lang="en-US" dirty="0"/>
              <a:t>Friday: Addition and subtraction problems</a:t>
            </a:r>
            <a:br>
              <a:rPr lang="en-GB" dirty="0"/>
            </a:br>
            <a:r>
              <a:rPr lang="en-US" dirty="0"/>
              <a:t> </a:t>
            </a:r>
            <a:r>
              <a:rPr lang="en-US" u="sng" dirty="0">
                <a:hlinkClick r:id="rId2"/>
              </a:rPr>
              <a:t>https://www.bbc.co.uk/bitesize/articles/zf3r47h</a:t>
            </a:r>
            <a:br>
              <a:rPr lang="en-GB" dirty="0"/>
            </a:br>
            <a:endParaRPr lang="en-GB" dirty="0"/>
          </a:p>
        </p:txBody>
      </p:sp>
      <p:pic>
        <p:nvPicPr>
          <p:cNvPr id="4" name="Content Placeholder 3">
            <a:extLst>
              <a:ext uri="{FF2B5EF4-FFF2-40B4-BE49-F238E27FC236}">
                <a16:creationId xmlns:a16="http://schemas.microsoft.com/office/drawing/2014/main" id="{017E31CD-8D9A-4E71-A087-49D25A0EABB3}"/>
              </a:ext>
            </a:extLst>
          </p:cNvPr>
          <p:cNvPicPr>
            <a:picLocks noGrp="1" noChangeAspect="1"/>
          </p:cNvPicPr>
          <p:nvPr>
            <p:ph sz="quarter" idx="13"/>
          </p:nvPr>
        </p:nvPicPr>
        <p:blipFill>
          <a:blip r:embed="rId3"/>
          <a:stretch>
            <a:fillRect/>
          </a:stretch>
        </p:blipFill>
        <p:spPr>
          <a:xfrm>
            <a:off x="577446" y="2047081"/>
            <a:ext cx="5078287" cy="2152386"/>
          </a:xfrm>
          <a:prstGeom prst="rect">
            <a:avLst/>
          </a:prstGeom>
        </p:spPr>
      </p:pic>
      <p:pic>
        <p:nvPicPr>
          <p:cNvPr id="5" name="Picture 4">
            <a:extLst>
              <a:ext uri="{FF2B5EF4-FFF2-40B4-BE49-F238E27FC236}">
                <a16:creationId xmlns:a16="http://schemas.microsoft.com/office/drawing/2014/main" id="{61477C71-FC4E-41E0-98EA-E994AEFEDDC3}"/>
              </a:ext>
            </a:extLst>
          </p:cNvPr>
          <p:cNvPicPr>
            <a:picLocks noChangeAspect="1"/>
          </p:cNvPicPr>
          <p:nvPr/>
        </p:nvPicPr>
        <p:blipFill>
          <a:blip r:embed="rId4"/>
          <a:stretch>
            <a:fillRect/>
          </a:stretch>
        </p:blipFill>
        <p:spPr>
          <a:xfrm>
            <a:off x="5655733" y="3374994"/>
            <a:ext cx="6223264" cy="2645918"/>
          </a:xfrm>
          <a:prstGeom prst="rect">
            <a:avLst/>
          </a:prstGeom>
        </p:spPr>
      </p:pic>
    </p:spTree>
    <p:extLst>
      <p:ext uri="{BB962C8B-B14F-4D97-AF65-F5344CB8AC3E}">
        <p14:creationId xmlns:p14="http://schemas.microsoft.com/office/powerpoint/2010/main" val="341880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5481-F39D-4734-BBC9-3792971016B5}"/>
              </a:ext>
            </a:extLst>
          </p:cNvPr>
          <p:cNvSpPr>
            <a:spLocks noGrp="1"/>
          </p:cNvSpPr>
          <p:nvPr>
            <p:ph type="title"/>
          </p:nvPr>
        </p:nvSpPr>
        <p:spPr/>
        <p:txBody>
          <a:bodyPr/>
          <a:lstStyle/>
          <a:p>
            <a:r>
              <a:rPr lang="en-GB" dirty="0"/>
              <a:t>Have a great weekend!</a:t>
            </a:r>
          </a:p>
        </p:txBody>
      </p:sp>
      <p:sp>
        <p:nvSpPr>
          <p:cNvPr id="3" name="Content Placeholder 2">
            <a:extLst>
              <a:ext uri="{FF2B5EF4-FFF2-40B4-BE49-F238E27FC236}">
                <a16:creationId xmlns:a16="http://schemas.microsoft.com/office/drawing/2014/main" id="{E25EC007-C087-4610-BD68-8F0731A2A848}"/>
              </a:ext>
            </a:extLst>
          </p:cNvPr>
          <p:cNvSpPr>
            <a:spLocks noGrp="1"/>
          </p:cNvSpPr>
          <p:nvPr>
            <p:ph sz="quarter" idx="13"/>
          </p:nvPr>
        </p:nvSpPr>
        <p:spPr/>
        <p:txBody>
          <a:bodyPr/>
          <a:lstStyle/>
          <a:p>
            <a:r>
              <a:rPr lang="en-GB" dirty="0"/>
              <a:t>Let me know how you got on</a:t>
            </a:r>
          </a:p>
          <a:p>
            <a:endParaRPr lang="en-GB" dirty="0"/>
          </a:p>
          <a:p>
            <a:r>
              <a:rPr lang="en-GB" dirty="0" err="1"/>
              <a:t>Chestnut.class@fernhill.kite.academy</a:t>
            </a:r>
            <a:endParaRPr lang="en-GB" dirty="0"/>
          </a:p>
        </p:txBody>
      </p:sp>
    </p:spTree>
    <p:extLst>
      <p:ext uri="{BB962C8B-B14F-4D97-AF65-F5344CB8AC3E}">
        <p14:creationId xmlns:p14="http://schemas.microsoft.com/office/powerpoint/2010/main" val="421317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E962-4DE5-4016-9B48-66DD8B4759FC}"/>
              </a:ext>
            </a:extLst>
          </p:cNvPr>
          <p:cNvSpPr>
            <a:spLocks noGrp="1"/>
          </p:cNvSpPr>
          <p:nvPr>
            <p:ph type="title"/>
          </p:nvPr>
        </p:nvSpPr>
        <p:spPr/>
        <p:txBody>
          <a:bodyPr/>
          <a:lstStyle/>
          <a:p>
            <a:r>
              <a:rPr lang="en-GB" dirty="0"/>
              <a:t>Bonus sessions </a:t>
            </a:r>
            <a:br>
              <a:rPr lang="en-GB" dirty="0"/>
            </a:br>
            <a:r>
              <a:rPr lang="en-GB" dirty="0"/>
              <a:t>Geography</a:t>
            </a:r>
          </a:p>
        </p:txBody>
      </p:sp>
      <p:sp>
        <p:nvSpPr>
          <p:cNvPr id="3" name="Content Placeholder 2">
            <a:extLst>
              <a:ext uri="{FF2B5EF4-FFF2-40B4-BE49-F238E27FC236}">
                <a16:creationId xmlns:a16="http://schemas.microsoft.com/office/drawing/2014/main" id="{8944C964-5E68-4202-8628-562A866A2A64}"/>
              </a:ext>
            </a:extLst>
          </p:cNvPr>
          <p:cNvSpPr>
            <a:spLocks noGrp="1"/>
          </p:cNvSpPr>
          <p:nvPr>
            <p:ph sz="quarter" idx="13"/>
          </p:nvPr>
        </p:nvSpPr>
        <p:spPr/>
        <p:txBody>
          <a:bodyPr>
            <a:normAutofit fontScale="92500" lnSpcReduction="20000"/>
          </a:bodyPr>
          <a:lstStyle/>
          <a:p>
            <a:r>
              <a:rPr lang="en-GB" dirty="0"/>
              <a:t>Why not have a go at these session throughout the week:</a:t>
            </a:r>
          </a:p>
          <a:p>
            <a:endParaRPr lang="en-GB" dirty="0"/>
          </a:p>
          <a:p>
            <a:r>
              <a:rPr lang="en-US" dirty="0"/>
              <a:t>Day 1:  :Geography Introduction to maps</a:t>
            </a:r>
            <a:endParaRPr lang="en-GB" dirty="0"/>
          </a:p>
          <a:p>
            <a:r>
              <a:rPr lang="en-US" u="sng" dirty="0">
                <a:hlinkClick r:id="rId2"/>
              </a:rPr>
              <a:t>https://www.bbc.co.uk/bitesize/articles/zkngrj6</a:t>
            </a:r>
            <a:endParaRPr lang="en-GB" dirty="0"/>
          </a:p>
          <a:p>
            <a:r>
              <a:rPr lang="en-US" dirty="0"/>
              <a:t>Day 2:: Contours, keys and symbols</a:t>
            </a:r>
            <a:endParaRPr lang="en-GB" dirty="0"/>
          </a:p>
          <a:p>
            <a:r>
              <a:rPr lang="en-US" u="sng" dirty="0">
                <a:hlinkClick r:id="rId3"/>
              </a:rPr>
              <a:t>https://www.bbc.co.uk/bitesize/articles/zjdm6v4</a:t>
            </a:r>
            <a:endParaRPr lang="en-GB" dirty="0"/>
          </a:p>
          <a:p>
            <a:r>
              <a:rPr lang="en-US" dirty="0"/>
              <a:t> Day 3: Time zones</a:t>
            </a:r>
            <a:endParaRPr lang="en-GB" dirty="0"/>
          </a:p>
          <a:p>
            <a:r>
              <a:rPr lang="en-US" u="sng" dirty="0">
                <a:hlinkClick r:id="rId4"/>
              </a:rPr>
              <a:t>https://www.bbc.co.uk/bitesize/articles/z4jbrj6</a:t>
            </a:r>
            <a:endParaRPr lang="en-GB" dirty="0"/>
          </a:p>
          <a:p>
            <a:endParaRPr lang="en-GB" dirty="0"/>
          </a:p>
        </p:txBody>
      </p:sp>
      <p:pic>
        <p:nvPicPr>
          <p:cNvPr id="4" name="Picture 3">
            <a:extLst>
              <a:ext uri="{FF2B5EF4-FFF2-40B4-BE49-F238E27FC236}">
                <a16:creationId xmlns:a16="http://schemas.microsoft.com/office/drawing/2014/main" id="{D0537BA5-A770-484C-9543-A6DA616A539A}"/>
              </a:ext>
            </a:extLst>
          </p:cNvPr>
          <p:cNvPicPr>
            <a:picLocks noChangeAspect="1"/>
          </p:cNvPicPr>
          <p:nvPr/>
        </p:nvPicPr>
        <p:blipFill>
          <a:blip r:embed="rId5"/>
          <a:stretch>
            <a:fillRect/>
          </a:stretch>
        </p:blipFill>
        <p:spPr>
          <a:xfrm>
            <a:off x="8633884" y="751416"/>
            <a:ext cx="3390900" cy="4305300"/>
          </a:xfrm>
          <a:prstGeom prst="rect">
            <a:avLst/>
          </a:prstGeom>
        </p:spPr>
      </p:pic>
    </p:spTree>
    <p:extLst>
      <p:ext uri="{BB962C8B-B14F-4D97-AF65-F5344CB8AC3E}">
        <p14:creationId xmlns:p14="http://schemas.microsoft.com/office/powerpoint/2010/main" val="188097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err="1"/>
              <a:t>mONDAY</a:t>
            </a:r>
            <a:endParaRPr lang="en-GB" dirty="0"/>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2400" dirty="0"/>
              <a:t>Spelling mat	</a:t>
            </a:r>
          </a:p>
          <a:p>
            <a:r>
              <a:rPr lang="en-GB" sz="2400" dirty="0"/>
              <a:t>Maths activity	</a:t>
            </a:r>
          </a:p>
          <a:p>
            <a:r>
              <a:rPr lang="en-GB" sz="2400" dirty="0"/>
              <a:t>English</a:t>
            </a:r>
          </a:p>
          <a:p>
            <a:endParaRPr lang="en-GB" dirty="0"/>
          </a:p>
        </p:txBody>
      </p:sp>
    </p:spTree>
    <p:extLst>
      <p:ext uri="{BB962C8B-B14F-4D97-AF65-F5344CB8AC3E}">
        <p14:creationId xmlns:p14="http://schemas.microsoft.com/office/powerpoint/2010/main" val="207433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4" name="Picture 3">
            <a:extLst>
              <a:ext uri="{FF2B5EF4-FFF2-40B4-BE49-F238E27FC236}">
                <a16:creationId xmlns:a16="http://schemas.microsoft.com/office/drawing/2014/main" id="{DF2D1E77-1B6E-46AD-B832-6828F8EB55E5}"/>
              </a:ext>
            </a:extLst>
          </p:cNvPr>
          <p:cNvPicPr>
            <a:picLocks noChangeAspect="1"/>
          </p:cNvPicPr>
          <p:nvPr/>
        </p:nvPicPr>
        <p:blipFill>
          <a:blip r:embed="rId2"/>
          <a:stretch>
            <a:fillRect/>
          </a:stretch>
        </p:blipFill>
        <p:spPr>
          <a:xfrm>
            <a:off x="2190750" y="1414991"/>
            <a:ext cx="7810500" cy="5314950"/>
          </a:xfrm>
          <a:prstGeom prst="rect">
            <a:avLst/>
          </a:prstGeom>
        </p:spPr>
      </p:pic>
    </p:spTree>
    <p:extLst>
      <p:ext uri="{BB962C8B-B14F-4D97-AF65-F5344CB8AC3E}">
        <p14:creationId xmlns:p14="http://schemas.microsoft.com/office/powerpoint/2010/main" val="239149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9A211-265F-4CFC-86E1-69E3A1498F65}"/>
              </a:ext>
            </a:extLst>
          </p:cNvPr>
          <p:cNvSpPr/>
          <p:nvPr/>
        </p:nvSpPr>
        <p:spPr>
          <a:xfrm>
            <a:off x="2743200" y="269468"/>
            <a:ext cx="7196667" cy="2185214"/>
          </a:xfrm>
          <a:prstGeom prst="rect">
            <a:avLst/>
          </a:prstGeom>
        </p:spPr>
        <p:txBody>
          <a:bodyPr wrap="square">
            <a:spAutoFit/>
          </a:bodyPr>
          <a:lstStyle/>
          <a:p>
            <a:pPr lvl="0">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Identifying and using preposition</a:t>
            </a:r>
          </a:p>
          <a:p>
            <a:pPr lvl="0">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sz="2400" u="sng" dirty="0">
                <a:solidFill>
                  <a:srgbClr val="1F4E79"/>
                </a:solidFill>
                <a:latin typeface="Calibri" panose="020F0502020204030204" pitchFamily="34" charset="0"/>
                <a:ea typeface="Calibri" panose="020F0502020204030204" pitchFamily="34" charset="0"/>
                <a:cs typeface="Times New Roman" panose="02020603050405020304" pitchFamily="18" charset="0"/>
                <a:hlinkClick r:id="rId2"/>
              </a:rPr>
              <a:t>https://www.bbc.co.uk/bitesize/articles/zh8nscw</a:t>
            </a:r>
            <a:endParaRPr lang="en-US" sz="2400" u="sng" dirty="0">
              <a:solidFill>
                <a:srgbClr val="1F4E79"/>
              </a:solidFill>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endParaRPr lang="en-US" sz="2400" u="sng" dirty="0">
              <a:solidFill>
                <a:srgbClr val="1F4E7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416D47A-8E7B-4685-96CF-D7C6DF7CC93C}"/>
              </a:ext>
            </a:extLst>
          </p:cNvPr>
          <p:cNvPicPr>
            <a:picLocks noChangeAspect="1"/>
          </p:cNvPicPr>
          <p:nvPr/>
        </p:nvPicPr>
        <p:blipFill>
          <a:blip r:embed="rId3"/>
          <a:stretch>
            <a:fillRect/>
          </a:stretch>
        </p:blipFill>
        <p:spPr>
          <a:xfrm>
            <a:off x="3871912" y="2208742"/>
            <a:ext cx="4448175" cy="4133850"/>
          </a:xfrm>
          <a:prstGeom prst="rect">
            <a:avLst/>
          </a:prstGeom>
        </p:spPr>
      </p:pic>
    </p:spTree>
    <p:extLst>
      <p:ext uri="{BB962C8B-B14F-4D97-AF65-F5344CB8AC3E}">
        <p14:creationId xmlns:p14="http://schemas.microsoft.com/office/powerpoint/2010/main" val="151920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2252-4BDB-4C01-B88D-DB4BF849E57F}"/>
              </a:ext>
            </a:extLst>
          </p:cNvPr>
          <p:cNvSpPr>
            <a:spLocks noGrp="1"/>
          </p:cNvSpPr>
          <p:nvPr>
            <p:ph type="title"/>
          </p:nvPr>
        </p:nvSpPr>
        <p:spPr/>
        <p:txBody>
          <a:bodyPr>
            <a:normAutofit fontScale="90000"/>
          </a:bodyPr>
          <a:lstStyle/>
          <a:p>
            <a:r>
              <a:rPr lang="en-US" dirty="0"/>
              <a:t>Monday: </a:t>
            </a:r>
            <a:r>
              <a:rPr lang="en-US" dirty="0" err="1"/>
              <a:t>Maths</a:t>
            </a:r>
            <a:r>
              <a:rPr lang="en-US" dirty="0"/>
              <a:t> challenges. </a:t>
            </a:r>
            <a:br>
              <a:rPr lang="en-GB" dirty="0"/>
            </a:br>
            <a:r>
              <a:rPr lang="en-US" u="sng" dirty="0">
                <a:hlinkClick r:id="rId2"/>
              </a:rPr>
              <a:t>https://www.bbc.co.uk/bitesize/articles/zv8v382</a:t>
            </a:r>
            <a:br>
              <a:rPr lang="en-GB" dirty="0"/>
            </a:br>
            <a:endParaRPr lang="en-GB" dirty="0"/>
          </a:p>
        </p:txBody>
      </p:sp>
      <p:pic>
        <p:nvPicPr>
          <p:cNvPr id="4" name="Content Placeholder 3">
            <a:extLst>
              <a:ext uri="{FF2B5EF4-FFF2-40B4-BE49-F238E27FC236}">
                <a16:creationId xmlns:a16="http://schemas.microsoft.com/office/drawing/2014/main" id="{D3DC229E-75EF-4AFB-A4D5-73E6A34DBD12}"/>
              </a:ext>
            </a:extLst>
          </p:cNvPr>
          <p:cNvPicPr>
            <a:picLocks noGrp="1" noChangeAspect="1"/>
          </p:cNvPicPr>
          <p:nvPr>
            <p:ph sz="quarter" idx="13"/>
          </p:nvPr>
        </p:nvPicPr>
        <p:blipFill>
          <a:blip r:embed="rId3"/>
          <a:stretch>
            <a:fillRect/>
          </a:stretch>
        </p:blipFill>
        <p:spPr>
          <a:xfrm>
            <a:off x="473507" y="1716882"/>
            <a:ext cx="3280813" cy="3424237"/>
          </a:xfrm>
          <a:prstGeom prst="rect">
            <a:avLst/>
          </a:prstGeom>
        </p:spPr>
      </p:pic>
      <p:pic>
        <p:nvPicPr>
          <p:cNvPr id="5" name="Picture 4">
            <a:extLst>
              <a:ext uri="{FF2B5EF4-FFF2-40B4-BE49-F238E27FC236}">
                <a16:creationId xmlns:a16="http://schemas.microsoft.com/office/drawing/2014/main" id="{4B5C7DE3-4023-42D5-BE6A-73B1D158E338}"/>
              </a:ext>
            </a:extLst>
          </p:cNvPr>
          <p:cNvPicPr>
            <a:picLocks noChangeAspect="1"/>
          </p:cNvPicPr>
          <p:nvPr/>
        </p:nvPicPr>
        <p:blipFill>
          <a:blip r:embed="rId4"/>
          <a:stretch>
            <a:fillRect/>
          </a:stretch>
        </p:blipFill>
        <p:spPr>
          <a:xfrm>
            <a:off x="3940148" y="1920744"/>
            <a:ext cx="4311704" cy="2620963"/>
          </a:xfrm>
          <a:prstGeom prst="rect">
            <a:avLst/>
          </a:prstGeom>
        </p:spPr>
      </p:pic>
      <p:pic>
        <p:nvPicPr>
          <p:cNvPr id="6" name="Picture 5">
            <a:extLst>
              <a:ext uri="{FF2B5EF4-FFF2-40B4-BE49-F238E27FC236}">
                <a16:creationId xmlns:a16="http://schemas.microsoft.com/office/drawing/2014/main" id="{9C0BB0C6-4B18-45F7-A211-9FFA87B4F87E}"/>
              </a:ext>
            </a:extLst>
          </p:cNvPr>
          <p:cNvPicPr>
            <a:picLocks noChangeAspect="1"/>
          </p:cNvPicPr>
          <p:nvPr/>
        </p:nvPicPr>
        <p:blipFill>
          <a:blip r:embed="rId5"/>
          <a:stretch>
            <a:fillRect/>
          </a:stretch>
        </p:blipFill>
        <p:spPr>
          <a:xfrm>
            <a:off x="7076569" y="3429000"/>
            <a:ext cx="4913818" cy="3098271"/>
          </a:xfrm>
          <a:prstGeom prst="rect">
            <a:avLst/>
          </a:prstGeom>
        </p:spPr>
      </p:pic>
    </p:spTree>
    <p:extLst>
      <p:ext uri="{BB962C8B-B14F-4D97-AF65-F5344CB8AC3E}">
        <p14:creationId xmlns:p14="http://schemas.microsoft.com/office/powerpoint/2010/main" val="212044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AAE2-AE9A-403D-B45A-3B65794C1F6D}"/>
              </a:ext>
            </a:extLst>
          </p:cNvPr>
          <p:cNvSpPr>
            <a:spLocks noGrp="1"/>
          </p:cNvSpPr>
          <p:nvPr>
            <p:ph type="title"/>
          </p:nvPr>
        </p:nvSpPr>
        <p:spPr/>
        <p:txBody>
          <a:bodyPr/>
          <a:lstStyle/>
          <a:p>
            <a:r>
              <a:rPr lang="en-GB" dirty="0"/>
              <a:t>TUESDAY</a:t>
            </a:r>
          </a:p>
        </p:txBody>
      </p:sp>
      <p:sp>
        <p:nvSpPr>
          <p:cNvPr id="3" name="Content Placeholder 2">
            <a:extLst>
              <a:ext uri="{FF2B5EF4-FFF2-40B4-BE49-F238E27FC236}">
                <a16:creationId xmlns:a16="http://schemas.microsoft.com/office/drawing/2014/main" id="{B1349B31-0EE2-4866-A322-D52660181151}"/>
              </a:ext>
            </a:extLst>
          </p:cNvPr>
          <p:cNvSpPr>
            <a:spLocks noGrp="1"/>
          </p:cNvSpPr>
          <p:nvPr>
            <p:ph sz="quarter" idx="13"/>
          </p:nvPr>
        </p:nvSpPr>
        <p:spPr/>
        <p:txBody>
          <a:bodyPr/>
          <a:lstStyle/>
          <a:p>
            <a:r>
              <a:rPr lang="en-GB" sz="3200" dirty="0"/>
              <a:t>Spelling mat	</a:t>
            </a:r>
          </a:p>
          <a:p>
            <a:r>
              <a:rPr lang="en-GB" sz="3200" dirty="0"/>
              <a:t>Maths activity	</a:t>
            </a:r>
          </a:p>
          <a:p>
            <a:r>
              <a:rPr lang="en-GB" sz="3200" dirty="0"/>
              <a:t>English</a:t>
            </a:r>
          </a:p>
          <a:p>
            <a:endParaRPr lang="en-GB" dirty="0"/>
          </a:p>
        </p:txBody>
      </p:sp>
    </p:spTree>
    <p:extLst>
      <p:ext uri="{BB962C8B-B14F-4D97-AF65-F5344CB8AC3E}">
        <p14:creationId xmlns:p14="http://schemas.microsoft.com/office/powerpoint/2010/main" val="2582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A03-E516-491B-B87D-08AE2AB986BA}"/>
              </a:ext>
            </a:extLst>
          </p:cNvPr>
          <p:cNvSpPr>
            <a:spLocks noGrp="1"/>
          </p:cNvSpPr>
          <p:nvPr>
            <p:ph type="title"/>
          </p:nvPr>
        </p:nvSpPr>
        <p:spPr>
          <a:xfrm>
            <a:off x="913775" y="618518"/>
            <a:ext cx="10364451" cy="939350"/>
          </a:xfrm>
        </p:spPr>
        <p:txBody>
          <a:bodyPr>
            <a:normAutofit/>
          </a:bodyPr>
          <a:lstStyle/>
          <a:p>
            <a:r>
              <a:rPr lang="en-GB" sz="1800" dirty="0"/>
              <a:t>Spelling mat</a:t>
            </a:r>
            <a:br>
              <a:rPr lang="en-GB" sz="1800" dirty="0"/>
            </a:br>
            <a:r>
              <a:rPr lang="en-GB" sz="1800" dirty="0"/>
              <a:t>(you can work from the screen)</a:t>
            </a:r>
          </a:p>
        </p:txBody>
      </p:sp>
      <p:pic>
        <p:nvPicPr>
          <p:cNvPr id="3" name="Picture 2">
            <a:extLst>
              <a:ext uri="{FF2B5EF4-FFF2-40B4-BE49-F238E27FC236}">
                <a16:creationId xmlns:a16="http://schemas.microsoft.com/office/drawing/2014/main" id="{2148D047-A788-4E44-A9B6-1C7FF1A22520}"/>
              </a:ext>
            </a:extLst>
          </p:cNvPr>
          <p:cNvPicPr>
            <a:picLocks noChangeAspect="1"/>
          </p:cNvPicPr>
          <p:nvPr/>
        </p:nvPicPr>
        <p:blipFill>
          <a:blip r:embed="rId2"/>
          <a:stretch>
            <a:fillRect/>
          </a:stretch>
        </p:blipFill>
        <p:spPr>
          <a:xfrm>
            <a:off x="2162175" y="1366837"/>
            <a:ext cx="7867650" cy="5343525"/>
          </a:xfrm>
          <a:prstGeom prst="rect">
            <a:avLst/>
          </a:prstGeom>
        </p:spPr>
      </p:pic>
    </p:spTree>
    <p:extLst>
      <p:ext uri="{BB962C8B-B14F-4D97-AF65-F5344CB8AC3E}">
        <p14:creationId xmlns:p14="http://schemas.microsoft.com/office/powerpoint/2010/main" val="337448825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64</TotalTime>
  <Words>569</Words>
  <Application>Microsoft Office PowerPoint</Application>
  <PresentationFormat>Widescreen</PresentationFormat>
  <Paragraphs>60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Tw Cen MT</vt:lpstr>
      <vt:lpstr>Droplet</vt:lpstr>
      <vt:lpstr>Year 4 Chestnut  Home Learning</vt:lpstr>
      <vt:lpstr>Welcome back!</vt:lpstr>
      <vt:lpstr>Bonus sessions  Geography</vt:lpstr>
      <vt:lpstr>mONDAY</vt:lpstr>
      <vt:lpstr>Spelling mat (you can work from the screen)</vt:lpstr>
      <vt:lpstr>PowerPoint Presentation</vt:lpstr>
      <vt:lpstr>Monday: Maths challenges.  https://www.bbc.co.uk/bitesize/articles/zv8v382 </vt:lpstr>
      <vt:lpstr>TUESDAY</vt:lpstr>
      <vt:lpstr>Spelling mat (you can work from the screen)</vt:lpstr>
      <vt:lpstr>Tuesday: Using apostrophes to combine words.  https://www.bbc.co.uk/bitesize/articles/zhgfy9q </vt:lpstr>
      <vt:lpstr>Tuesday: Add two 3 or 4 digit numbers together https://www.bbc.co.uk/bitesize/articles/z6vr47h </vt:lpstr>
      <vt:lpstr>wednesDAY</vt:lpstr>
      <vt:lpstr>Spelling mat (you can work from the screen)</vt:lpstr>
      <vt:lpstr>Wednesday: Using apostrophes to show possession https://www.bbc.co.uk/bitesize/articles/zmt2mfr </vt:lpstr>
      <vt:lpstr>Wednesday: Subtract 3 or 4 digit numbers  https://www.bbc.co.uk/bitesize/articles/zrtsy9q </vt:lpstr>
      <vt:lpstr>thursDAY</vt:lpstr>
      <vt:lpstr>Spelling mat (you can work from the screen)</vt:lpstr>
      <vt:lpstr>Thursday: Using inverted commas to show speech https://www.bbc.co.uk/bitesize/articles/z4rbgwx </vt:lpstr>
      <vt:lpstr>Thursday: Efficient addition and subtraction https://www.bbc.co.uk/bitesize/articles/zvxpscw </vt:lpstr>
      <vt:lpstr>friDAY</vt:lpstr>
      <vt:lpstr>Spelling mat (you can work from the screen)</vt:lpstr>
      <vt:lpstr>Friday: The Worst Witch Reading skills https://www.bbc.co.uk/bitesize/articles/z7rrcqt </vt:lpstr>
      <vt:lpstr>PowerPoint Presentation</vt:lpstr>
      <vt:lpstr>Friday: Addition and subtraction problems  https://www.bbc.co.uk/bitesize/articles/zf3r47h </vt:lpstr>
      <vt:lpstr>Have a great weekend!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dc:title>
  <dc:creator>Alice Askew</dc:creator>
  <cp:lastModifiedBy>Hayley Barkley</cp:lastModifiedBy>
  <cp:revision>10</cp:revision>
  <dcterms:created xsi:type="dcterms:W3CDTF">2020-06-11T13:53:01Z</dcterms:created>
  <dcterms:modified xsi:type="dcterms:W3CDTF">2020-06-12T08:34:34Z</dcterms:modified>
</cp:coreProperties>
</file>