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440" r:id="rId4"/>
    <p:sldId id="282" r:id="rId5"/>
    <p:sldId id="258" r:id="rId6"/>
    <p:sldId id="271" r:id="rId7"/>
    <p:sldId id="272" r:id="rId8"/>
    <p:sldId id="287" r:id="rId9"/>
    <p:sldId id="288" r:id="rId10"/>
    <p:sldId id="289" r:id="rId11"/>
    <p:sldId id="441" r:id="rId12"/>
    <p:sldId id="283" r:id="rId13"/>
    <p:sldId id="261" r:id="rId14"/>
    <p:sldId id="273" r:id="rId15"/>
    <p:sldId id="274" r:id="rId16"/>
    <p:sldId id="290" r:id="rId17"/>
    <p:sldId id="291" r:id="rId18"/>
    <p:sldId id="292" r:id="rId19"/>
    <p:sldId id="442" r:id="rId20"/>
    <p:sldId id="443" r:id="rId21"/>
    <p:sldId id="284" r:id="rId22"/>
    <p:sldId id="263" r:id="rId23"/>
    <p:sldId id="276" r:id="rId24"/>
    <p:sldId id="275" r:id="rId25"/>
    <p:sldId id="293" r:id="rId26"/>
    <p:sldId id="294" r:id="rId27"/>
    <p:sldId id="295" r:id="rId28"/>
    <p:sldId id="445" r:id="rId29"/>
    <p:sldId id="444" r:id="rId30"/>
    <p:sldId id="285" r:id="rId31"/>
    <p:sldId id="266" r:id="rId32"/>
    <p:sldId id="277" r:id="rId33"/>
    <p:sldId id="278" r:id="rId34"/>
    <p:sldId id="296" r:id="rId35"/>
    <p:sldId id="297" r:id="rId36"/>
    <p:sldId id="298" r:id="rId37"/>
    <p:sldId id="446" r:id="rId38"/>
    <p:sldId id="447" r:id="rId39"/>
    <p:sldId id="286" r:id="rId40"/>
    <p:sldId id="270" r:id="rId41"/>
    <p:sldId id="279" r:id="rId42"/>
    <p:sldId id="280" r:id="rId43"/>
    <p:sldId id="362" r:id="rId44"/>
    <p:sldId id="363" r:id="rId45"/>
    <p:sldId id="364" r:id="rId46"/>
    <p:sldId id="365" r:id="rId47"/>
    <p:sldId id="366" r:id="rId48"/>
    <p:sldId id="36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8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B1396-5A91-4B71-8071-F3851C708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F6EE6-44BE-4889-9772-2AA5C9A95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F676F-63C7-49EA-8CDE-136A9EFB2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526FE-3B58-4160-8283-FA2C453BDEAA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AED2C-6DD1-4749-9514-C45CE4BD6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4D88E-FF8F-4D01-A944-38187766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7E6F5-A74D-4F46-9703-E607DD2AB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18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E432-673D-4F79-B280-9F6091681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C5CE2E-C5D6-45B3-91CF-ED6B511C4C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11FAA-3D62-4244-96F4-427ACC39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526FE-3B58-4160-8283-FA2C453BDEAA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6D11D-A99A-46E7-9AC1-8FED59148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7D7EF-77B7-4F94-9EEE-1513B49D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7E6F5-A74D-4F46-9703-E607DD2AB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89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85A831-0A4F-4724-A652-EBEAF0CDB8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1F46D0-0908-4105-AA5A-A50A46F59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28407-EEF4-4947-8274-7AF0AF7E1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526FE-3B58-4160-8283-FA2C453BDEAA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61BF8-A92D-4415-AB26-9E23025A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1254F-B5E9-4A74-B85D-59B6F564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7E6F5-A74D-4F46-9703-E607DD2AB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17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7B73E-2ABC-431C-81B7-775D1386C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46C51-A704-4E0E-AC4B-AA37163B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A5DDC-5388-41EB-BBE9-F42468A6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526FE-3B58-4160-8283-FA2C453BDEAA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E5457-A097-410C-8747-C27CC76EF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AA0E5-5EE9-407C-A2A1-32B525B45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7E6F5-A74D-4F46-9703-E607DD2AB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95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4ECFE-AB53-4F38-B2AB-1801CB4E2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22A4C-559F-4686-9B66-0AE605209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A7516-0425-440D-8CB5-98DB2513C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526FE-3B58-4160-8283-FA2C453BDEAA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15C14-45E9-4751-ABC4-391C6E57C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E1757-1DFE-43D6-9E2F-E05A08B8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7E6F5-A74D-4F46-9703-E607DD2AB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897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2B34F-F00A-4756-85FE-6FB344F5F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9D64B-B0CD-4BB9-8992-8B39A9DFF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C9DF9-A15B-4427-B53C-22C00F039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F2B4F1-C803-4ED6-BD96-CD4572322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526FE-3B58-4160-8283-FA2C453BDEAA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F9D2B-D7CF-4910-B16B-E27A0A76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134DD-5E93-424C-9933-B05F6E3D2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7E6F5-A74D-4F46-9703-E607DD2AB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283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6F1F-A592-4D4C-8E21-2512541B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BA522-97FA-4A3F-A9E4-05A51A82B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0B1E1-4592-4E69-9228-6B6A72228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FD1B87-CD62-4FBA-AB26-EE02A809E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E19BAC-34B5-497E-8DAC-47F0C7C266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2D42B0-E856-4794-9D5D-6DEE311D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526FE-3B58-4160-8283-FA2C453BDEAA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9224A1-0504-4C66-B3F1-52F4C3E11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0E7634-A5F7-4053-8542-8A932F69F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7E6F5-A74D-4F46-9703-E607DD2AB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696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9E458-6612-4C89-82EF-5D6DB779A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755DD1-01B3-410D-92FD-BC5A46B15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526FE-3B58-4160-8283-FA2C453BDEAA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EA2BD-C86E-4AD2-93C8-2501100DE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6467E-74C2-4D83-8594-B454076A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7E6F5-A74D-4F46-9703-E607DD2AB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773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892319-4619-4D39-95DB-38BECDC6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526FE-3B58-4160-8283-FA2C453BDEAA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131F88-8D87-4164-A83E-B103CF9D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78E5F-20BA-432D-B1F2-7A30F8B9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7E6F5-A74D-4F46-9703-E607DD2AB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59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D694B-AAA5-4BBE-8638-8DC5B6BD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937AB-B0F4-4719-80C6-E7C7F5EE3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05BAC-D0E8-430C-BC3D-F2CD305FC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D0E8C-9146-413D-BDFC-904D4E0F5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526FE-3B58-4160-8283-FA2C453BDEAA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09E63-774F-442B-A305-BEAC4BC1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21CC-C686-41E6-9C86-398733F55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7E6F5-A74D-4F46-9703-E607DD2AB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821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B5747-B2E3-47B2-9364-338B6B68A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A0B119-3E5A-4674-8193-DE29C70A6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1D38C-FEB2-42CB-8D81-9CD2535C8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BA3FE-18A3-4C8C-BAFE-B87D3B774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526FE-3B58-4160-8283-FA2C453BDEAA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11C51-BAAB-4150-921D-527211FDE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90DC2-87AD-4812-8991-48691F18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7E6F5-A74D-4F46-9703-E607DD2AB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89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BE13ED-11B5-4619-B100-D944A358B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74963-D192-4625-AB70-3C7E48285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FFA5E-4557-4818-B8F4-14BFAA0568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526FE-3B58-4160-8283-FA2C453BDEAA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62B3A-06DD-46A7-9E51-F0A654C55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FBDF0-3CF5-4154-A3F7-FEEED349A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7E6F5-A74D-4F46-9703-E607DD2AB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2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teachandwriting.co.uk/cursive-letters-beginners-choice-2.html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De74j1F52zRJc5SKIq2QA85oScvky-PP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6B4A-66CC-48C8-8BB9-19EDBDB23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832" y="1750915"/>
            <a:ext cx="4572000" cy="1655762"/>
          </a:xfrm>
        </p:spPr>
        <p:txBody>
          <a:bodyPr>
            <a:normAutofit/>
          </a:bodyPr>
          <a:lstStyle/>
          <a:p>
            <a:r>
              <a:rPr lang="en-GB" dirty="0"/>
              <a:t>Willow Class</a:t>
            </a:r>
            <a:br>
              <a:rPr lang="en-GB" dirty="0"/>
            </a:br>
            <a:r>
              <a:rPr lang="en-GB" sz="2400" dirty="0" err="1"/>
              <a:t>willow.class@fernhill.kite.academy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3DE55B-E785-4D71-A417-460647199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8956" y="3567414"/>
            <a:ext cx="3617844" cy="850692"/>
          </a:xfrm>
        </p:spPr>
        <p:txBody>
          <a:bodyPr>
            <a:normAutofit/>
          </a:bodyPr>
          <a:lstStyle/>
          <a:p>
            <a:r>
              <a:rPr lang="en-GB" dirty="0"/>
              <a:t>15</a:t>
            </a:r>
            <a:r>
              <a:rPr lang="en-GB" baseline="30000" dirty="0"/>
              <a:t>th</a:t>
            </a:r>
            <a:r>
              <a:rPr lang="en-GB" dirty="0"/>
              <a:t> – 19</a:t>
            </a:r>
            <a:r>
              <a:rPr lang="en-GB" baseline="30000" dirty="0"/>
              <a:t>th</a:t>
            </a:r>
            <a:r>
              <a:rPr lang="en-GB" dirty="0"/>
              <a:t> June 2020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5A2FA-D547-4209-9D5F-6189FCDA9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32" y="304445"/>
            <a:ext cx="1114581" cy="1133633"/>
          </a:xfrm>
          <a:prstGeom prst="rect">
            <a:avLst/>
          </a:prstGeom>
        </p:spPr>
      </p:pic>
      <p:pic>
        <p:nvPicPr>
          <p:cNvPr id="2050" name="Picture 2" descr="Weeping Willow Tree Clipart">
            <a:extLst>
              <a:ext uri="{FF2B5EF4-FFF2-40B4-BE49-F238E27FC236}">
                <a16:creationId xmlns:a16="http://schemas.microsoft.com/office/drawing/2014/main" id="{CD3A1DE5-F662-40D6-A9D5-326423AAA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32" y="-22323"/>
            <a:ext cx="7399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ewell, Kelley / Home Learning">
            <a:extLst>
              <a:ext uri="{FF2B5EF4-FFF2-40B4-BE49-F238E27FC236}">
                <a16:creationId xmlns:a16="http://schemas.microsoft.com/office/drawing/2014/main" id="{DA505740-B02B-460A-877B-CD33C1B33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8" y="4189006"/>
            <a:ext cx="4484462" cy="291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877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C42A9-FCBB-427B-A6CC-746CDAAE46B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08670"/>
            <a:ext cx="4783015" cy="29206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684D6F-65C8-430C-977D-AC1D6916781D}"/>
              </a:ext>
            </a:extLst>
          </p:cNvPr>
          <p:cNvSpPr txBox="1"/>
          <p:nvPr/>
        </p:nvSpPr>
        <p:spPr>
          <a:xfrm>
            <a:off x="8522677" y="6204740"/>
            <a:ext cx="500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own sentence(s).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7AC279-B899-4B0C-94F9-A34EC7EA152A}"/>
              </a:ext>
            </a:extLst>
          </p:cNvPr>
          <p:cNvSpPr txBox="1"/>
          <p:nvPr/>
        </p:nvSpPr>
        <p:spPr>
          <a:xfrm>
            <a:off x="5732585" y="408670"/>
            <a:ext cx="6142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I would like you to think of some of the sounds that you might hear, if you were there. </a:t>
            </a:r>
          </a:p>
          <a:p>
            <a:endParaRPr lang="en-GB" dirty="0"/>
          </a:p>
          <a:p>
            <a:r>
              <a:rPr lang="en-GB" dirty="0"/>
              <a:t>The breathing of the dog, </a:t>
            </a:r>
          </a:p>
          <a:p>
            <a:r>
              <a:rPr lang="en-GB" dirty="0"/>
              <a:t>The crackling of the fire, </a:t>
            </a:r>
          </a:p>
          <a:p>
            <a:r>
              <a:rPr lang="en-GB" dirty="0"/>
              <a:t>The ticking of the clock</a:t>
            </a:r>
          </a:p>
          <a:p>
            <a:r>
              <a:rPr lang="en-GB" dirty="0"/>
              <a:t>The turning of the page</a:t>
            </a:r>
          </a:p>
          <a:p>
            <a:r>
              <a:rPr lang="en-GB" dirty="0"/>
              <a:t>The beating of Grandma’s heart,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2C5037-899A-4DED-8F5D-12F72FB9206D}"/>
              </a:ext>
            </a:extLst>
          </p:cNvPr>
          <p:cNvSpPr txBox="1"/>
          <p:nvPr/>
        </p:nvSpPr>
        <p:spPr>
          <a:xfrm>
            <a:off x="574431" y="3692769"/>
            <a:ext cx="7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is my sentence: </a:t>
            </a:r>
          </a:p>
          <a:p>
            <a:endParaRPr lang="en-GB" dirty="0"/>
          </a:p>
          <a:p>
            <a:r>
              <a:rPr lang="en-GB" dirty="0"/>
              <a:t>The house would be quiet, except for the turning of the page and the ticking of the clock. </a:t>
            </a:r>
          </a:p>
        </p:txBody>
      </p:sp>
    </p:spTree>
    <p:extLst>
      <p:ext uri="{BB962C8B-B14F-4D97-AF65-F5344CB8AC3E}">
        <p14:creationId xmlns:p14="http://schemas.microsoft.com/office/powerpoint/2010/main" val="3210099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5EEE64-A916-44FB-BDBC-17D68C495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00" y="0"/>
            <a:ext cx="5445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F5BB19-122E-46BD-9E64-D0D033EF6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223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7CBE-63AD-4DB3-8608-754BA8326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Tuesday 16</a:t>
            </a:r>
            <a:r>
              <a:rPr lang="en-GB" baseline="30000" dirty="0"/>
              <a:t>th</a:t>
            </a:r>
            <a:r>
              <a:rPr lang="en-GB" dirty="0"/>
              <a:t> June </a:t>
            </a:r>
          </a:p>
        </p:txBody>
      </p:sp>
    </p:spTree>
    <p:extLst>
      <p:ext uri="{BB962C8B-B14F-4D97-AF65-F5344CB8AC3E}">
        <p14:creationId xmlns:p14="http://schemas.microsoft.com/office/powerpoint/2010/main" val="182770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35299-79AE-4DD8-8457-DFCE929B4EA8}"/>
              </a:ext>
            </a:extLst>
          </p:cNvPr>
          <p:cNvSpPr txBox="1"/>
          <p:nvPr/>
        </p:nvSpPr>
        <p:spPr>
          <a:xfrm>
            <a:off x="4038600" y="711200"/>
            <a:ext cx="78359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Read pages 8 – 11 and use the sentence starters to help you talk about what you have read.  There is no need to write the answers down.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Asking </a:t>
            </a:r>
            <a:endParaRPr lang="en-GB" dirty="0"/>
          </a:p>
          <a:p>
            <a:endParaRPr lang="en-GB" dirty="0"/>
          </a:p>
          <a:p>
            <a:r>
              <a:rPr lang="en-GB" dirty="0"/>
              <a:t>Some powerful dialogue…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Text Layout </a:t>
            </a:r>
            <a:endParaRPr lang="en-GB" dirty="0"/>
          </a:p>
          <a:p>
            <a:endParaRPr lang="en-GB" dirty="0"/>
          </a:p>
          <a:p>
            <a:r>
              <a:rPr lang="en-GB" dirty="0"/>
              <a:t>The pictures and text are set out like this because…</a:t>
            </a:r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Language </a:t>
            </a:r>
          </a:p>
          <a:p>
            <a:endParaRPr lang="en-GB" dirty="0"/>
          </a:p>
          <a:p>
            <a:r>
              <a:rPr lang="en-GB" dirty="0"/>
              <a:t>The interesting adjectives are…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FF93A8-8C75-4597-A4E8-969EFBF2E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489075"/>
            <a:ext cx="3172834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96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9F5731-1E10-40C9-A6AF-961D63875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80962"/>
            <a:ext cx="1179195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2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885420-6035-4C6F-82D3-3C8BE9868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61912"/>
            <a:ext cx="1179195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54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B1A907-5982-41D3-822C-1CC660F0E0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7" y="243912"/>
            <a:ext cx="5186119" cy="33550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8C7F6D-B885-4CCB-8242-94118D7C6D15}"/>
              </a:ext>
            </a:extLst>
          </p:cNvPr>
          <p:cNvSpPr txBox="1"/>
          <p:nvPr/>
        </p:nvSpPr>
        <p:spPr>
          <a:xfrm>
            <a:off x="8522678" y="620474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own sentence(s).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5B8332-224E-4FB2-989C-A58B063D403C}"/>
              </a:ext>
            </a:extLst>
          </p:cNvPr>
          <p:cNvSpPr txBox="1"/>
          <p:nvPr/>
        </p:nvSpPr>
        <p:spPr>
          <a:xfrm>
            <a:off x="6189785" y="339969"/>
            <a:ext cx="56856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look at some of the buildings in the picture .  Can you think of their names?  Can you think of any other buildings.  </a:t>
            </a:r>
          </a:p>
          <a:p>
            <a:endParaRPr lang="en-GB" dirty="0"/>
          </a:p>
          <a:p>
            <a:r>
              <a:rPr lang="en-GB" dirty="0"/>
              <a:t>Here are some that I have thought of; </a:t>
            </a:r>
          </a:p>
          <a:p>
            <a:endParaRPr lang="en-GB" dirty="0"/>
          </a:p>
          <a:p>
            <a:r>
              <a:rPr lang="en-GB" dirty="0"/>
              <a:t>hotel, tower block, church, mosque, tree house, shed, super marker, hut, temple, caravan, bungalow, </a:t>
            </a:r>
            <a:r>
              <a:rPr lang="en-GB" dirty="0" err="1"/>
              <a:t>glates</a:t>
            </a:r>
            <a:r>
              <a:rPr lang="en-GB" dirty="0"/>
              <a:t>, empire state building, the gherkin, school.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8519A1-6122-407D-B1B0-1103B255D2F7}"/>
              </a:ext>
            </a:extLst>
          </p:cNvPr>
          <p:cNvSpPr txBox="1"/>
          <p:nvPr/>
        </p:nvSpPr>
        <p:spPr>
          <a:xfrm>
            <a:off x="476127" y="3915508"/>
            <a:ext cx="7261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am going to write a list sentence.   I’ve put add instead of a comma before the last building on the list.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Grandma had been an architect.  She made the tallest skyscrapers, the widest libraries and the largest schools.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C9658-06F8-46FF-8430-11EA39208D4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628" y="2925292"/>
            <a:ext cx="1621325" cy="152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80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B1A907-5982-41D3-822C-1CC660F0E0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7" y="243912"/>
            <a:ext cx="5186119" cy="33550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8C7F6D-B885-4CCB-8242-94118D7C6D15}"/>
              </a:ext>
            </a:extLst>
          </p:cNvPr>
          <p:cNvSpPr txBox="1"/>
          <p:nvPr/>
        </p:nvSpPr>
        <p:spPr>
          <a:xfrm>
            <a:off x="8522678" y="620474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own sentence(s).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10F5D5-67A1-46C3-B677-3B6CDC484D6A}"/>
              </a:ext>
            </a:extLst>
          </p:cNvPr>
          <p:cNvSpPr txBox="1"/>
          <p:nvPr/>
        </p:nvSpPr>
        <p:spPr>
          <a:xfrm>
            <a:off x="6201508" y="386862"/>
            <a:ext cx="56739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would like to use some alliteration in this part of my story.  </a:t>
            </a:r>
          </a:p>
          <a:p>
            <a:r>
              <a:rPr lang="en-GB" dirty="0"/>
              <a:t>I am going to think about some of the parts of the house and think about the words that I could use to describe. </a:t>
            </a:r>
          </a:p>
          <a:p>
            <a:endParaRPr lang="en-GB" dirty="0"/>
          </a:p>
          <a:p>
            <a:r>
              <a:rPr lang="en-GB" dirty="0"/>
              <a:t>Window – wide, wonderful, welcoming, wooden, </a:t>
            </a:r>
          </a:p>
          <a:p>
            <a:r>
              <a:rPr lang="en-GB" dirty="0"/>
              <a:t>Roof – rustic, rugged, red, rigid, rickety, rotten. </a:t>
            </a:r>
          </a:p>
          <a:p>
            <a:r>
              <a:rPr lang="en-GB" dirty="0"/>
              <a:t>Door – damaged, deep , dark, dusty, delightful. </a:t>
            </a:r>
          </a:p>
          <a:p>
            <a:endParaRPr lang="en-GB" dirty="0"/>
          </a:p>
          <a:p>
            <a:r>
              <a:rPr lang="en-GB" dirty="0"/>
              <a:t>Can you think of some other parts of the building?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08271A-A898-4768-9174-5BED0F9D0C64}"/>
              </a:ext>
            </a:extLst>
          </p:cNvPr>
          <p:cNvSpPr txBox="1"/>
          <p:nvPr/>
        </p:nvSpPr>
        <p:spPr>
          <a:xfrm>
            <a:off x="914400" y="4243754"/>
            <a:ext cx="6752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Here is my sentence</a:t>
            </a:r>
          </a:p>
          <a:p>
            <a:endParaRPr lang="en-GB" dirty="0"/>
          </a:p>
          <a:p>
            <a:r>
              <a:rPr lang="en-GB" dirty="0"/>
              <a:t>For Tom, she would make a house with welcoming windows, a red roof and a dramatic door.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D97BD8-0F30-4D58-ADDC-DD1E039BBB2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628" y="2925292"/>
            <a:ext cx="1621325" cy="152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14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B1A907-5982-41D3-822C-1CC660F0E0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7" y="243912"/>
            <a:ext cx="5186119" cy="33550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8C7F6D-B885-4CCB-8242-94118D7C6D15}"/>
              </a:ext>
            </a:extLst>
          </p:cNvPr>
          <p:cNvSpPr txBox="1"/>
          <p:nvPr/>
        </p:nvSpPr>
        <p:spPr>
          <a:xfrm>
            <a:off x="8522678" y="620474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own sentence(s).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947A9-5BAB-47FE-900A-8579FB994AF4}"/>
              </a:ext>
            </a:extLst>
          </p:cNvPr>
          <p:cNvSpPr txBox="1"/>
          <p:nvPr/>
        </p:nvSpPr>
        <p:spPr>
          <a:xfrm>
            <a:off x="6096000" y="433754"/>
            <a:ext cx="5619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do you think Grandma and Tom might be saying in the picture.  </a:t>
            </a:r>
          </a:p>
          <a:p>
            <a:endParaRPr lang="en-GB" dirty="0"/>
          </a:p>
          <a:p>
            <a:r>
              <a:rPr lang="en-GB" dirty="0"/>
              <a:t>Can you come up with a small conversation.  </a:t>
            </a:r>
          </a:p>
          <a:p>
            <a:endParaRPr lang="en-GB" dirty="0"/>
          </a:p>
          <a:p>
            <a:r>
              <a:rPr lang="en-GB" dirty="0"/>
              <a:t>Remember that you need to use speech marks at the beginning and end of where a person is talking.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830E17-2147-4B6B-A1E6-162CE839FD14}"/>
              </a:ext>
            </a:extLst>
          </p:cNvPr>
          <p:cNvSpPr txBox="1"/>
          <p:nvPr/>
        </p:nvSpPr>
        <p:spPr>
          <a:xfrm>
            <a:off x="476127" y="3880338"/>
            <a:ext cx="7483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Here is my conversation. 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“</a:t>
            </a:r>
            <a:r>
              <a:rPr lang="en-GB" dirty="0"/>
              <a:t>I would like to build you a beautiful house so you will always remember me,</a:t>
            </a:r>
            <a:r>
              <a:rPr lang="en-GB" dirty="0">
                <a:solidFill>
                  <a:srgbClr val="FF0000"/>
                </a:solidFill>
              </a:rPr>
              <a:t>”</a:t>
            </a:r>
            <a:r>
              <a:rPr lang="en-GB" dirty="0"/>
              <a:t> said Grandma. </a:t>
            </a:r>
          </a:p>
          <a:p>
            <a:r>
              <a:rPr lang="en-GB" dirty="0">
                <a:solidFill>
                  <a:srgbClr val="FF0000"/>
                </a:solidFill>
              </a:rPr>
              <a:t>“</a:t>
            </a:r>
            <a:r>
              <a:rPr lang="en-GB" dirty="0"/>
              <a:t> I would love that Grandma, that would be so special,</a:t>
            </a:r>
            <a:r>
              <a:rPr lang="en-GB" dirty="0">
                <a:solidFill>
                  <a:srgbClr val="FF0000"/>
                </a:solidFill>
              </a:rPr>
              <a:t>”</a:t>
            </a:r>
            <a:r>
              <a:rPr lang="en-GB" dirty="0"/>
              <a:t> said Tom.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5F438-896E-408F-BFB5-B4F040C93DC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628" y="2925292"/>
            <a:ext cx="1621325" cy="152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26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630B5A-8529-41B4-B17A-7E4FC0661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4" y="0"/>
            <a:ext cx="4816475" cy="6885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BA4C58-4684-45C9-A96B-D32C7A3A1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301" y="13761"/>
            <a:ext cx="4816475" cy="689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7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5888AA-CFA6-4A65-9DE0-2E1F2656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823"/>
          </a:xfrm>
        </p:spPr>
        <p:txBody>
          <a:bodyPr>
            <a:normAutofit fontScale="90000"/>
          </a:bodyPr>
          <a:lstStyle/>
          <a:p>
            <a:r>
              <a:rPr lang="en-GB" dirty="0"/>
              <a:t>Daily handwriting. </a:t>
            </a:r>
            <a:br>
              <a:rPr lang="en-GB" dirty="0"/>
            </a:br>
            <a:r>
              <a:rPr lang="en-GB" sz="2700" dirty="0">
                <a:hlinkClick r:id="rId2"/>
              </a:rPr>
              <a:t>https://www.teachandwriting.co.uk/cursive-letters-beginners-choice-2.html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EAD789-5485-417D-A3C1-6401A5BF16F1}"/>
              </a:ext>
            </a:extLst>
          </p:cNvPr>
          <p:cNvSpPr txBox="1"/>
          <p:nvPr/>
        </p:nvSpPr>
        <p:spPr>
          <a:xfrm>
            <a:off x="838200" y="1311965"/>
            <a:ext cx="106116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week I would like you to start each writing session by practising your handwriting.  </a:t>
            </a:r>
          </a:p>
          <a:p>
            <a:r>
              <a:rPr lang="en-GB" dirty="0"/>
              <a:t>Remember to write just three letters and then check back with the video, to make sure that you are forming your letters correctly.  </a:t>
            </a:r>
          </a:p>
          <a:p>
            <a:r>
              <a:rPr lang="en-GB" dirty="0"/>
              <a:t>No more than half a line of each letter in a day!</a:t>
            </a:r>
          </a:p>
          <a:p>
            <a:endParaRPr lang="en-GB" dirty="0"/>
          </a:p>
          <a:p>
            <a:r>
              <a:rPr lang="en-GB" dirty="0"/>
              <a:t>Remember that all of the letters must rest on the line and you should try to make them exactly the same size as each other.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C16037-765A-44EA-8675-A99EFD8C1269}"/>
              </a:ext>
            </a:extLst>
          </p:cNvPr>
          <p:cNvSpPr txBox="1"/>
          <p:nvPr/>
        </p:nvSpPr>
        <p:spPr>
          <a:xfrm>
            <a:off x="728869" y="5404726"/>
            <a:ext cx="5907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link will shows videos of how each letter is drawn.  There are also some worksheets that you can print off, or simply practise them in your books.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D5323A-CEAD-4D3B-B83E-3497DC1F9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559" y="3371299"/>
            <a:ext cx="6022699" cy="15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24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8EE39C-0C1C-40A4-961B-05CB5EDA5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312" y="0"/>
            <a:ext cx="4789488" cy="682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03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7CBE-63AD-4DB3-8608-754BA8326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Wednesday 17</a:t>
            </a:r>
            <a:r>
              <a:rPr lang="en-GB" baseline="30000" dirty="0"/>
              <a:t>th</a:t>
            </a:r>
            <a:r>
              <a:rPr lang="en-GB" dirty="0"/>
              <a:t> June </a:t>
            </a:r>
          </a:p>
        </p:txBody>
      </p:sp>
    </p:spTree>
    <p:extLst>
      <p:ext uri="{BB962C8B-B14F-4D97-AF65-F5344CB8AC3E}">
        <p14:creationId xmlns:p14="http://schemas.microsoft.com/office/powerpoint/2010/main" val="3197493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35299-79AE-4DD8-8457-DFCE929B4EA8}"/>
              </a:ext>
            </a:extLst>
          </p:cNvPr>
          <p:cNvSpPr txBox="1"/>
          <p:nvPr/>
        </p:nvSpPr>
        <p:spPr>
          <a:xfrm>
            <a:off x="3835400" y="419100"/>
            <a:ext cx="78359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Read pages 12 – 15 and use the sentence starters to help you talk about what you have read.   There is no need to write your answers down. 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Noticing </a:t>
            </a:r>
            <a:endParaRPr lang="en-GB" dirty="0"/>
          </a:p>
          <a:p>
            <a:endParaRPr lang="en-GB" dirty="0"/>
          </a:p>
          <a:p>
            <a:r>
              <a:rPr lang="en-GB" dirty="0"/>
              <a:t>The characters notice…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Relationships</a:t>
            </a:r>
            <a:endParaRPr lang="en-GB" dirty="0"/>
          </a:p>
          <a:p>
            <a:r>
              <a:rPr lang="en-GB" dirty="0"/>
              <a:t>The characters who are friends are…</a:t>
            </a:r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Personal opinion</a:t>
            </a:r>
          </a:p>
          <a:p>
            <a:endParaRPr lang="en-GB" dirty="0"/>
          </a:p>
          <a:p>
            <a:r>
              <a:rPr lang="en-GB" dirty="0"/>
              <a:t>I liked/didn’t like…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51EAD-D40A-4B37-871F-F78D6DAF9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489075"/>
            <a:ext cx="3172834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8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6938C4-D509-4209-8E2C-14F8C4269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76200"/>
            <a:ext cx="1182052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81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6BA168-C69B-4DC7-91A1-43A0E6F03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61912"/>
            <a:ext cx="11820525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43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5028E-8EDB-4EAF-A7E9-B6EFA06C8EB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9" y="274589"/>
            <a:ext cx="4051837" cy="4191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342D3F-838E-4E51-84F2-7859D7F26528}"/>
              </a:ext>
            </a:extLst>
          </p:cNvPr>
          <p:cNvSpPr txBox="1"/>
          <p:nvPr/>
        </p:nvSpPr>
        <p:spPr>
          <a:xfrm>
            <a:off x="4700954" y="274589"/>
            <a:ext cx="72096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Unfortunately, Grandma is no longer there and the house has fallen into ruins. </a:t>
            </a:r>
          </a:p>
          <a:p>
            <a:endParaRPr lang="en-GB" dirty="0"/>
          </a:p>
          <a:p>
            <a:r>
              <a:rPr lang="en-GB" dirty="0"/>
              <a:t>Think back to the first picture and gather some words that are negative.  </a:t>
            </a:r>
          </a:p>
          <a:p>
            <a:endParaRPr lang="en-GB" dirty="0"/>
          </a:p>
          <a:p>
            <a:r>
              <a:rPr lang="en-GB" dirty="0"/>
              <a:t>Here are the ones that I can think of. </a:t>
            </a:r>
          </a:p>
          <a:p>
            <a:endParaRPr lang="en-GB" dirty="0"/>
          </a:p>
          <a:p>
            <a:r>
              <a:rPr lang="en-GB" dirty="0"/>
              <a:t>broken photograph, </a:t>
            </a:r>
          </a:p>
          <a:p>
            <a:r>
              <a:rPr lang="en-GB" dirty="0"/>
              <a:t>a clock that stops ticking</a:t>
            </a:r>
          </a:p>
          <a:p>
            <a:r>
              <a:rPr lang="en-GB" dirty="0"/>
              <a:t>a dusty chair, a cracked mirror</a:t>
            </a:r>
          </a:p>
          <a:p>
            <a:r>
              <a:rPr lang="en-GB" dirty="0"/>
              <a:t>a lonely dog</a:t>
            </a:r>
          </a:p>
          <a:p>
            <a:r>
              <a:rPr lang="en-GB" dirty="0"/>
              <a:t>discarded trophies</a:t>
            </a:r>
          </a:p>
          <a:p>
            <a:r>
              <a:rPr lang="en-GB" dirty="0"/>
              <a:t>a withered plant.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FF1D78-C33E-4FE7-A366-8EB959293492}"/>
              </a:ext>
            </a:extLst>
          </p:cNvPr>
          <p:cNvSpPr txBox="1"/>
          <p:nvPr/>
        </p:nvSpPr>
        <p:spPr>
          <a:xfrm>
            <a:off x="281354" y="4665785"/>
            <a:ext cx="7303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sentence is going to tell me what Tom sees now. </a:t>
            </a:r>
          </a:p>
          <a:p>
            <a:endParaRPr lang="en-GB" dirty="0"/>
          </a:p>
          <a:p>
            <a:r>
              <a:rPr lang="en-GB" dirty="0"/>
              <a:t>Tom looked at old photographs, the broken clock and the empty chair.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736D8C-98EE-4C12-A9A2-B8C03A48592D}"/>
              </a:ext>
            </a:extLst>
          </p:cNvPr>
          <p:cNvSpPr txBox="1"/>
          <p:nvPr/>
        </p:nvSpPr>
        <p:spPr>
          <a:xfrm>
            <a:off x="8522678" y="620474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own sentence(s).</a:t>
            </a:r>
          </a:p>
        </p:txBody>
      </p:sp>
    </p:spTree>
    <p:extLst>
      <p:ext uri="{BB962C8B-B14F-4D97-AF65-F5344CB8AC3E}">
        <p14:creationId xmlns:p14="http://schemas.microsoft.com/office/powerpoint/2010/main" val="1116454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5028E-8EDB-4EAF-A7E9-B6EFA06C8EB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9" y="274589"/>
            <a:ext cx="4051837" cy="4191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342D3F-838E-4E51-84F2-7859D7F26528}"/>
              </a:ext>
            </a:extLst>
          </p:cNvPr>
          <p:cNvSpPr txBox="1"/>
          <p:nvPr/>
        </p:nvSpPr>
        <p:spPr>
          <a:xfrm>
            <a:off x="4700954" y="274589"/>
            <a:ext cx="72096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I would like you to think about all of the things that Tom might have been doing with his Grandma. </a:t>
            </a:r>
          </a:p>
          <a:p>
            <a:endParaRPr lang="en-GB" dirty="0"/>
          </a:p>
          <a:p>
            <a:r>
              <a:rPr lang="en-GB" dirty="0"/>
              <a:t>Here are some of the things that I can think of. </a:t>
            </a:r>
          </a:p>
          <a:p>
            <a:endParaRPr lang="en-GB" dirty="0"/>
          </a:p>
          <a:p>
            <a:r>
              <a:rPr lang="en-GB" dirty="0"/>
              <a:t>played cards</a:t>
            </a:r>
          </a:p>
          <a:p>
            <a:r>
              <a:rPr lang="en-GB" dirty="0"/>
              <a:t>read stories</a:t>
            </a:r>
          </a:p>
          <a:p>
            <a:r>
              <a:rPr lang="en-GB" dirty="0"/>
              <a:t>watched television</a:t>
            </a:r>
          </a:p>
          <a:p>
            <a:r>
              <a:rPr lang="en-GB" dirty="0"/>
              <a:t>played games</a:t>
            </a:r>
          </a:p>
          <a:p>
            <a:r>
              <a:rPr lang="en-GB" dirty="0"/>
              <a:t>baked cakes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FF1D78-C33E-4FE7-A366-8EB959293492}"/>
              </a:ext>
            </a:extLst>
          </p:cNvPr>
          <p:cNvSpPr txBox="1"/>
          <p:nvPr/>
        </p:nvSpPr>
        <p:spPr>
          <a:xfrm>
            <a:off x="234461" y="4700954"/>
            <a:ext cx="7303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sentence is going to tell you what he was remembering. </a:t>
            </a:r>
          </a:p>
          <a:p>
            <a:endParaRPr lang="en-GB" dirty="0"/>
          </a:p>
          <a:p>
            <a:r>
              <a:rPr lang="en-GB" dirty="0"/>
              <a:t>Tom stood in deep thought of back when they listened to stories and played cards together.   Now the room was messy and lonely.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736D8C-98EE-4C12-A9A2-B8C03A48592D}"/>
              </a:ext>
            </a:extLst>
          </p:cNvPr>
          <p:cNvSpPr txBox="1"/>
          <p:nvPr/>
        </p:nvSpPr>
        <p:spPr>
          <a:xfrm>
            <a:off x="8522678" y="620474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own sentence(s).</a:t>
            </a:r>
          </a:p>
        </p:txBody>
      </p:sp>
    </p:spTree>
    <p:extLst>
      <p:ext uri="{BB962C8B-B14F-4D97-AF65-F5344CB8AC3E}">
        <p14:creationId xmlns:p14="http://schemas.microsoft.com/office/powerpoint/2010/main" val="1563032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5028E-8EDB-4EAF-A7E9-B6EFA06C8EB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9" y="274589"/>
            <a:ext cx="4051837" cy="4191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342D3F-838E-4E51-84F2-7859D7F26528}"/>
              </a:ext>
            </a:extLst>
          </p:cNvPr>
          <p:cNvSpPr txBox="1"/>
          <p:nvPr/>
        </p:nvSpPr>
        <p:spPr>
          <a:xfrm>
            <a:off x="4700954" y="274589"/>
            <a:ext cx="72096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Here I would like you to think about some things that are really cold. </a:t>
            </a:r>
          </a:p>
          <a:p>
            <a:endParaRPr lang="en-GB" dirty="0"/>
          </a:p>
          <a:p>
            <a:r>
              <a:rPr lang="en-GB" dirty="0"/>
              <a:t>Can you think of some similes that might describe how Tom was feeling about the house. </a:t>
            </a:r>
          </a:p>
          <a:p>
            <a:endParaRPr lang="en-GB" dirty="0"/>
          </a:p>
          <a:p>
            <a:r>
              <a:rPr lang="en-GB" dirty="0"/>
              <a:t>…as cold as ice…</a:t>
            </a:r>
          </a:p>
          <a:p>
            <a:r>
              <a:rPr lang="en-GB" dirty="0"/>
              <a:t>…as cold as deepest winter…</a:t>
            </a:r>
          </a:p>
          <a:p>
            <a:r>
              <a:rPr lang="en-GB" dirty="0"/>
              <a:t>…snow covered…</a:t>
            </a:r>
          </a:p>
          <a:p>
            <a:r>
              <a:rPr lang="en-GB" dirty="0"/>
              <a:t>…like a frozen lake…</a:t>
            </a:r>
          </a:p>
          <a:p>
            <a:r>
              <a:rPr lang="en-GB" dirty="0"/>
              <a:t>… like a frost covered path…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FF1D78-C33E-4FE7-A366-8EB959293492}"/>
              </a:ext>
            </a:extLst>
          </p:cNvPr>
          <p:cNvSpPr txBox="1"/>
          <p:nvPr/>
        </p:nvSpPr>
        <p:spPr>
          <a:xfrm>
            <a:off x="281354" y="4665785"/>
            <a:ext cx="7303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sentence is going to tell me what Tom sees now. </a:t>
            </a:r>
          </a:p>
          <a:p>
            <a:endParaRPr lang="en-GB" dirty="0"/>
          </a:p>
          <a:p>
            <a:r>
              <a:rPr lang="en-GB" dirty="0"/>
              <a:t>Without Grandma the house was as cold as deepest winter.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736D8C-98EE-4C12-A9A2-B8C03A48592D}"/>
              </a:ext>
            </a:extLst>
          </p:cNvPr>
          <p:cNvSpPr txBox="1"/>
          <p:nvPr/>
        </p:nvSpPr>
        <p:spPr>
          <a:xfrm>
            <a:off x="7983417" y="5589115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own sentence(s) that compares Grandmas house to a cold scene. </a:t>
            </a:r>
          </a:p>
        </p:txBody>
      </p:sp>
    </p:spTree>
    <p:extLst>
      <p:ext uri="{BB962C8B-B14F-4D97-AF65-F5344CB8AC3E}">
        <p14:creationId xmlns:p14="http://schemas.microsoft.com/office/powerpoint/2010/main" val="3566849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F3A6AA-6536-41EF-9E98-D7412112A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62" y="121089"/>
            <a:ext cx="4745038" cy="6736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52A854-3DB6-49F4-8E72-9116CA4E0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-23367"/>
            <a:ext cx="4851400" cy="690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95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0C44AD-51D8-4569-B4B6-A9D99B6B1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74" y="9837"/>
            <a:ext cx="4848225" cy="68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6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31940-9E55-4781-BE82-53661209D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64892"/>
          </a:xfrm>
        </p:spPr>
        <p:txBody>
          <a:bodyPr>
            <a:normAutofit fontScale="90000"/>
          </a:bodyPr>
          <a:lstStyle/>
          <a:p>
            <a:r>
              <a:rPr lang="en-GB" dirty="0"/>
              <a:t>Spelling </a:t>
            </a:r>
            <a:br>
              <a:rPr lang="en-GB" dirty="0"/>
            </a:br>
            <a:r>
              <a:rPr lang="en-GB" dirty="0"/>
              <a:t>Year 1.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EE29E-C74A-4F8B-ADD2-4F8C2ACD133D}"/>
              </a:ext>
            </a:extLst>
          </p:cNvPr>
          <p:cNvSpPr txBox="1">
            <a:spLocks/>
          </p:cNvSpPr>
          <p:nvPr/>
        </p:nvSpPr>
        <p:spPr>
          <a:xfrm>
            <a:off x="838200" y="1958147"/>
            <a:ext cx="4954588" cy="4187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8BAD2A-CA7E-4FE4-9F48-ECF095D66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5564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60F654-D0EC-457E-B3C2-33C1C87FF35B}"/>
              </a:ext>
            </a:extLst>
          </p:cNvPr>
          <p:cNvSpPr/>
          <p:nvPr/>
        </p:nvSpPr>
        <p:spPr>
          <a:xfrm>
            <a:off x="267494" y="1776540"/>
            <a:ext cx="49545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https://www.youtube.com/playlist?list=PLDe74j1F52zRJc5SKIq2QA85oScvky-PP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BE03FF-88F3-4B8D-94AE-0CC72A6CC3BF}"/>
              </a:ext>
            </a:extLst>
          </p:cNvPr>
          <p:cNvSpPr txBox="1"/>
          <p:nvPr/>
        </p:nvSpPr>
        <p:spPr>
          <a:xfrm>
            <a:off x="773723" y="2769577"/>
            <a:ext cx="4106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Please watch set 3 videos </a:t>
            </a:r>
          </a:p>
          <a:p>
            <a:pPr marL="285750" indent="-285750">
              <a:buFontTx/>
              <a:buChar char="-"/>
            </a:pPr>
            <a:r>
              <a:rPr lang="en-GB" dirty="0"/>
              <a:t>Speed sounds</a:t>
            </a:r>
          </a:p>
          <a:p>
            <a:pPr marL="285750" indent="-285750">
              <a:buFontTx/>
              <a:buChar char="-"/>
            </a:pPr>
            <a:r>
              <a:rPr lang="en-GB" dirty="0"/>
              <a:t>Spelling 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5892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7CBE-63AD-4DB3-8608-754BA8326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Thursday 18</a:t>
            </a:r>
            <a:r>
              <a:rPr lang="en-GB" baseline="30000" dirty="0"/>
              <a:t>th</a:t>
            </a:r>
            <a:r>
              <a:rPr lang="en-GB" dirty="0"/>
              <a:t> June </a:t>
            </a:r>
          </a:p>
        </p:txBody>
      </p:sp>
    </p:spTree>
    <p:extLst>
      <p:ext uri="{BB962C8B-B14F-4D97-AF65-F5344CB8AC3E}">
        <p14:creationId xmlns:p14="http://schemas.microsoft.com/office/powerpoint/2010/main" val="788774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35299-79AE-4DD8-8457-DFCE929B4EA8}"/>
              </a:ext>
            </a:extLst>
          </p:cNvPr>
          <p:cNvSpPr txBox="1"/>
          <p:nvPr/>
        </p:nvSpPr>
        <p:spPr>
          <a:xfrm>
            <a:off x="3835400" y="406400"/>
            <a:ext cx="78359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Read pages 16 – 19 and use the sentence starters to help you talk about the pages that you have read.  There is no need to write the answers down.  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Touching </a:t>
            </a:r>
            <a:endParaRPr lang="en-GB" dirty="0"/>
          </a:p>
          <a:p>
            <a:endParaRPr lang="en-GB" dirty="0"/>
          </a:p>
          <a:p>
            <a:r>
              <a:rPr lang="en-GB" dirty="0"/>
              <a:t>The surrounding might feel as if…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Facts and opinions</a:t>
            </a:r>
            <a:endParaRPr lang="en-GB" dirty="0"/>
          </a:p>
          <a:p>
            <a:r>
              <a:rPr lang="en-GB" dirty="0"/>
              <a:t>If I reviewed this book I would say…</a:t>
            </a:r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Inference</a:t>
            </a:r>
          </a:p>
          <a:p>
            <a:endParaRPr lang="en-GB" dirty="0"/>
          </a:p>
          <a:p>
            <a:r>
              <a:rPr lang="en-GB" dirty="0"/>
              <a:t>This picture tells us more about…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27BA27-F222-4748-9C5F-ADD05AAED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489075"/>
            <a:ext cx="3172834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18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BA6D5C-3D3C-4B3F-A399-82DFC9E37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80962"/>
            <a:ext cx="1181100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49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D23236-9BAD-4C36-A904-68B1A4F1C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" y="71437"/>
            <a:ext cx="117824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79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20270E-F331-47D4-9312-F6727BC82439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2" y="361242"/>
            <a:ext cx="5007610" cy="25109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A76E4-13DD-4E25-B9D9-A75E727ECEC3}"/>
              </a:ext>
            </a:extLst>
          </p:cNvPr>
          <p:cNvSpPr txBox="1"/>
          <p:nvPr/>
        </p:nvSpPr>
        <p:spPr>
          <a:xfrm>
            <a:off x="5603631" y="339969"/>
            <a:ext cx="63773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this next session of our story, the boy is going to rebuild the house.  It takes him a long time.  </a:t>
            </a:r>
          </a:p>
          <a:p>
            <a:endParaRPr lang="en-GB" dirty="0"/>
          </a:p>
          <a:p>
            <a:r>
              <a:rPr lang="en-GB" dirty="0"/>
              <a:t>If he starts in Autumn and Winter can you think of some of the sounds that the wind might be making. </a:t>
            </a:r>
          </a:p>
          <a:p>
            <a:endParaRPr lang="en-GB" dirty="0"/>
          </a:p>
          <a:p>
            <a:r>
              <a:rPr lang="en-GB" dirty="0"/>
              <a:t>Here are some of the sounds that I think the wind might make. </a:t>
            </a:r>
          </a:p>
          <a:p>
            <a:endParaRPr lang="en-GB" dirty="0"/>
          </a:p>
          <a:p>
            <a:r>
              <a:rPr lang="en-GB" dirty="0"/>
              <a:t>…howled,  twisted,  whispered,  raged,  twirled,  tumbled,  rattled,   fluttered,  blew…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81718-2A81-4480-97E9-C38E1BD1F287}"/>
              </a:ext>
            </a:extLst>
          </p:cNvPr>
          <p:cNvSpPr txBox="1"/>
          <p:nvPr/>
        </p:nvSpPr>
        <p:spPr>
          <a:xfrm>
            <a:off x="373282" y="3657600"/>
            <a:ext cx="71177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These are my sentences: </a:t>
            </a:r>
          </a:p>
          <a:p>
            <a:endParaRPr lang="en-GB" dirty="0"/>
          </a:p>
          <a:p>
            <a:r>
              <a:rPr lang="en-GB" dirty="0"/>
              <a:t>In memory of his Grandma, he made plans and set to work. 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With determination, Tom worked as the wind twisted and howled around him.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3935D-845A-4B3B-A3EB-38ECBF4D4BE8}"/>
              </a:ext>
            </a:extLst>
          </p:cNvPr>
          <p:cNvSpPr txBox="1"/>
          <p:nvPr/>
        </p:nvSpPr>
        <p:spPr>
          <a:xfrm>
            <a:off x="7889631" y="4876800"/>
            <a:ext cx="3833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your sentence I would like you to include two words to describe the sounds that the wind makes. </a:t>
            </a:r>
          </a:p>
        </p:txBody>
      </p:sp>
    </p:spTree>
    <p:extLst>
      <p:ext uri="{BB962C8B-B14F-4D97-AF65-F5344CB8AC3E}">
        <p14:creationId xmlns:p14="http://schemas.microsoft.com/office/powerpoint/2010/main" val="1815415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20270E-F331-47D4-9312-F6727BC82439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2" y="361242"/>
            <a:ext cx="5007610" cy="25109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A76E4-13DD-4E25-B9D9-A75E727ECEC3}"/>
              </a:ext>
            </a:extLst>
          </p:cNvPr>
          <p:cNvSpPr txBox="1"/>
          <p:nvPr/>
        </p:nvSpPr>
        <p:spPr>
          <a:xfrm>
            <a:off x="5603631" y="339969"/>
            <a:ext cx="63773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this next session of our story, the boy is going to rebuild the house.  It takes him a long time.  </a:t>
            </a:r>
          </a:p>
          <a:p>
            <a:endParaRPr lang="en-GB" dirty="0"/>
          </a:p>
          <a:p>
            <a:r>
              <a:rPr lang="en-GB" dirty="0"/>
              <a:t>I would like you to think about what things Tom might see now that it is the middle of winter. </a:t>
            </a:r>
          </a:p>
          <a:p>
            <a:endParaRPr lang="en-GB" dirty="0"/>
          </a:p>
          <a:p>
            <a:r>
              <a:rPr lang="en-GB" dirty="0"/>
              <a:t>…ice covered branches, bare trees, blanket of snow, frozen lake, crisp snow, velvet snow.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81718-2A81-4480-97E9-C38E1BD1F287}"/>
              </a:ext>
            </a:extLst>
          </p:cNvPr>
          <p:cNvSpPr txBox="1"/>
          <p:nvPr/>
        </p:nvSpPr>
        <p:spPr>
          <a:xfrm>
            <a:off x="373282" y="3657600"/>
            <a:ext cx="7117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am going to describe the winter scene. </a:t>
            </a:r>
          </a:p>
          <a:p>
            <a:endParaRPr lang="en-GB" dirty="0"/>
          </a:p>
          <a:p>
            <a:r>
              <a:rPr lang="en-GB" dirty="0"/>
              <a:t>Tom could see ice lacquered branches and crisp, velvet snow.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3935D-845A-4B3B-A3EB-38ECBF4D4BE8}"/>
              </a:ext>
            </a:extLst>
          </p:cNvPr>
          <p:cNvSpPr txBox="1"/>
          <p:nvPr/>
        </p:nvSpPr>
        <p:spPr>
          <a:xfrm>
            <a:off x="7889631" y="4876800"/>
            <a:ext cx="3833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your sentence I would like you to include an expanded noun phrase to describe the scene. </a:t>
            </a:r>
          </a:p>
        </p:txBody>
      </p:sp>
    </p:spTree>
    <p:extLst>
      <p:ext uri="{BB962C8B-B14F-4D97-AF65-F5344CB8AC3E}">
        <p14:creationId xmlns:p14="http://schemas.microsoft.com/office/powerpoint/2010/main" val="1005936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20270E-F331-47D4-9312-F6727BC82439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2" y="361242"/>
            <a:ext cx="5007610" cy="25109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A76E4-13DD-4E25-B9D9-A75E727ECEC3}"/>
              </a:ext>
            </a:extLst>
          </p:cNvPr>
          <p:cNvSpPr txBox="1"/>
          <p:nvPr/>
        </p:nvSpPr>
        <p:spPr>
          <a:xfrm>
            <a:off x="5603631" y="339969"/>
            <a:ext cx="63773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this next session of our story, the boy is going to rebuild the house.  It takes him a long time.  </a:t>
            </a:r>
          </a:p>
          <a:p>
            <a:endParaRPr lang="en-GB" dirty="0"/>
          </a:p>
          <a:p>
            <a:r>
              <a:rPr lang="en-GB" dirty="0"/>
              <a:t>How do you think Tom might me feeling in the middle of winter.  </a:t>
            </a:r>
          </a:p>
          <a:p>
            <a:endParaRPr lang="en-GB" dirty="0"/>
          </a:p>
          <a:p>
            <a:r>
              <a:rPr lang="en-GB" dirty="0"/>
              <a:t>Here are some of the words that I can think of. </a:t>
            </a:r>
          </a:p>
          <a:p>
            <a:endParaRPr lang="en-GB" dirty="0"/>
          </a:p>
          <a:p>
            <a:r>
              <a:rPr lang="en-GB" dirty="0"/>
              <a:t>…drenched,  soaked,  soggy,   damp.   </a:t>
            </a:r>
          </a:p>
          <a:p>
            <a:endParaRPr lang="en-GB" dirty="0"/>
          </a:p>
          <a:p>
            <a:r>
              <a:rPr lang="en-GB" dirty="0"/>
              <a:t>Here are some words that might describe what the wind was doing. </a:t>
            </a:r>
          </a:p>
          <a:p>
            <a:endParaRPr lang="en-GB" dirty="0"/>
          </a:p>
          <a:p>
            <a:r>
              <a:rPr lang="en-GB" dirty="0"/>
              <a:t>… pelted, hammered, chucked, drizzled…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81718-2A81-4480-97E9-C38E1BD1F287}"/>
              </a:ext>
            </a:extLst>
          </p:cNvPr>
          <p:cNvSpPr txBox="1"/>
          <p:nvPr/>
        </p:nvSpPr>
        <p:spPr>
          <a:xfrm>
            <a:off x="220882" y="4372707"/>
            <a:ext cx="7117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am going to use an exclamatory sentence to describe how horrible the weather is.</a:t>
            </a:r>
          </a:p>
          <a:p>
            <a:endParaRPr lang="en-GB" dirty="0"/>
          </a:p>
          <a:p>
            <a:r>
              <a:rPr lang="en-GB" dirty="0"/>
              <a:t>The rain pelted down.   How damp he was!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3935D-845A-4B3B-A3EB-38ECBF4D4BE8}"/>
              </a:ext>
            </a:extLst>
          </p:cNvPr>
          <p:cNvSpPr txBox="1"/>
          <p:nvPr/>
        </p:nvSpPr>
        <p:spPr>
          <a:xfrm>
            <a:off x="7889631" y="4876800"/>
            <a:ext cx="3833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would like you to write a sentence describing what the rain was doing and an exclamatory sentence describing Tom.  </a:t>
            </a:r>
          </a:p>
        </p:txBody>
      </p:sp>
    </p:spTree>
    <p:extLst>
      <p:ext uri="{BB962C8B-B14F-4D97-AF65-F5344CB8AC3E}">
        <p14:creationId xmlns:p14="http://schemas.microsoft.com/office/powerpoint/2010/main" val="3268115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B52C4E-8F28-45D5-8D06-21100B6E8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0"/>
            <a:ext cx="5381625" cy="6648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A880CE-5F60-4D79-80FE-7A4760378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044" y="0"/>
            <a:ext cx="4950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87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D828DF-77F8-4B28-B118-9CEE0F1F7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16" y="0"/>
            <a:ext cx="4861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86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7CBE-63AD-4DB3-8608-754BA8326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Friday 19</a:t>
            </a:r>
            <a:r>
              <a:rPr lang="en-GB" baseline="30000" dirty="0"/>
              <a:t>th</a:t>
            </a:r>
            <a:r>
              <a:rPr lang="en-GB" dirty="0"/>
              <a:t> June </a:t>
            </a:r>
          </a:p>
        </p:txBody>
      </p:sp>
    </p:spTree>
    <p:extLst>
      <p:ext uri="{BB962C8B-B14F-4D97-AF65-F5344CB8AC3E}">
        <p14:creationId xmlns:p14="http://schemas.microsoft.com/office/powerpoint/2010/main" val="4018407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7CBE-63AD-4DB3-8608-754BA8326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Monday 15</a:t>
            </a:r>
            <a:r>
              <a:rPr lang="en-GB" baseline="30000" dirty="0"/>
              <a:t>th</a:t>
            </a:r>
            <a:r>
              <a:rPr lang="en-GB" dirty="0"/>
              <a:t> June </a:t>
            </a:r>
          </a:p>
        </p:txBody>
      </p:sp>
    </p:spTree>
    <p:extLst>
      <p:ext uri="{BB962C8B-B14F-4D97-AF65-F5344CB8AC3E}">
        <p14:creationId xmlns:p14="http://schemas.microsoft.com/office/powerpoint/2010/main" val="2838782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35299-79AE-4DD8-8457-DFCE929B4EA8}"/>
              </a:ext>
            </a:extLst>
          </p:cNvPr>
          <p:cNvSpPr txBox="1"/>
          <p:nvPr/>
        </p:nvSpPr>
        <p:spPr>
          <a:xfrm>
            <a:off x="3848100" y="419100"/>
            <a:ext cx="7835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Read pages 20 – 23 and use the sentence starters to help you write about the book.  There is no need to write the answers down. </a:t>
            </a:r>
          </a:p>
          <a:p>
            <a:endParaRPr lang="en-GB" dirty="0"/>
          </a:p>
          <a:p>
            <a:r>
              <a:rPr lang="en-GB" u="sng" dirty="0"/>
              <a:t>Action</a:t>
            </a:r>
            <a:endParaRPr lang="en-GB" dirty="0"/>
          </a:p>
          <a:p>
            <a:endParaRPr lang="en-GB" dirty="0"/>
          </a:p>
          <a:p>
            <a:r>
              <a:rPr lang="en-GB" dirty="0"/>
              <a:t>The main action in this story is when…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Problem </a:t>
            </a:r>
            <a:endParaRPr lang="en-GB" dirty="0"/>
          </a:p>
          <a:p>
            <a:r>
              <a:rPr lang="en-GB" dirty="0"/>
              <a:t>The problem in the story is…</a:t>
            </a:r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Predictions</a:t>
            </a:r>
          </a:p>
          <a:p>
            <a:endParaRPr lang="en-GB" dirty="0"/>
          </a:p>
          <a:p>
            <a:r>
              <a:rPr lang="en-GB" dirty="0"/>
              <a:t>My idea for what happens next is…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EAD7F3-27BE-4118-B9AE-20711ADC0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489075"/>
            <a:ext cx="3172834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38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33E902-8FC6-4449-B536-C13D0C8EF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61912"/>
            <a:ext cx="1183005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367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B0A812-4540-4840-9E73-2D399A462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76200"/>
            <a:ext cx="11811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3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2D18FE-255E-4606-9A27-4CF2201C24A8}"/>
              </a:ext>
            </a:extLst>
          </p:cNvPr>
          <p:cNvSpPr txBox="1"/>
          <p:nvPr/>
        </p:nvSpPr>
        <p:spPr>
          <a:xfrm>
            <a:off x="412124" y="347730"/>
            <a:ext cx="1119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Editing Stations.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CD215-FAD8-4EE6-BFB6-0B5840888A93}"/>
              </a:ext>
            </a:extLst>
          </p:cNvPr>
          <p:cNvSpPr txBox="1"/>
          <p:nvPr/>
        </p:nvSpPr>
        <p:spPr>
          <a:xfrm>
            <a:off x="3200399" y="2621147"/>
            <a:ext cx="2807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Here is your chance to improve your work.  </a:t>
            </a:r>
          </a:p>
          <a:p>
            <a:r>
              <a:rPr lang="en-GB" dirty="0"/>
              <a:t>Spend 5 minutes at each of these editing stations.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4D162-6734-470D-823D-6E32AB842F1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AE3F3"/>
              </a:clrFrom>
              <a:clrTo>
                <a:srgbClr val="DAE3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169" y="866886"/>
            <a:ext cx="3153055" cy="2736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81A021-36C0-4408-9830-9AF7CA82F5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AE3F3"/>
              </a:clrFrom>
              <a:clrTo>
                <a:srgbClr val="DAE3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3706" y="1"/>
            <a:ext cx="3530046" cy="2736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AF0EA1-AFD6-4935-824E-A7472530E68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AE3F3"/>
              </a:clrFrom>
              <a:clrTo>
                <a:srgbClr val="DAE3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9840" y="2060824"/>
            <a:ext cx="3464025" cy="2736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D577C-4E0E-48E2-BFCC-BDB88234843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DAE3F3"/>
              </a:clrFrom>
              <a:clrTo>
                <a:srgbClr val="DAE3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124" y="3706269"/>
            <a:ext cx="3464025" cy="2939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C494B8-19F7-47E4-9745-14797CB399C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DAE3F3"/>
              </a:clrFrom>
              <a:clrTo>
                <a:srgbClr val="DAE3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3512" y="3706269"/>
            <a:ext cx="3464025" cy="297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426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ircle: Hollow 1">
            <a:extLst>
              <a:ext uri="{FF2B5EF4-FFF2-40B4-BE49-F238E27FC236}">
                <a16:creationId xmlns:a16="http://schemas.microsoft.com/office/drawing/2014/main" id="{E407DA94-9D6D-4994-BC9B-0CBCD2377A1F}"/>
              </a:ext>
            </a:extLst>
          </p:cNvPr>
          <p:cNvSpPr/>
          <p:nvPr/>
        </p:nvSpPr>
        <p:spPr>
          <a:xfrm>
            <a:off x="1210614" y="1133341"/>
            <a:ext cx="4056845" cy="3953814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D6BC8-3076-4A4B-801E-931F8587D214}"/>
              </a:ext>
            </a:extLst>
          </p:cNvPr>
          <p:cNvSpPr txBox="1"/>
          <p:nvPr/>
        </p:nvSpPr>
        <p:spPr>
          <a:xfrm>
            <a:off x="534472" y="2756305"/>
            <a:ext cx="5409127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4000" dirty="0"/>
              <a:t>Spelling Square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C0E6A-F545-4C45-BA34-C5BBFED77A4F}"/>
              </a:ext>
            </a:extLst>
          </p:cNvPr>
          <p:cNvSpPr txBox="1"/>
          <p:nvPr/>
        </p:nvSpPr>
        <p:spPr>
          <a:xfrm>
            <a:off x="6426558" y="1133341"/>
            <a:ext cx="52803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Here are some of the things that you could use to help you check your spellings.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Word mats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The words on the word lists.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Dictionaries. 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B5C3D-9431-4B3C-B288-02FB678DAAA2}"/>
              </a:ext>
            </a:extLst>
          </p:cNvPr>
          <p:cNvSpPr txBox="1"/>
          <p:nvPr/>
        </p:nvSpPr>
        <p:spPr>
          <a:xfrm>
            <a:off x="6323527" y="4134118"/>
            <a:ext cx="528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Today I would like you to find three spelling mistakes and correct them in your work. </a:t>
            </a:r>
          </a:p>
        </p:txBody>
      </p:sp>
      <p:pic>
        <p:nvPicPr>
          <p:cNvPr id="2050" name="Picture 2" descr="33++ cliparts | 5 Minute Timer Clipart | 4570book.info">
            <a:extLst>
              <a:ext uri="{FF2B5EF4-FFF2-40B4-BE49-F238E27FC236}">
                <a16:creationId xmlns:a16="http://schemas.microsoft.com/office/drawing/2014/main" id="{74392AB9-A770-4315-8231-5BD805D74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" y="0"/>
            <a:ext cx="1608601" cy="15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6523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ircle: Hollow 1">
            <a:extLst>
              <a:ext uri="{FF2B5EF4-FFF2-40B4-BE49-F238E27FC236}">
                <a16:creationId xmlns:a16="http://schemas.microsoft.com/office/drawing/2014/main" id="{E407DA94-9D6D-4994-BC9B-0CBCD2377A1F}"/>
              </a:ext>
            </a:extLst>
          </p:cNvPr>
          <p:cNvSpPr/>
          <p:nvPr/>
        </p:nvSpPr>
        <p:spPr>
          <a:xfrm>
            <a:off x="1210614" y="1133341"/>
            <a:ext cx="4056845" cy="3953814"/>
          </a:xfrm>
          <a:prstGeom prst="don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D6BC8-3076-4A4B-801E-931F8587D214}"/>
              </a:ext>
            </a:extLst>
          </p:cNvPr>
          <p:cNvSpPr txBox="1"/>
          <p:nvPr/>
        </p:nvSpPr>
        <p:spPr>
          <a:xfrm>
            <a:off x="534472" y="2756305"/>
            <a:ext cx="540912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4000" dirty="0"/>
              <a:t>Punctuation Place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C0E6A-F545-4C45-BA34-C5BBFED77A4F}"/>
              </a:ext>
            </a:extLst>
          </p:cNvPr>
          <p:cNvSpPr txBox="1"/>
          <p:nvPr/>
        </p:nvSpPr>
        <p:spPr>
          <a:xfrm>
            <a:off x="6619741" y="515155"/>
            <a:ext cx="52803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Year 1. </a:t>
            </a:r>
          </a:p>
          <a:p>
            <a:r>
              <a:rPr lang="en-GB" dirty="0">
                <a:latin typeface="Comic Sans MS" panose="030F0702030302020204" pitchFamily="66" charset="0"/>
              </a:rPr>
              <a:t>Check that you have included these things in your writing. 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A capital letter at the beginning of a sentence.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A full stop at the end of a sentence.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A question mark at the end of a question sentence.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A capital letter for a name. 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B5C3D-9431-4B3C-B288-02FB678DAAA2}"/>
              </a:ext>
            </a:extLst>
          </p:cNvPr>
          <p:cNvSpPr txBox="1"/>
          <p:nvPr/>
        </p:nvSpPr>
        <p:spPr>
          <a:xfrm>
            <a:off x="598866" y="5724659"/>
            <a:ext cx="528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Today I would like you to find 3 places in your work where you have missed some punctuation.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B4C0FB-6E74-4168-BF44-57A72227814E}"/>
              </a:ext>
            </a:extLst>
          </p:cNvPr>
          <p:cNvSpPr txBox="1"/>
          <p:nvPr/>
        </p:nvSpPr>
        <p:spPr>
          <a:xfrm>
            <a:off x="6619741" y="3749314"/>
            <a:ext cx="52803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Year 2</a:t>
            </a:r>
          </a:p>
          <a:p>
            <a:r>
              <a:rPr lang="en-GB" dirty="0">
                <a:latin typeface="Comic Sans MS" panose="030F0702030302020204" pitchFamily="66" charset="0"/>
              </a:rPr>
              <a:t>Check that you have </a:t>
            </a:r>
            <a:r>
              <a:rPr lang="en-GB" u="sng" dirty="0">
                <a:latin typeface="Comic Sans MS" panose="030F0702030302020204" pitchFamily="66" charset="0"/>
              </a:rPr>
              <a:t>also</a:t>
            </a:r>
            <a:r>
              <a:rPr lang="en-GB" dirty="0">
                <a:latin typeface="Comic Sans MS" panose="030F0702030302020204" pitchFamily="66" charset="0"/>
              </a:rPr>
              <a:t> included these things.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An exclamation mark for an exclamatory sentence.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Commas (,) for list sentences.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‘ to show missing letters (e.g. don’t)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‘s to show if something belongs to someone  (e.g. Peck’s wings)  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9" name="Picture 2" descr="33++ cliparts | 5 Minute Timer Clipart | 4570book.info">
            <a:extLst>
              <a:ext uri="{FF2B5EF4-FFF2-40B4-BE49-F238E27FC236}">
                <a16:creationId xmlns:a16="http://schemas.microsoft.com/office/drawing/2014/main" id="{1B63BE12-C669-4E77-8177-9A7C7CA9A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" y="0"/>
            <a:ext cx="1608601" cy="15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6934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ircle: Hollow 1">
            <a:extLst>
              <a:ext uri="{FF2B5EF4-FFF2-40B4-BE49-F238E27FC236}">
                <a16:creationId xmlns:a16="http://schemas.microsoft.com/office/drawing/2014/main" id="{E407DA94-9D6D-4994-BC9B-0CBCD2377A1F}"/>
              </a:ext>
            </a:extLst>
          </p:cNvPr>
          <p:cNvSpPr/>
          <p:nvPr/>
        </p:nvSpPr>
        <p:spPr>
          <a:xfrm>
            <a:off x="1210614" y="1133341"/>
            <a:ext cx="4056845" cy="3953814"/>
          </a:xfrm>
          <a:prstGeom prst="don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D6BC8-3076-4A4B-801E-931F8587D214}"/>
              </a:ext>
            </a:extLst>
          </p:cNvPr>
          <p:cNvSpPr txBox="1"/>
          <p:nvPr/>
        </p:nvSpPr>
        <p:spPr>
          <a:xfrm>
            <a:off x="485104" y="2704698"/>
            <a:ext cx="5409127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4000" dirty="0"/>
              <a:t>Grammar Green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B5C3D-9431-4B3C-B288-02FB678DAAA2}"/>
              </a:ext>
            </a:extLst>
          </p:cNvPr>
          <p:cNvSpPr txBox="1"/>
          <p:nvPr/>
        </p:nvSpPr>
        <p:spPr>
          <a:xfrm>
            <a:off x="598867" y="5443457"/>
            <a:ext cx="5280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Read through your work with your inner ears.  If you spot any mistakes, make changes now.  </a:t>
            </a:r>
          </a:p>
          <a:p>
            <a:r>
              <a:rPr lang="en-GB" dirty="0"/>
              <a:t>Make sure you stop after 5 minutes.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4BAB46-804F-4C4A-A18B-AA25586AB7DD}"/>
              </a:ext>
            </a:extLst>
          </p:cNvPr>
          <p:cNvSpPr/>
          <p:nvPr/>
        </p:nvSpPr>
        <p:spPr>
          <a:xfrm>
            <a:off x="5894231" y="487010"/>
            <a:ext cx="5610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At Grammar Green I would like you to read through your work using your inner ears.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Have you missed any words out?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Have you put in too many words?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Does your work sound okay?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80C0C-E16C-4EB8-AD1E-5657EC4FA8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71905" y="1717010"/>
            <a:ext cx="2829320" cy="4515480"/>
          </a:xfrm>
          <a:prstGeom prst="rect">
            <a:avLst/>
          </a:prstGeom>
        </p:spPr>
      </p:pic>
      <p:pic>
        <p:nvPicPr>
          <p:cNvPr id="9" name="Picture 2" descr="33++ cliparts | 5 Minute Timer Clipart | 4570book.info">
            <a:extLst>
              <a:ext uri="{FF2B5EF4-FFF2-40B4-BE49-F238E27FC236}">
                <a16:creationId xmlns:a16="http://schemas.microsoft.com/office/drawing/2014/main" id="{04CE1E3F-4533-4902-8F5E-FA5A4FE72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" y="0"/>
            <a:ext cx="1608601" cy="15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074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ircle: Hollow 1">
            <a:extLst>
              <a:ext uri="{FF2B5EF4-FFF2-40B4-BE49-F238E27FC236}">
                <a16:creationId xmlns:a16="http://schemas.microsoft.com/office/drawing/2014/main" id="{E407DA94-9D6D-4994-BC9B-0CBCD2377A1F}"/>
              </a:ext>
            </a:extLst>
          </p:cNvPr>
          <p:cNvSpPr/>
          <p:nvPr/>
        </p:nvSpPr>
        <p:spPr>
          <a:xfrm>
            <a:off x="1210614" y="1133341"/>
            <a:ext cx="4056845" cy="3953814"/>
          </a:xfrm>
          <a:prstGeom prst="don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D6BC8-3076-4A4B-801E-931F8587D214}"/>
              </a:ext>
            </a:extLst>
          </p:cNvPr>
          <p:cNvSpPr txBox="1"/>
          <p:nvPr/>
        </p:nvSpPr>
        <p:spPr>
          <a:xfrm>
            <a:off x="534472" y="2756305"/>
            <a:ext cx="5409127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4000" dirty="0"/>
              <a:t>Re-write Road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C0E6A-F545-4C45-BA34-C5BBFED77A4F}"/>
              </a:ext>
            </a:extLst>
          </p:cNvPr>
          <p:cNvSpPr txBox="1"/>
          <p:nvPr/>
        </p:nvSpPr>
        <p:spPr>
          <a:xfrm>
            <a:off x="6426558" y="1133341"/>
            <a:ext cx="52803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Choose one of your sentences.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Re- write this sentence thinking about these things.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Have you used your best handwriting?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Are all of your letters sitting on the line?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Are all of your letters the correct shape and size?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Are your ascenders and descenders clear?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 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B5C3D-9431-4B3C-B288-02FB678DAAA2}"/>
              </a:ext>
            </a:extLst>
          </p:cNvPr>
          <p:cNvSpPr txBox="1"/>
          <p:nvPr/>
        </p:nvSpPr>
        <p:spPr>
          <a:xfrm>
            <a:off x="6426558" y="5401493"/>
            <a:ext cx="528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Choose your favourite sentence to re-write in your best handwriting. </a:t>
            </a:r>
          </a:p>
        </p:txBody>
      </p:sp>
      <p:pic>
        <p:nvPicPr>
          <p:cNvPr id="6" name="Picture 2" descr="33++ cliparts | 5 Minute Timer Clipart | 4570book.info">
            <a:extLst>
              <a:ext uri="{FF2B5EF4-FFF2-40B4-BE49-F238E27FC236}">
                <a16:creationId xmlns:a16="http://schemas.microsoft.com/office/drawing/2014/main" id="{951B3E65-A9B5-4220-9800-80AD13AE5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" y="0"/>
            <a:ext cx="1608601" cy="15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360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ircle: Hollow 1">
            <a:extLst>
              <a:ext uri="{FF2B5EF4-FFF2-40B4-BE49-F238E27FC236}">
                <a16:creationId xmlns:a16="http://schemas.microsoft.com/office/drawing/2014/main" id="{E407DA94-9D6D-4994-BC9B-0CBCD2377A1F}"/>
              </a:ext>
            </a:extLst>
          </p:cNvPr>
          <p:cNvSpPr/>
          <p:nvPr/>
        </p:nvSpPr>
        <p:spPr>
          <a:xfrm>
            <a:off x="1210614" y="1133341"/>
            <a:ext cx="4056845" cy="3953814"/>
          </a:xfrm>
          <a:prstGeom prst="don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D6BC8-3076-4A4B-801E-931F8587D214}"/>
              </a:ext>
            </a:extLst>
          </p:cNvPr>
          <p:cNvSpPr txBox="1"/>
          <p:nvPr/>
        </p:nvSpPr>
        <p:spPr>
          <a:xfrm>
            <a:off x="534472" y="2756305"/>
            <a:ext cx="5409127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4000" dirty="0"/>
              <a:t>Addition Avenue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C0E6A-F545-4C45-BA34-C5BBFED77A4F}"/>
              </a:ext>
            </a:extLst>
          </p:cNvPr>
          <p:cNvSpPr txBox="1"/>
          <p:nvPr/>
        </p:nvSpPr>
        <p:spPr>
          <a:xfrm>
            <a:off x="6426558" y="1133341"/>
            <a:ext cx="52803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Here’s your chance to add some more information. 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Add some more information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Add an adjective.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Add an adverb </a:t>
            </a:r>
          </a:p>
          <a:p>
            <a:pPr marL="285750" indent="-285750">
              <a:buFontTx/>
              <a:buChar char="-"/>
            </a:pPr>
            <a:r>
              <a:rPr lang="en-GB" dirty="0">
                <a:latin typeface="Comic Sans MS" panose="030F0702030302020204" pitchFamily="66" charset="0"/>
              </a:rPr>
              <a:t>Add another sentence.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B5C3D-9431-4B3C-B288-02FB678DAAA2}"/>
              </a:ext>
            </a:extLst>
          </p:cNvPr>
          <p:cNvSpPr txBox="1"/>
          <p:nvPr/>
        </p:nvSpPr>
        <p:spPr>
          <a:xfrm>
            <a:off x="6323527" y="4134118"/>
            <a:ext cx="528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Today find one more plot point and add another sentence to it. </a:t>
            </a:r>
          </a:p>
        </p:txBody>
      </p:sp>
      <p:pic>
        <p:nvPicPr>
          <p:cNvPr id="6" name="Picture 2" descr="33++ cliparts | 5 Minute Timer Clipart | 4570book.info">
            <a:extLst>
              <a:ext uri="{FF2B5EF4-FFF2-40B4-BE49-F238E27FC236}">
                <a16:creationId xmlns:a16="http://schemas.microsoft.com/office/drawing/2014/main" id="{F36DF7D3-8AF8-48A6-8BBE-8CFA4E0B7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" y="0"/>
            <a:ext cx="1608601" cy="15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162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F35299-79AE-4DD8-8457-DFCE929B4EA8}"/>
              </a:ext>
            </a:extLst>
          </p:cNvPr>
          <p:cNvSpPr txBox="1"/>
          <p:nvPr/>
        </p:nvSpPr>
        <p:spPr>
          <a:xfrm>
            <a:off x="3835400" y="419100"/>
            <a:ext cx="78359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Read page 4 – 7 and use the sentences starters to help you talk about the book. There is no need to write the answers down.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Feelings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I feel 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Setting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The setting of this story is…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u="sng" dirty="0"/>
              <a:t>Language </a:t>
            </a:r>
          </a:p>
          <a:p>
            <a:endParaRPr lang="en-GB" dirty="0"/>
          </a:p>
          <a:p>
            <a:r>
              <a:rPr lang="en-GB" dirty="0"/>
              <a:t>The effective language is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D3A8B2-297F-44A6-91F6-E67222C34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489075"/>
            <a:ext cx="3172834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64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2A8F80-C7BD-4110-8E50-F3C27C732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71437"/>
            <a:ext cx="1175385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1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6E6833-F2AD-4208-AC4E-CE1D8ABB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" y="76200"/>
            <a:ext cx="1180147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03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82CAE4-95E6-41EE-A547-69D96733E06F}"/>
              </a:ext>
            </a:extLst>
          </p:cNvPr>
          <p:cNvSpPr txBox="1"/>
          <p:nvPr/>
        </p:nvSpPr>
        <p:spPr>
          <a:xfrm>
            <a:off x="468923" y="468923"/>
            <a:ext cx="414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Writing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306FC-8D98-475B-9DFA-7942B174277C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2" y="959655"/>
            <a:ext cx="4783015" cy="2920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D6D264-507F-4C94-9857-E0012C59D0C9}"/>
              </a:ext>
            </a:extLst>
          </p:cNvPr>
          <p:cNvSpPr txBox="1"/>
          <p:nvPr/>
        </p:nvSpPr>
        <p:spPr>
          <a:xfrm>
            <a:off x="468922" y="4091354"/>
            <a:ext cx="35755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At twilight, </a:t>
            </a:r>
          </a:p>
          <a:p>
            <a:r>
              <a:rPr lang="en-GB" dirty="0"/>
              <a:t>Every night, </a:t>
            </a:r>
          </a:p>
          <a:p>
            <a:r>
              <a:rPr lang="en-GB" dirty="0"/>
              <a:t>As the sun went down, </a:t>
            </a:r>
          </a:p>
          <a:p>
            <a:r>
              <a:rPr lang="en-GB" dirty="0"/>
              <a:t>As the moon rose, </a:t>
            </a:r>
          </a:p>
          <a:p>
            <a:r>
              <a:rPr lang="en-GB" dirty="0"/>
              <a:t>As it became dark, </a:t>
            </a:r>
          </a:p>
          <a:p>
            <a:r>
              <a:rPr lang="en-GB" dirty="0"/>
              <a:t>After bath time,  </a:t>
            </a:r>
          </a:p>
          <a:p>
            <a:r>
              <a:rPr lang="en-GB" dirty="0"/>
              <a:t>As the sun sets, </a:t>
            </a:r>
          </a:p>
          <a:p>
            <a:r>
              <a:rPr lang="en-GB" dirty="0"/>
              <a:t>That evening,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021A31-A707-41FC-9C9B-DF83278F5ADA}"/>
              </a:ext>
            </a:extLst>
          </p:cNvPr>
          <p:cNvSpPr txBox="1"/>
          <p:nvPr/>
        </p:nvSpPr>
        <p:spPr>
          <a:xfrm>
            <a:off x="3341077" y="4091354"/>
            <a:ext cx="12778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cuddled</a:t>
            </a:r>
          </a:p>
          <a:p>
            <a:r>
              <a:rPr lang="en-GB" dirty="0"/>
              <a:t>hugged</a:t>
            </a:r>
          </a:p>
          <a:p>
            <a:r>
              <a:rPr lang="en-GB" dirty="0"/>
              <a:t>chatted</a:t>
            </a:r>
          </a:p>
          <a:p>
            <a:r>
              <a:rPr lang="en-GB" dirty="0"/>
              <a:t>snuggle</a:t>
            </a:r>
          </a:p>
          <a:p>
            <a:r>
              <a:rPr lang="en-GB" dirty="0"/>
              <a:t>spoke</a:t>
            </a:r>
          </a:p>
          <a:p>
            <a:r>
              <a:rPr lang="en-GB" dirty="0"/>
              <a:t>whispered</a:t>
            </a:r>
          </a:p>
          <a:p>
            <a:r>
              <a:rPr lang="en-GB" dirty="0"/>
              <a:t>stroked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2E6EA-3E12-48B5-9125-AABC449163F3}"/>
              </a:ext>
            </a:extLst>
          </p:cNvPr>
          <p:cNvSpPr txBox="1"/>
          <p:nvPr/>
        </p:nvSpPr>
        <p:spPr>
          <a:xfrm>
            <a:off x="5990492" y="1233210"/>
            <a:ext cx="5298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My sentence </a:t>
            </a:r>
          </a:p>
          <a:p>
            <a:endParaRPr lang="en-GB" dirty="0"/>
          </a:p>
          <a:p>
            <a:r>
              <a:rPr lang="en-GB" dirty="0"/>
              <a:t>As dusk fell, Grandma and Tom cuddled and chatted about old memories.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4AF91-6646-4B18-ACBA-FA98B9543D88}"/>
              </a:ext>
            </a:extLst>
          </p:cNvPr>
          <p:cNvSpPr txBox="1"/>
          <p:nvPr/>
        </p:nvSpPr>
        <p:spPr>
          <a:xfrm>
            <a:off x="6717323" y="6017171"/>
            <a:ext cx="500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own sentence(s).</a:t>
            </a:r>
          </a:p>
        </p:txBody>
      </p:sp>
    </p:spTree>
    <p:extLst>
      <p:ext uri="{BB962C8B-B14F-4D97-AF65-F5344CB8AC3E}">
        <p14:creationId xmlns:p14="http://schemas.microsoft.com/office/powerpoint/2010/main" val="1320266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DC42A9-FCBB-427B-A6CC-746CDAAE46B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2" y="832338"/>
            <a:ext cx="4783015" cy="2920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B27B6C-34BA-4444-A9DD-CA4352A7F65E}"/>
              </a:ext>
            </a:extLst>
          </p:cNvPr>
          <p:cNvSpPr txBox="1"/>
          <p:nvPr/>
        </p:nvSpPr>
        <p:spPr>
          <a:xfrm>
            <a:off x="5838092" y="832338"/>
            <a:ext cx="588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Think about something or someone that you really love and gather some adjectives that you could use to describe this.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29572-E60A-47E4-920D-5ADB1D451B6C}"/>
              </a:ext>
            </a:extLst>
          </p:cNvPr>
          <p:cNvSpPr txBox="1"/>
          <p:nvPr/>
        </p:nvSpPr>
        <p:spPr>
          <a:xfrm>
            <a:off x="5838092" y="2096830"/>
            <a:ext cx="61194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Here are some of the words that I have thought of. </a:t>
            </a:r>
          </a:p>
          <a:p>
            <a:endParaRPr lang="en-GB" dirty="0"/>
          </a:p>
          <a:p>
            <a:r>
              <a:rPr lang="en-GB" dirty="0"/>
              <a:t>loving</a:t>
            </a:r>
          </a:p>
          <a:p>
            <a:r>
              <a:rPr lang="en-GB" dirty="0"/>
              <a:t>caring </a:t>
            </a:r>
          </a:p>
          <a:p>
            <a:r>
              <a:rPr lang="en-GB" dirty="0"/>
              <a:t>affectionate</a:t>
            </a:r>
          </a:p>
          <a:p>
            <a:r>
              <a:rPr lang="en-GB" dirty="0"/>
              <a:t>kind</a:t>
            </a:r>
          </a:p>
          <a:p>
            <a:r>
              <a:rPr lang="en-GB" dirty="0"/>
              <a:t>caring</a:t>
            </a:r>
          </a:p>
          <a:p>
            <a:r>
              <a:rPr lang="en-GB" dirty="0"/>
              <a:t>thoughtful</a:t>
            </a:r>
          </a:p>
          <a:p>
            <a:r>
              <a:rPr lang="en-GB" dirty="0"/>
              <a:t>endearing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75EA3-0BFF-4F91-A940-A15595C49755}"/>
              </a:ext>
            </a:extLst>
          </p:cNvPr>
          <p:cNvSpPr txBox="1"/>
          <p:nvPr/>
        </p:nvSpPr>
        <p:spPr>
          <a:xfrm>
            <a:off x="8182708" y="3059723"/>
            <a:ext cx="37279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 could also use some of these words to make it even more…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very</a:t>
            </a:r>
          </a:p>
          <a:p>
            <a:r>
              <a:rPr lang="en-GB" dirty="0" err="1"/>
              <a:t>extremly</a:t>
            </a:r>
            <a:endParaRPr lang="en-GB" dirty="0"/>
          </a:p>
          <a:p>
            <a:r>
              <a:rPr lang="en-GB" dirty="0" err="1"/>
              <a:t>excceptionally</a:t>
            </a:r>
            <a:r>
              <a:rPr lang="en-GB" dirty="0"/>
              <a:t> </a:t>
            </a:r>
          </a:p>
          <a:p>
            <a:r>
              <a:rPr lang="en-GB" dirty="0"/>
              <a:t>really </a:t>
            </a:r>
          </a:p>
          <a:p>
            <a:r>
              <a:rPr lang="en-GB" dirty="0"/>
              <a:t>hugely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04547-15DF-4A8F-955A-D78B1886AB16}"/>
              </a:ext>
            </a:extLst>
          </p:cNvPr>
          <p:cNvSpPr txBox="1"/>
          <p:nvPr/>
        </p:nvSpPr>
        <p:spPr>
          <a:xfrm>
            <a:off x="445477" y="3985846"/>
            <a:ext cx="50643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my sentence I am going to use some repetition.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Grandma and Tom had a special relationship. </a:t>
            </a:r>
          </a:p>
          <a:p>
            <a:r>
              <a:rPr lang="en-GB" dirty="0"/>
              <a:t>Grandma and Tom had a very special relationship.   Grandmas and Tom had a very special relationship indeed.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4A6F60-2CDC-46F6-979F-29C0409DC302}"/>
              </a:ext>
            </a:extLst>
          </p:cNvPr>
          <p:cNvSpPr txBox="1"/>
          <p:nvPr/>
        </p:nvSpPr>
        <p:spPr>
          <a:xfrm>
            <a:off x="6717323" y="6017171"/>
            <a:ext cx="500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 write your own sentence(s).</a:t>
            </a:r>
          </a:p>
        </p:txBody>
      </p:sp>
    </p:spTree>
    <p:extLst>
      <p:ext uri="{BB962C8B-B14F-4D97-AF65-F5344CB8AC3E}">
        <p14:creationId xmlns:p14="http://schemas.microsoft.com/office/powerpoint/2010/main" val="3707008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2769</TotalTime>
  <Words>2059</Words>
  <Application>Microsoft Office PowerPoint</Application>
  <PresentationFormat>Widescreen</PresentationFormat>
  <Paragraphs>320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Comic Sans MS</vt:lpstr>
      <vt:lpstr>Office Theme</vt:lpstr>
      <vt:lpstr>Willow Class willow.class@fernhill.kite.academy</vt:lpstr>
      <vt:lpstr>Daily handwriting.  https://www.teachandwriting.co.uk/cursive-letters-beginners-choice-2.html</vt:lpstr>
      <vt:lpstr>Spelling  Year 1.</vt:lpstr>
      <vt:lpstr>Monday 15th June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Tuesday 16th June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Wednesday 17th June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Thursday 18th June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Friday 19th June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Griffiths</dc:creator>
  <cp:lastModifiedBy>Helen Griffiths</cp:lastModifiedBy>
  <cp:revision>7</cp:revision>
  <dcterms:created xsi:type="dcterms:W3CDTF">2020-06-09T12:50:25Z</dcterms:created>
  <dcterms:modified xsi:type="dcterms:W3CDTF">2020-06-11T11:00:16Z</dcterms:modified>
</cp:coreProperties>
</file>