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0" r:id="rId4"/>
    <p:sldId id="269" r:id="rId5"/>
    <p:sldId id="274" r:id="rId6"/>
    <p:sldId id="279" r:id="rId7"/>
    <p:sldId id="257" r:id="rId8"/>
    <p:sldId id="260" r:id="rId9"/>
    <p:sldId id="284" r:id="rId10"/>
    <p:sldId id="275" r:id="rId11"/>
    <p:sldId id="280" r:id="rId12"/>
    <p:sldId id="261" r:id="rId13"/>
    <p:sldId id="262" r:id="rId14"/>
    <p:sldId id="285" r:id="rId15"/>
    <p:sldId id="276" r:id="rId16"/>
    <p:sldId id="281" r:id="rId17"/>
    <p:sldId id="263" r:id="rId18"/>
    <p:sldId id="264" r:id="rId19"/>
    <p:sldId id="277" r:id="rId20"/>
    <p:sldId id="288" r:id="rId21"/>
    <p:sldId id="265" r:id="rId22"/>
    <p:sldId id="266" r:id="rId23"/>
    <p:sldId id="278" r:id="rId24"/>
    <p:sldId id="283" r:id="rId25"/>
    <p:sldId id="267" r:id="rId26"/>
    <p:sldId id="268" r:id="rId27"/>
    <p:sldId id="28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FC5CA0C-2851-44DC-8137-16176C9279F2}">
          <p14:sldIdLst>
            <p14:sldId id="256"/>
            <p14:sldId id="258"/>
          </p14:sldIdLst>
        </p14:section>
        <p14:section name="Untitled Section" id="{B1B27BAF-DA9E-4341-A148-3D49FA0DE621}">
          <p14:sldIdLst>
            <p14:sldId id="270"/>
            <p14:sldId id="269"/>
            <p14:sldId id="274"/>
            <p14:sldId id="279"/>
            <p14:sldId id="257"/>
            <p14:sldId id="260"/>
            <p14:sldId id="284"/>
            <p14:sldId id="275"/>
            <p14:sldId id="280"/>
            <p14:sldId id="261"/>
            <p14:sldId id="262"/>
            <p14:sldId id="285"/>
            <p14:sldId id="276"/>
            <p14:sldId id="281"/>
            <p14:sldId id="263"/>
            <p14:sldId id="264"/>
            <p14:sldId id="277"/>
            <p14:sldId id="288"/>
            <p14:sldId id="265"/>
            <p14:sldId id="266"/>
            <p14:sldId id="278"/>
            <p14:sldId id="283"/>
            <p14:sldId id="267"/>
            <p14:sldId id="268"/>
            <p14:sldId id="2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A0F4A8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B128C-6560-420C-96DE-F3B4AC08E6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2EF7E8-4CC5-4BBB-BABD-56BA029326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6764C-D49D-45D4-8FF3-2190AD9D5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1B30-C688-4694-B7E2-1516B5C366ED}" type="datetimeFigureOut">
              <a:rPr lang="en-GB" smtClean="0"/>
              <a:t>07/05/2020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CDEFB-E1BD-4CA9-9CCC-C067C2D67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B21DE-D49F-4AF3-B52C-88B2A0D78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1A4E-781A-4355-9D4B-7B9B86A304B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882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831B4-154F-481D-9A87-4D61C13FE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96B020-A397-4D6E-B596-73A80A55D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7DC1A-EE73-48DE-820D-9864BAE00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1B30-C688-4694-B7E2-1516B5C366ED}" type="datetimeFigureOut">
              <a:rPr lang="en-GB" smtClean="0"/>
              <a:t>07/05/2020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11582-99C2-4914-8C5E-7FAC06A7C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5DFAB-3BBB-4E94-9A86-6AC7E38D2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1A4E-781A-4355-9D4B-7B9B86A304B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3241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4B283A-27AB-400A-B637-06D5DBA781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D8FC54-FEAC-4ABC-A541-866BEFCC1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7AD32-BB63-4CBE-B914-2FF94C1F8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1B30-C688-4694-B7E2-1516B5C366ED}" type="datetimeFigureOut">
              <a:rPr lang="en-GB" smtClean="0"/>
              <a:t>07/05/2020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51ABE-2747-4727-ADC1-300188590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AE99B-91E4-483A-A9D4-930AC9CC8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1A4E-781A-4355-9D4B-7B9B86A304B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060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D9671-64FF-4F41-830F-3C9B691AF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E4993-9060-4E0A-82D1-C257CFD06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18BF0-CDE4-49F4-9D14-61B24FB62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1B30-C688-4694-B7E2-1516B5C366ED}" type="datetimeFigureOut">
              <a:rPr lang="en-GB" smtClean="0"/>
              <a:t>07/05/2020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9A19A-FFFB-4D95-8EAA-CCC5EB41E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6F65E-80CF-4C03-8E9A-BC5A07182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1A4E-781A-4355-9D4B-7B9B86A304B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4890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63633-DE2C-4112-AB16-CF6A12604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A1F754-66D5-42FC-A063-EDABFD0FC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D005D-DAFB-4407-8EC6-1FF7DFB55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1B30-C688-4694-B7E2-1516B5C366ED}" type="datetimeFigureOut">
              <a:rPr lang="en-GB" smtClean="0"/>
              <a:t>07/05/2020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0BEF88-2CE1-46B3-A884-D2E18E4C0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98DC3-E4B7-4DDD-B9A6-9098A780D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1A4E-781A-4355-9D4B-7B9B86A304B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230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573C6-B78D-4AB1-9898-CD4FB046B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9FA65-A39B-4791-9B78-4FFD24652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A2FEC-9587-4ED9-B76D-0EFAB35FF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C07C94-9CD4-4DB0-8F8D-4AA8EAAD1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1B30-C688-4694-B7E2-1516B5C366ED}" type="datetimeFigureOut">
              <a:rPr lang="en-GB" smtClean="0"/>
              <a:t>07/05/2020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02D674-81F7-4CC1-AC9A-19B6A2B56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247DB7-334D-44A6-9F4B-60691D999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1A4E-781A-4355-9D4B-7B9B86A304B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7563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F01C9-A3D4-4E9B-82F7-1B9270F49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A236F-EE21-45EA-8D87-4F979301B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54A2B2-012F-4B8B-B3FC-6F85F0A7A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325F7F-192E-4E6F-A5A2-8E47E84855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8DAB5E-4843-4C12-848E-A7172A2738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987E33-69EF-4692-82FC-DE23A2613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1B30-C688-4694-B7E2-1516B5C366ED}" type="datetimeFigureOut">
              <a:rPr lang="en-GB" smtClean="0"/>
              <a:t>07/05/2020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782F50-7563-4E2F-BD69-8E566521E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C194F4-7C32-4A48-9601-BB4E86502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1A4E-781A-4355-9D4B-7B9B86A304B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1250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0A21E-4501-4827-9CB5-46D2E1FCB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16B282-FC0C-4B9C-86FE-FBB256241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1B30-C688-4694-B7E2-1516B5C366ED}" type="datetimeFigureOut">
              <a:rPr lang="en-GB" smtClean="0"/>
              <a:t>07/05/2020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877F08-A7A5-4CF4-BD82-1BF6A1A2A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6643A0-8F36-4497-8611-434201A86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1A4E-781A-4355-9D4B-7B9B86A304B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3661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6CA468-0820-4D37-B6C6-3058FD362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1B30-C688-4694-B7E2-1516B5C366ED}" type="datetimeFigureOut">
              <a:rPr lang="en-GB" smtClean="0"/>
              <a:t>07/05/2020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8B63CC-8D28-478F-B4A5-496E18FAD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C0963B-BF55-47C0-820E-02E8AC380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1A4E-781A-4355-9D4B-7B9B86A304B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2610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E4F4D-7760-4746-AFF8-65D8A5979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BA9A7-BFEF-41CF-BE57-669855B56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CBE2C2-C691-4A40-882E-F9B99F7B27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A6477C-D8F0-451A-A525-6D3624C2C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1B30-C688-4694-B7E2-1516B5C366ED}" type="datetimeFigureOut">
              <a:rPr lang="en-GB" smtClean="0"/>
              <a:t>07/05/2020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D6727F-04DB-4EB0-BF04-C1F0F72C1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064321-E5FB-43BF-99B6-364FEA70E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1A4E-781A-4355-9D4B-7B9B86A304B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0524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B157B-0A18-4600-A7B1-86D019C6C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769454-A8F2-4F3F-AF08-DB0158B5FA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50E413-C60E-4B67-8149-4F7A48D65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2F8CAC-BEC2-4449-A011-DDBDCB095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1B30-C688-4694-B7E2-1516B5C366ED}" type="datetimeFigureOut">
              <a:rPr lang="en-GB" smtClean="0"/>
              <a:t>07/05/2020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7BE88B-4329-4631-B5C9-D3C5CD10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4597D1-A65D-4C62-B3CA-1C995670B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1A4E-781A-4355-9D4B-7B9B86A304B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4772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177C01-5F55-48D5-978A-9A5C66E38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0451B-4B60-4739-A464-AC249248D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2D5F1-8192-4DBC-9EF9-CCE18CAEB1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91B30-C688-4694-B7E2-1516B5C366ED}" type="datetimeFigureOut">
              <a:rPr lang="en-GB" smtClean="0"/>
              <a:t>07/05/2020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2FB60-30B3-4F69-A771-570BE34F12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BC5B9-92FE-4202-806F-1779A8EB0A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D1A4E-781A-4355-9D4B-7B9B86A304B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37497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xfordowl.co.uk/" TargetMode="External"/><Relationship Id="rId2" Type="http://schemas.openxmlformats.org/officeDocument/2006/relationships/hyperlink" Target="https://www.youtube.com/channel/UCo7fbLgY2oA_cFCIg9GdxtQ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bookday.com/videos/how-to-draw-supertato-by-sue-hendra-paul-linnet/" TargetMode="External"/><Relationship Id="rId2" Type="http://schemas.openxmlformats.org/officeDocument/2006/relationships/hyperlink" Target="https://www.youtube.com/watch?v=QlaMeNmTG6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xfordowl.co.uk/" TargetMode="External"/><Relationship Id="rId2" Type="http://schemas.openxmlformats.org/officeDocument/2006/relationships/hyperlink" Target="https://www.youtube.com/channel/UCo7fbLgY2oA_cFCIg9GdxtQ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xfordowl.co.uk/" TargetMode="External"/><Relationship Id="rId2" Type="http://schemas.openxmlformats.org/officeDocument/2006/relationships/hyperlink" Target="https://www.youtube.com/channel/UCo7fbLgY2oA_cFCIg9GdxtQ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xfordowl.co.uk/" TargetMode="External"/><Relationship Id="rId2" Type="http://schemas.openxmlformats.org/officeDocument/2006/relationships/hyperlink" Target="https://www.youtube.com/channel/UCo7fbLgY2oA_cFCIg9GdxtQ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hyperlink" Target="https://www.teachhandwriting.co.uk/cursive-letters-beginners-choice-2.html" TargetMode="External"/><Relationship Id="rId7" Type="http://schemas.openxmlformats.org/officeDocument/2006/relationships/image" Target="../media/image44.png"/><Relationship Id="rId2" Type="http://schemas.openxmlformats.org/officeDocument/2006/relationships/hyperlink" Target="https://www.teachhandwriting.co.uk/pre-handwriting-pattern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oxfordowl.co.uk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xfordowl.co.uk/" TargetMode="External"/><Relationship Id="rId2" Type="http://schemas.openxmlformats.org/officeDocument/2006/relationships/hyperlink" Target="https://www.youtube.com/channel/UCo7fbLgY2oA_cFCIg9GdxtQ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hyperlink" Target="https://www.youtube.com/watch?v=P-8ASDajw7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watch?v=QlaMeNmTG6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hyperlink" Target="https://www.bbc.co.uk/bitesize/clips/zps34wx" TargetMode="External"/><Relationship Id="rId7" Type="http://schemas.openxmlformats.org/officeDocument/2006/relationships/image" Target="../media/image12.png"/><Relationship Id="rId12" Type="http://schemas.openxmlformats.org/officeDocument/2006/relationships/image" Target="../media/image27.png"/><Relationship Id="rId2" Type="http://schemas.openxmlformats.org/officeDocument/2006/relationships/hyperlink" Target="https://www.bbc.co.uk/bitesize/clips/zhnvcd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977E9-F0AA-40E5-96FD-1B4D6AE925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49357"/>
            <a:ext cx="9144000" cy="1934817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Oak Class</a:t>
            </a:r>
            <a:b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Home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A5F63D-60EF-4856-A8C3-F82B203711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387599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3000" dirty="0">
                <a:solidFill>
                  <a:schemeClr val="bg1"/>
                </a:solidFill>
                <a:latin typeface="Comic Sans MS" panose="030F0702030302020204" pitchFamily="66" charset="0"/>
              </a:rPr>
              <a:t>11</a:t>
            </a:r>
            <a:r>
              <a:rPr lang="en-GB" sz="3000" baseline="30000" dirty="0">
                <a:solidFill>
                  <a:schemeClr val="bg1"/>
                </a:solidFill>
                <a:latin typeface="Comic Sans MS" panose="030F0702030302020204" pitchFamily="66" charset="0"/>
              </a:rPr>
              <a:t>th</a:t>
            </a:r>
            <a:r>
              <a:rPr lang="en-GB" sz="3000" dirty="0">
                <a:solidFill>
                  <a:schemeClr val="bg1"/>
                </a:solidFill>
                <a:latin typeface="Comic Sans MS" panose="030F0702030302020204" pitchFamily="66" charset="0"/>
              </a:rPr>
              <a:t> May 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CDB56B-AD19-4A50-992F-FD77057E9C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66920" y="2498123"/>
            <a:ext cx="3058160" cy="286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76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977E9-F0AA-40E5-96FD-1B4D6AE925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49357"/>
            <a:ext cx="9144000" cy="1934817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Oak Class</a:t>
            </a:r>
            <a:br>
              <a:rPr lang="en-GB" sz="40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Home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A5F63D-60EF-4856-A8C3-F82B203711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33531"/>
            <a:ext cx="9144000" cy="2756106"/>
          </a:xfrm>
        </p:spPr>
        <p:txBody>
          <a:bodyPr>
            <a:normAutofit/>
          </a:bodyPr>
          <a:lstStyle/>
          <a:p>
            <a:r>
              <a:rPr lang="en-GB" sz="6000" dirty="0">
                <a:solidFill>
                  <a:schemeClr val="bg1"/>
                </a:solidFill>
              </a:rPr>
              <a:t>Terrific</a:t>
            </a:r>
          </a:p>
          <a:p>
            <a:r>
              <a:rPr lang="en-GB" sz="6000" dirty="0">
                <a:solidFill>
                  <a:schemeClr val="bg1"/>
                </a:solidFill>
              </a:rPr>
              <a:t>Tuesday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7040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419B-38B1-48D9-AF80-702203F2A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74" y="185530"/>
            <a:ext cx="11823834" cy="556592"/>
          </a:xfrm>
        </p:spPr>
        <p:txBody>
          <a:bodyPr>
            <a:norm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	  </a:t>
            </a:r>
            <a:r>
              <a:rPr lang="en-GB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Phonics – Reading </a:t>
            </a:r>
            <a:r>
              <a:rPr lang="en-GB" sz="2800" b="1" dirty="0">
                <a:latin typeface="Comic Sans MS" panose="030F0702030302020204" pitchFamily="66" charset="0"/>
              </a:rPr>
              <a:t>	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C4D615-8B90-499C-B8E5-377AD9764C88}"/>
              </a:ext>
            </a:extLst>
          </p:cNvPr>
          <p:cNvSpPr txBox="1"/>
          <p:nvPr/>
        </p:nvSpPr>
        <p:spPr>
          <a:xfrm>
            <a:off x="145773" y="725570"/>
            <a:ext cx="11863590" cy="44012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Tuesday  12</a:t>
            </a:r>
            <a:r>
              <a:rPr lang="en-GB" sz="2400" baseline="30000" dirty="0">
                <a:solidFill>
                  <a:schemeClr val="bg1"/>
                </a:solidFill>
                <a:latin typeface="Comic Sans MS" panose="030F0702030302020204" pitchFamily="66" charset="0"/>
              </a:rPr>
              <a:t>th </a:t>
            </a: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May 2020</a:t>
            </a:r>
          </a:p>
          <a:p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Practice set 1 sound    ‘</a:t>
            </a:r>
            <a:r>
              <a:rPr lang="en-GB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sh</a:t>
            </a: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’  today 	 </a:t>
            </a:r>
            <a:r>
              <a:rPr lang="en-GB" sz="2400" dirty="0">
                <a:latin typeface="Comic Sans MS" panose="030F0702030302020204" pitchFamily="66" charset="0"/>
              </a:rPr>
              <a:t>	  </a:t>
            </a:r>
          </a:p>
          <a:p>
            <a:endParaRPr lang="en-U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Ruth Miskin Training     </a:t>
            </a: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https://www.youtube.com/channel/UCo7fbLgY2oA_cFCIg9GdxtQ</a:t>
            </a:r>
            <a:r>
              <a:rPr lang="en-GB" sz="2400" dirty="0">
                <a:latin typeface="Comic Sans MS" panose="030F0702030302020204" pitchFamily="66" charset="0"/>
              </a:rPr>
              <a:t>   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If you can, work through ‘Word time’ and ‘Spelling’ too.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B74BCE-C7FC-4AA5-B378-820836BC2B26}"/>
              </a:ext>
            </a:extLst>
          </p:cNvPr>
          <p:cNvSpPr txBox="1"/>
          <p:nvPr/>
        </p:nvSpPr>
        <p:spPr>
          <a:xfrm>
            <a:off x="145775" y="5638551"/>
            <a:ext cx="11863590" cy="892552"/>
          </a:xfrm>
          <a:prstGeom prst="rect">
            <a:avLst/>
          </a:prstGeom>
          <a:solidFill>
            <a:srgbClr val="00FFCC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		Remember to do some reading today.              </a:t>
            </a:r>
            <a:r>
              <a:rPr lang="en-GB" altLang="en-US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https://www.oxfordowl.co.uk</a:t>
            </a:r>
            <a:endParaRPr lang="en-GB" altLang="en-US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altLang="en-US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altLang="en-US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GB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          		</a:t>
            </a:r>
            <a:r>
              <a:rPr lang="en-GB" sz="1600" dirty="0">
                <a:highlight>
                  <a:srgbClr val="0000FF"/>
                </a:highlight>
                <a:latin typeface="Comic Sans MS" panose="030F0702030302020204" pitchFamily="66" charset="0"/>
              </a:rPr>
              <a:t>Please always ensure that your child is supervised whilst on the internet</a:t>
            </a:r>
            <a:r>
              <a:rPr lang="en-GB" sz="1400" dirty="0">
                <a:highlight>
                  <a:srgbClr val="0000FF"/>
                </a:highlight>
                <a:latin typeface="Comic Sans MS" panose="030F0702030302020204" pitchFamily="66" charset="0"/>
              </a:rPr>
              <a:t>.</a:t>
            </a:r>
            <a:endParaRPr lang="en-GB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6" name="Picture 12">
            <a:extLst>
              <a:ext uri="{FF2B5EF4-FFF2-40B4-BE49-F238E27FC236}">
                <a16:creationId xmlns:a16="http://schemas.microsoft.com/office/drawing/2014/main" id="{F1126369-A1E5-4BE0-88A9-291CE9155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948" y="7490792"/>
            <a:ext cx="9334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0C3003-244F-47C8-9101-7732D78770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8756" y="772103"/>
            <a:ext cx="3173019" cy="17567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E2A5694-182D-4BCA-9D21-5391D75F45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912" y="5634645"/>
            <a:ext cx="1412268" cy="120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715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419B-38B1-48D9-AF80-702203F2A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57" y="185530"/>
            <a:ext cx="11009243" cy="55659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Tuesday 12</a:t>
            </a:r>
            <a:r>
              <a:rPr lang="en-GB" sz="2800" baseline="30000" dirty="0">
                <a:solidFill>
                  <a:schemeClr val="bg1"/>
                </a:solidFill>
                <a:latin typeface="Comic Sans MS" panose="030F0702030302020204" pitchFamily="66" charset="0"/>
              </a:rPr>
              <a:t>th</a:t>
            </a:r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May 2020			</a:t>
            </a:r>
            <a:r>
              <a:rPr lang="en-GB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English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B5E5D6-9F17-4085-A03F-8DCA7CD146E4}"/>
              </a:ext>
            </a:extLst>
          </p:cNvPr>
          <p:cNvSpPr txBox="1"/>
          <p:nvPr/>
        </p:nvSpPr>
        <p:spPr>
          <a:xfrm>
            <a:off x="132525" y="695417"/>
            <a:ext cx="10111401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Today we are learning to use your phonics to write words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C4D615-8B90-499C-B8E5-377AD9764C88}"/>
              </a:ext>
            </a:extLst>
          </p:cNvPr>
          <p:cNvSpPr txBox="1"/>
          <p:nvPr/>
        </p:nvSpPr>
        <p:spPr>
          <a:xfrm>
            <a:off x="132524" y="1159915"/>
            <a:ext cx="12059475" cy="5509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GB" sz="1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Please listen to or read the story of </a:t>
            </a:r>
            <a:r>
              <a:rPr lang="en-GB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‘</a:t>
            </a:r>
            <a:r>
              <a:rPr lang="en-GB" sz="16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Supertato</a:t>
            </a:r>
            <a:r>
              <a:rPr lang="en-GB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’ by Sue Hendra and Paul Linnet.</a:t>
            </a:r>
            <a:endParaRPr lang="en-US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1600" dirty="0">
                <a:hlinkClick r:id="rId2"/>
              </a:rPr>
              <a:t>https://www.youtube.com/watch?v=QlaMeNmTG6c</a:t>
            </a:r>
            <a:endParaRPr lang="en-GB" sz="1600" dirty="0"/>
          </a:p>
          <a:p>
            <a:endParaRPr lang="en-GB" sz="1600" dirty="0"/>
          </a:p>
          <a:p>
            <a:r>
              <a:rPr lang="en-GB" sz="1600" dirty="0">
                <a:solidFill>
                  <a:schemeClr val="bg1"/>
                </a:solidFill>
              </a:rPr>
              <a:t>If you are can’t listen to the story that is OK.  The hero is called </a:t>
            </a:r>
            <a:r>
              <a:rPr lang="en-GB" sz="1600" dirty="0" err="1">
                <a:solidFill>
                  <a:schemeClr val="bg1"/>
                </a:solidFill>
              </a:rPr>
              <a:t>Supertato</a:t>
            </a:r>
            <a:r>
              <a:rPr lang="en-GB" sz="1600" dirty="0">
                <a:solidFill>
                  <a:schemeClr val="bg1"/>
                </a:solidFill>
              </a:rPr>
              <a:t>.  The villain is called Evil Pea.  </a:t>
            </a:r>
          </a:p>
          <a:p>
            <a:endParaRPr lang="en-GB" sz="1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Take a look at the two characters </a:t>
            </a:r>
          </a:p>
          <a:p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What is the same or similar?   </a:t>
            </a:r>
          </a:p>
          <a:p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What is different? </a:t>
            </a:r>
          </a:p>
          <a:p>
            <a:endParaRPr lang="en-GB" sz="1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Draw a picture of each character and write some</a:t>
            </a:r>
          </a:p>
          <a:p>
            <a:r>
              <a:rPr lang="en-GB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words underneath to describe each character. </a:t>
            </a:r>
          </a:p>
          <a:p>
            <a:endParaRPr lang="en-GB" sz="1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Remember to say the word you want to write and </a:t>
            </a:r>
          </a:p>
          <a:p>
            <a:r>
              <a:rPr lang="en-GB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then ‘Fred Talk’ the word and use your sound mat. </a:t>
            </a:r>
          </a:p>
          <a:p>
            <a:endParaRPr lang="en-GB" sz="1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16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You know you have done a good job if you say the sounds in your word and write some of the sounds correctly.</a:t>
            </a:r>
            <a:endParaRPr lang="en-GB" sz="1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Sue Hendra shows how to draw </a:t>
            </a:r>
            <a:r>
              <a:rPr lang="en-GB" sz="16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Supertato</a:t>
            </a:r>
            <a:r>
              <a:rPr lang="en-GB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 at </a:t>
            </a:r>
            <a:r>
              <a:rPr lang="en-GB" sz="1600" dirty="0">
                <a:hlinkClick r:id="rId3"/>
              </a:rPr>
              <a:t>https://www.worldbookday.com/videos/how-to-draw-supertato-by-sue-hendra-paul-linnet/</a:t>
            </a:r>
            <a:r>
              <a:rPr lang="en-GB" sz="1600" dirty="0"/>
              <a:t> </a:t>
            </a:r>
            <a:r>
              <a:rPr lang="en-GB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endParaRPr lang="en-GB" sz="20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8B69B6-DA9E-4F37-9879-3518A5C15684}"/>
              </a:ext>
            </a:extLst>
          </p:cNvPr>
          <p:cNvSpPr txBox="1"/>
          <p:nvPr/>
        </p:nvSpPr>
        <p:spPr>
          <a:xfrm>
            <a:off x="10378836" y="3191121"/>
            <a:ext cx="1762539" cy="1169551"/>
          </a:xfrm>
          <a:prstGeom prst="rect">
            <a:avLst/>
          </a:prstGeom>
          <a:solidFill>
            <a:srgbClr val="00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Don’t forget to use your phonics</a:t>
            </a:r>
          </a:p>
          <a:p>
            <a:endParaRPr lang="en-GB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BA0BA40-55D2-4967-8DC4-3A02E8E0A9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9158" y="3760684"/>
            <a:ext cx="1083699" cy="5999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B49DC40-BA3E-47DB-BD84-E7B1364AF6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3544" y="120318"/>
            <a:ext cx="2095931" cy="204322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8E18715-AAAF-42C4-924B-C89F08DE73EF}"/>
              </a:ext>
            </a:extLst>
          </p:cNvPr>
          <p:cNvSpPr txBox="1"/>
          <p:nvPr/>
        </p:nvSpPr>
        <p:spPr>
          <a:xfrm>
            <a:off x="3538713" y="6599182"/>
            <a:ext cx="6745573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highlight>
                  <a:srgbClr val="0000FF"/>
                </a:highlight>
                <a:latin typeface="Comic Sans MS" panose="030F0702030302020204" pitchFamily="66" charset="0"/>
              </a:rPr>
              <a:t>Please always ensure that your child is supervised whilst on the internet.</a:t>
            </a:r>
            <a:endParaRPr lang="en-GB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6EDC53-B89F-44DA-BB75-A125A7FEF6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4882" y="2454610"/>
            <a:ext cx="5009404" cy="313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43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419B-38B1-48D9-AF80-702203F2A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20" y="185530"/>
            <a:ext cx="11926956" cy="55659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Tuesday 12</a:t>
            </a:r>
            <a:r>
              <a:rPr lang="en-GB" sz="2800" baseline="30000" dirty="0">
                <a:solidFill>
                  <a:schemeClr val="bg1"/>
                </a:solidFill>
                <a:latin typeface="Comic Sans MS" panose="030F0702030302020204" pitchFamily="66" charset="0"/>
              </a:rPr>
              <a:t>th</a:t>
            </a:r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May 2020			Maths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B5E5D6-9F17-4085-A03F-8DCA7CD146E4}"/>
              </a:ext>
            </a:extLst>
          </p:cNvPr>
          <p:cNvSpPr txBox="1"/>
          <p:nvPr/>
        </p:nvSpPr>
        <p:spPr>
          <a:xfrm>
            <a:off x="132522" y="683689"/>
            <a:ext cx="11926956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Today we are learning to solve mathematical problems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C4D615-8B90-499C-B8E5-377AD9764C88}"/>
              </a:ext>
            </a:extLst>
          </p:cNvPr>
          <p:cNvSpPr txBox="1"/>
          <p:nvPr/>
        </p:nvSpPr>
        <p:spPr>
          <a:xfrm>
            <a:off x="119920" y="1235998"/>
            <a:ext cx="11926956" cy="54168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>
                <a:solidFill>
                  <a:schemeClr val="bg1"/>
                </a:solidFill>
                <a:latin typeface="Comic Sans MS" panose="030F0702030302020204" pitchFamily="66" charset="0"/>
              </a:rPr>
              <a:t>Today you need to find ways to check if the answer to a maths problem is correct. </a:t>
            </a: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Evil Pea has written lots of maths facts – they are on the next slide</a:t>
            </a:r>
          </a:p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Copy the facts on to small pieces of paper, your grown up could do this. </a:t>
            </a:r>
          </a:p>
          <a:p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Read the fact together.  </a:t>
            </a:r>
          </a:p>
          <a:p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You need to work out which facts are correct. </a:t>
            </a:r>
          </a:p>
          <a:p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You could make two groups:  Correct    Wrong</a:t>
            </a:r>
          </a:p>
          <a:p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Think of ways to help you work out the answer.  </a:t>
            </a:r>
          </a:p>
          <a:p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You could use a number line, cubes, look at shapes information from yesterday. </a:t>
            </a:r>
          </a:p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You know you have done a good job if you have found ways to work out the correct answer</a:t>
            </a:r>
            <a:r>
              <a:rPr lang="en-GB" i="1" dirty="0">
                <a:solidFill>
                  <a:schemeClr val="bg1"/>
                </a:solidFill>
                <a:latin typeface="Comic Sans MS" panose="030F0702030302020204" pitchFamily="66" charset="0"/>
              </a:rPr>
              <a:t>. </a:t>
            </a:r>
          </a:p>
          <a:p>
            <a:endParaRPr lang="en-GB" sz="16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You might like to make up some of your own number fact cards for someone else to solve. 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	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22C265-C0EA-4C08-94BB-D7FBE656B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3797" y="1832669"/>
            <a:ext cx="4208203" cy="290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32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419B-38B1-48D9-AF80-702203F2A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58" y="185530"/>
            <a:ext cx="9515060" cy="55659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Tuesday 12</a:t>
            </a:r>
            <a:r>
              <a:rPr lang="en-GB" sz="2800" baseline="30000" dirty="0">
                <a:solidFill>
                  <a:schemeClr val="bg1"/>
                </a:solidFill>
                <a:latin typeface="Comic Sans MS" panose="030F0702030302020204" pitchFamily="66" charset="0"/>
              </a:rPr>
              <a:t>th</a:t>
            </a:r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May 2020			Maths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B5E5D6-9F17-4085-A03F-8DCA7CD146E4}"/>
              </a:ext>
            </a:extLst>
          </p:cNvPr>
          <p:cNvSpPr txBox="1"/>
          <p:nvPr/>
        </p:nvSpPr>
        <p:spPr>
          <a:xfrm>
            <a:off x="132522" y="781885"/>
            <a:ext cx="11926956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Resources for today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324ED2-323D-48D6-9E46-A638A2779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69" y="1492805"/>
            <a:ext cx="6008031" cy="41148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0F32BE-700B-4598-B791-399FF220C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358812"/>
            <a:ext cx="5963478" cy="411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043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977E9-F0AA-40E5-96FD-1B4D6AE925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49357"/>
            <a:ext cx="9144000" cy="1934817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Oak Class</a:t>
            </a:r>
            <a:br>
              <a:rPr lang="en-GB" sz="40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Home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A5F63D-60EF-4856-A8C3-F82B203711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33531"/>
            <a:ext cx="9144000" cy="2756106"/>
          </a:xfrm>
        </p:spPr>
        <p:txBody>
          <a:bodyPr>
            <a:normAutofit/>
          </a:bodyPr>
          <a:lstStyle/>
          <a:p>
            <a:r>
              <a:rPr lang="en-GB" sz="6000" dirty="0">
                <a:solidFill>
                  <a:schemeClr val="bg1"/>
                </a:solidFill>
              </a:rPr>
              <a:t>Wonderful</a:t>
            </a:r>
          </a:p>
          <a:p>
            <a:r>
              <a:rPr lang="en-GB" sz="6000" dirty="0">
                <a:solidFill>
                  <a:schemeClr val="bg1"/>
                </a:solidFill>
              </a:rPr>
              <a:t>Wednesday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6360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419B-38B1-48D9-AF80-702203F2A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74" y="185530"/>
            <a:ext cx="11823834" cy="556592"/>
          </a:xfrm>
        </p:spPr>
        <p:txBody>
          <a:bodyPr>
            <a:norm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	  </a:t>
            </a:r>
            <a:r>
              <a:rPr lang="en-GB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Phonics  – Reading </a:t>
            </a:r>
            <a:r>
              <a:rPr lang="en-GB" sz="2800" b="1" dirty="0">
                <a:latin typeface="Comic Sans MS" panose="030F0702030302020204" pitchFamily="66" charset="0"/>
              </a:rPr>
              <a:t>	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C4D615-8B90-499C-B8E5-377AD9764C88}"/>
              </a:ext>
            </a:extLst>
          </p:cNvPr>
          <p:cNvSpPr txBox="1"/>
          <p:nvPr/>
        </p:nvSpPr>
        <p:spPr>
          <a:xfrm>
            <a:off x="145773" y="725570"/>
            <a:ext cx="11863590" cy="45243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Wednesday  13</a:t>
            </a:r>
            <a:r>
              <a:rPr lang="en-GB" sz="2400" baseline="30000" dirty="0">
                <a:solidFill>
                  <a:schemeClr val="bg1"/>
                </a:solidFill>
                <a:latin typeface="Comic Sans MS" panose="030F0702030302020204" pitchFamily="66" charset="0"/>
              </a:rPr>
              <a:t>th </a:t>
            </a: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May 2020 		</a:t>
            </a:r>
          </a:p>
          <a:p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Practice set 1 sound    ‘</a:t>
            </a:r>
            <a:r>
              <a:rPr lang="en-GB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th</a:t>
            </a: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’  today	</a:t>
            </a:r>
          </a:p>
          <a:p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Ruth Miskin Training   </a:t>
            </a: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https://www.youtube.com/channel/UCo7fbLgY2oA_cFCIg9GdxtQ</a:t>
            </a:r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If you can, work through ‘Word time’ and ‘Spelling’ too.     </a:t>
            </a:r>
            <a:r>
              <a:rPr lang="en-GB" sz="2400" dirty="0">
                <a:latin typeface="Comic Sans MS" panose="030F0702030302020204" pitchFamily="66" charset="0"/>
              </a:rPr>
              <a:t>	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B74BCE-C7FC-4AA5-B378-820836BC2B26}"/>
              </a:ext>
            </a:extLst>
          </p:cNvPr>
          <p:cNvSpPr txBox="1"/>
          <p:nvPr/>
        </p:nvSpPr>
        <p:spPr>
          <a:xfrm>
            <a:off x="145775" y="5638551"/>
            <a:ext cx="11863590" cy="892552"/>
          </a:xfrm>
          <a:prstGeom prst="rect">
            <a:avLst/>
          </a:prstGeom>
          <a:solidFill>
            <a:srgbClr val="00FFCC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		Remember to do some reading today.              </a:t>
            </a:r>
            <a:r>
              <a:rPr lang="en-GB" altLang="en-US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https://www.oxfordowl.co.uk</a:t>
            </a:r>
            <a:endParaRPr lang="en-GB" altLang="en-US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altLang="en-US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altLang="en-US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GB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          		</a:t>
            </a:r>
            <a:r>
              <a:rPr lang="en-GB" sz="1600" dirty="0">
                <a:highlight>
                  <a:srgbClr val="0000FF"/>
                </a:highlight>
                <a:latin typeface="Comic Sans MS" panose="030F0702030302020204" pitchFamily="66" charset="0"/>
              </a:rPr>
              <a:t>Please always ensure that your child is supervised whilst on the internet</a:t>
            </a:r>
            <a:r>
              <a:rPr lang="en-GB" sz="1400" dirty="0">
                <a:highlight>
                  <a:srgbClr val="0000FF"/>
                </a:highlight>
                <a:latin typeface="Comic Sans MS" panose="030F0702030302020204" pitchFamily="66" charset="0"/>
              </a:rPr>
              <a:t>.</a:t>
            </a:r>
            <a:endParaRPr lang="en-GB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6" name="Picture 12">
            <a:extLst>
              <a:ext uri="{FF2B5EF4-FFF2-40B4-BE49-F238E27FC236}">
                <a16:creationId xmlns:a16="http://schemas.microsoft.com/office/drawing/2014/main" id="{F1126369-A1E5-4BE0-88A9-291CE9155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948" y="7490792"/>
            <a:ext cx="9334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0C3003-244F-47C8-9101-7732D78770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4433" y="752406"/>
            <a:ext cx="3522037" cy="19499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E2A5694-182D-4BCA-9D21-5391D75F45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912" y="5634645"/>
            <a:ext cx="1412268" cy="120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051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419B-38B1-48D9-AF80-702203F2A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57" y="185530"/>
            <a:ext cx="11009243" cy="55659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Wednesday 13</a:t>
            </a:r>
            <a:r>
              <a:rPr lang="en-GB" sz="2800" baseline="30000" dirty="0">
                <a:solidFill>
                  <a:schemeClr val="bg1"/>
                </a:solidFill>
                <a:latin typeface="Comic Sans MS" panose="030F0702030302020204" pitchFamily="66" charset="0"/>
              </a:rPr>
              <a:t>th </a:t>
            </a:r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May 2020			English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B5E5D6-9F17-4085-A03F-8DCA7CD146E4}"/>
              </a:ext>
            </a:extLst>
          </p:cNvPr>
          <p:cNvSpPr txBox="1"/>
          <p:nvPr/>
        </p:nvSpPr>
        <p:spPr>
          <a:xfrm>
            <a:off x="169383" y="714317"/>
            <a:ext cx="9995033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Today we are learning to write words</a:t>
            </a:r>
            <a:endParaRPr lang="en-GB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C4D615-8B90-499C-B8E5-377AD9764C88}"/>
              </a:ext>
            </a:extLst>
          </p:cNvPr>
          <p:cNvSpPr txBox="1"/>
          <p:nvPr/>
        </p:nvSpPr>
        <p:spPr>
          <a:xfrm>
            <a:off x="169383" y="1342382"/>
            <a:ext cx="11853234" cy="50167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Today I would like you to write a list of superhero powers.  </a:t>
            </a:r>
          </a:p>
          <a:p>
            <a:endParaRPr 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First make a superhero using some old vegetables which you can’t eat. </a:t>
            </a:r>
          </a:p>
          <a:p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Or you could use natural objects or draw a picture.   </a:t>
            </a:r>
          </a:p>
          <a:p>
            <a:endParaRPr 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It could be </a:t>
            </a:r>
            <a:r>
              <a:rPr lang="en-US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Supertato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or your own superhero.</a:t>
            </a:r>
          </a:p>
          <a:p>
            <a:endParaRPr 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Talk about  your superhero or other superheroes you have seen in books or in films.  </a:t>
            </a:r>
          </a:p>
          <a:p>
            <a:endParaRPr 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What super powers do they have?</a:t>
            </a:r>
          </a:p>
          <a:p>
            <a:endParaRPr 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Give your superhero a name. </a:t>
            </a:r>
          </a:p>
          <a:p>
            <a:endParaRPr 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Write a list of special powers your superhero has.</a:t>
            </a:r>
          </a:p>
          <a:p>
            <a:endParaRPr 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20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You know you have done a good job if you have written at least 3 things in your list. </a:t>
            </a:r>
            <a:endParaRPr lang="en-GB" sz="2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1E571B-3138-4315-9B52-5163155809E0}"/>
              </a:ext>
            </a:extLst>
          </p:cNvPr>
          <p:cNvSpPr txBox="1"/>
          <p:nvPr/>
        </p:nvSpPr>
        <p:spPr>
          <a:xfrm>
            <a:off x="9964975" y="4191240"/>
            <a:ext cx="1762539" cy="1169551"/>
          </a:xfrm>
          <a:prstGeom prst="rect">
            <a:avLst/>
          </a:prstGeom>
          <a:solidFill>
            <a:srgbClr val="00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Don’t forget to use your phonics</a:t>
            </a:r>
          </a:p>
          <a:p>
            <a:endParaRPr lang="en-GB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A1FF249-C471-4AC6-9DC8-0AE09A437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4394" y="4758519"/>
            <a:ext cx="1083699" cy="5999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84FFFD5-A406-487E-B8BB-6C703DFA1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3096" y="90593"/>
            <a:ext cx="2244350" cy="218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963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419B-38B1-48D9-AF80-702203F2A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58" y="185530"/>
            <a:ext cx="9515060" cy="55659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Wednesday 13</a:t>
            </a:r>
            <a:r>
              <a:rPr lang="en-GB" sz="2800" baseline="30000" dirty="0">
                <a:solidFill>
                  <a:schemeClr val="bg1"/>
                </a:solidFill>
                <a:latin typeface="Comic Sans MS" panose="030F0702030302020204" pitchFamily="66" charset="0"/>
              </a:rPr>
              <a:t>th</a:t>
            </a:r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May 2020			Maths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B5E5D6-9F17-4085-A03F-8DCA7CD146E4}"/>
              </a:ext>
            </a:extLst>
          </p:cNvPr>
          <p:cNvSpPr txBox="1"/>
          <p:nvPr/>
        </p:nvSpPr>
        <p:spPr>
          <a:xfrm>
            <a:off x="132522" y="650230"/>
            <a:ext cx="11926956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omic Sans MS" panose="030F0702030302020204" pitchFamily="66" charset="0"/>
              </a:rPr>
              <a:t>Today we are learning to use language related to time and measure short periods of time.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C4D615-8B90-499C-B8E5-377AD9764C88}"/>
              </a:ext>
            </a:extLst>
          </p:cNvPr>
          <p:cNvSpPr txBox="1"/>
          <p:nvPr/>
        </p:nvSpPr>
        <p:spPr>
          <a:xfrm>
            <a:off x="132522" y="1072565"/>
            <a:ext cx="11926956" cy="56938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To</a:t>
            </a:r>
            <a:r>
              <a:rPr lang="en-GB" b="1" dirty="0">
                <a:solidFill>
                  <a:schemeClr val="bg1"/>
                </a:solidFill>
                <a:latin typeface="Comic Sans MS" panose="030F0702030302020204" pitchFamily="66" charset="0"/>
              </a:rPr>
              <a:t>day you will think about how long 2 minutes is.  </a:t>
            </a:r>
          </a:p>
          <a:p>
            <a:endParaRPr lang="en-GB" sz="12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Ask your grown up to set a timer for 2 minutes on their phone, use the second hand on a watch, or an online timer.</a:t>
            </a:r>
          </a:p>
          <a:p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First sit quietly and wait for the 2 minutes  to finish.  How long did it feel?   </a:t>
            </a:r>
          </a:p>
          <a:p>
            <a:endParaRPr lang="en-GB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I have given you 3 challenges to try for 2 minutes. </a:t>
            </a:r>
          </a:p>
          <a:p>
            <a:endParaRPr lang="en-GB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Copy the table and challenges shown below.  You can add your own challenge too.    </a:t>
            </a:r>
          </a:p>
          <a:p>
            <a:endParaRPr lang="en-GB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Estimate (guess) how many jumps or hops you will do in 2 minutes and write down your estimate.  </a:t>
            </a:r>
          </a:p>
          <a:p>
            <a:endParaRPr lang="en-GB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Then do your challenge and count how many you do. </a:t>
            </a:r>
          </a:p>
          <a:p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Now write the answer (your grown up can help you).    How close was your guess? 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en-GB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16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You know you have done a good job if you have said some of these words: minutes, time, clock. long time, quickly    </a:t>
            </a:r>
            <a:endParaRPr lang="en-GB" sz="1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2ECD23-33DC-438C-BB13-D9745DA77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2741" y="4534738"/>
            <a:ext cx="5306517" cy="182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46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977E9-F0AA-40E5-96FD-1B4D6AE925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49357"/>
            <a:ext cx="9144000" cy="1934817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Oak Class</a:t>
            </a:r>
            <a:br>
              <a:rPr lang="en-GB" sz="40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Home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A5F63D-60EF-4856-A8C3-F82B203711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33531"/>
            <a:ext cx="9144000" cy="2756106"/>
          </a:xfrm>
        </p:spPr>
        <p:txBody>
          <a:bodyPr>
            <a:normAutofit/>
          </a:bodyPr>
          <a:lstStyle/>
          <a:p>
            <a:r>
              <a:rPr lang="en-GB" sz="6000" dirty="0">
                <a:solidFill>
                  <a:schemeClr val="bg1"/>
                </a:solidFill>
              </a:rPr>
              <a:t>Thankful</a:t>
            </a:r>
          </a:p>
          <a:p>
            <a:r>
              <a:rPr lang="en-GB" sz="6000" dirty="0">
                <a:solidFill>
                  <a:schemeClr val="bg1"/>
                </a:solidFill>
              </a:rPr>
              <a:t>Thursday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26B455-E868-4690-B630-76F414177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404" y="2390568"/>
            <a:ext cx="25241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224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D7AE2-85F8-4C5F-B665-63B17B4F9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93" y="437322"/>
            <a:ext cx="11767627" cy="620201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Hello Oak Class!   </a:t>
            </a:r>
          </a:p>
          <a:p>
            <a:pPr marL="0" indent="0">
              <a:buNone/>
            </a:pPr>
            <a:endParaRPr lang="en-GB" sz="2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I’m missing you all.  </a:t>
            </a:r>
          </a:p>
          <a:p>
            <a:pPr marL="0" indent="0">
              <a:buNone/>
            </a:pPr>
            <a:endParaRPr lang="en-GB" sz="2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It would be great to hear from you every week,  with details of one thing which you are </a:t>
            </a:r>
          </a:p>
          <a:p>
            <a:pPr marL="0" indent="0">
              <a:buNone/>
            </a:pPr>
            <a:r>
              <a:rPr lang="en-GB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proud of learning or making.   </a:t>
            </a:r>
          </a:p>
          <a:p>
            <a:pPr marL="0" indent="0">
              <a:buNone/>
            </a:pPr>
            <a:endParaRPr lang="en-GB" sz="2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Please use our class email: </a:t>
            </a:r>
            <a:r>
              <a:rPr lang="en-GB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Oak.Class</a:t>
            </a:r>
            <a:r>
              <a:rPr lang="en-GB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@ </a:t>
            </a:r>
            <a:r>
              <a:rPr lang="en-GB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fernhill.kite.academy</a:t>
            </a:r>
            <a:r>
              <a:rPr lang="en-GB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endParaRPr lang="en-GB" sz="2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I’m looking forward to sending you a Marvellous Me to celebrate all your hard work.    </a:t>
            </a:r>
          </a:p>
          <a:p>
            <a:pPr marL="0" indent="0">
              <a:buNone/>
            </a:pPr>
            <a:endParaRPr lang="en-GB" sz="2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15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Miss Parlane  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4A8B79-B67A-4D07-A1E6-B2019B3672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3244" y="543338"/>
            <a:ext cx="1538909" cy="1421818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5D3DFFF-71AD-49C1-963D-2AB97649EB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06933" y="6446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7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419B-38B1-48D9-AF80-702203F2A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74" y="185530"/>
            <a:ext cx="11823834" cy="556592"/>
          </a:xfrm>
        </p:spPr>
        <p:txBody>
          <a:bodyPr>
            <a:norm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	  </a:t>
            </a:r>
            <a:r>
              <a:rPr lang="en-GB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Phonics – Reading </a:t>
            </a:r>
            <a:r>
              <a:rPr lang="en-GB" sz="2800" b="1" dirty="0">
                <a:latin typeface="Comic Sans MS" panose="030F0702030302020204" pitchFamily="66" charset="0"/>
              </a:rPr>
              <a:t>	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C4D615-8B90-499C-B8E5-377AD9764C88}"/>
              </a:ext>
            </a:extLst>
          </p:cNvPr>
          <p:cNvSpPr txBox="1"/>
          <p:nvPr/>
        </p:nvSpPr>
        <p:spPr>
          <a:xfrm>
            <a:off x="145773" y="725570"/>
            <a:ext cx="11863590" cy="44012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Thursday 14</a:t>
            </a:r>
            <a:r>
              <a:rPr lang="en-GB" sz="2400" baseline="30000" dirty="0">
                <a:solidFill>
                  <a:schemeClr val="bg1"/>
                </a:solidFill>
                <a:latin typeface="Comic Sans MS" panose="030F0702030302020204" pitchFamily="66" charset="0"/>
              </a:rPr>
              <a:t>th </a:t>
            </a: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May 2020</a:t>
            </a:r>
          </a:p>
          <a:p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Practice set 1 sound    ‘</a:t>
            </a:r>
            <a:r>
              <a:rPr lang="en-GB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ch</a:t>
            </a: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’  today 	 </a:t>
            </a:r>
            <a:r>
              <a:rPr lang="en-GB" sz="2400" dirty="0">
                <a:latin typeface="Comic Sans MS" panose="030F0702030302020204" pitchFamily="66" charset="0"/>
              </a:rPr>
              <a:t>	  </a:t>
            </a:r>
          </a:p>
          <a:p>
            <a:endParaRPr lang="en-U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Ruth Miskin Training     </a:t>
            </a: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https://www.youtube.com/channel/UCo7fbLgY2oA_cFCIg9GdxtQ</a:t>
            </a:r>
            <a:r>
              <a:rPr lang="en-GB" sz="2400" dirty="0">
                <a:latin typeface="Comic Sans MS" panose="030F0702030302020204" pitchFamily="66" charset="0"/>
              </a:rPr>
              <a:t>   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If you can, work through ‘Word time’ and ‘Spelling’ too.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B74BCE-C7FC-4AA5-B378-820836BC2B26}"/>
              </a:ext>
            </a:extLst>
          </p:cNvPr>
          <p:cNvSpPr txBox="1"/>
          <p:nvPr/>
        </p:nvSpPr>
        <p:spPr>
          <a:xfrm>
            <a:off x="145775" y="5638551"/>
            <a:ext cx="11863590" cy="892552"/>
          </a:xfrm>
          <a:prstGeom prst="rect">
            <a:avLst/>
          </a:prstGeom>
          <a:solidFill>
            <a:srgbClr val="00FFCC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		Remember to do some reading today.              </a:t>
            </a:r>
            <a:r>
              <a:rPr lang="en-GB" altLang="en-US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https://www.oxfordowl.co.uk</a:t>
            </a:r>
            <a:endParaRPr lang="en-GB" altLang="en-US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altLang="en-US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altLang="en-US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GB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          		</a:t>
            </a:r>
            <a:r>
              <a:rPr lang="en-GB" sz="1600" dirty="0">
                <a:highlight>
                  <a:srgbClr val="0000FF"/>
                </a:highlight>
                <a:latin typeface="Comic Sans MS" panose="030F0702030302020204" pitchFamily="66" charset="0"/>
              </a:rPr>
              <a:t>Please always ensure that your child is supervised whilst on the internet</a:t>
            </a:r>
            <a:r>
              <a:rPr lang="en-GB" sz="1400" dirty="0">
                <a:highlight>
                  <a:srgbClr val="0000FF"/>
                </a:highlight>
                <a:latin typeface="Comic Sans MS" panose="030F0702030302020204" pitchFamily="66" charset="0"/>
              </a:rPr>
              <a:t>.</a:t>
            </a:r>
            <a:endParaRPr lang="en-GB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6" name="Picture 12">
            <a:extLst>
              <a:ext uri="{FF2B5EF4-FFF2-40B4-BE49-F238E27FC236}">
                <a16:creationId xmlns:a16="http://schemas.microsoft.com/office/drawing/2014/main" id="{F1126369-A1E5-4BE0-88A9-291CE9155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948" y="7490792"/>
            <a:ext cx="9334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0C3003-244F-47C8-9101-7732D78770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8756" y="772103"/>
            <a:ext cx="3173019" cy="17567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E2A5694-182D-4BCA-9D21-5391D75F45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912" y="5634645"/>
            <a:ext cx="1412268" cy="120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486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419B-38B1-48D9-AF80-702203F2A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57" y="50620"/>
            <a:ext cx="11009243" cy="55659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Thursday 14</a:t>
            </a:r>
            <a:r>
              <a:rPr lang="en-GB" sz="2800" baseline="30000" dirty="0">
                <a:solidFill>
                  <a:schemeClr val="bg1"/>
                </a:solidFill>
                <a:latin typeface="Comic Sans MS" panose="030F0702030302020204" pitchFamily="66" charset="0"/>
              </a:rPr>
              <a:t>th</a:t>
            </a:r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May 2020			English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B5E5D6-9F17-4085-A03F-8DCA7CD146E4}"/>
              </a:ext>
            </a:extLst>
          </p:cNvPr>
          <p:cNvSpPr txBox="1"/>
          <p:nvPr/>
        </p:nvSpPr>
        <p:spPr>
          <a:xfrm>
            <a:off x="238541" y="547255"/>
            <a:ext cx="9872867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Today we are learning to talk about events in a story. </a:t>
            </a:r>
            <a:endParaRPr lang="en-GB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C4D615-8B90-499C-B8E5-377AD9764C88}"/>
              </a:ext>
            </a:extLst>
          </p:cNvPr>
          <p:cNvSpPr txBox="1"/>
          <p:nvPr/>
        </p:nvSpPr>
        <p:spPr>
          <a:xfrm>
            <a:off x="238540" y="1015635"/>
            <a:ext cx="11823421" cy="57861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On Tuesday you listened to the story of </a:t>
            </a:r>
            <a:r>
              <a:rPr lang="en-GB" dirty="0" err="1">
                <a:solidFill>
                  <a:schemeClr val="bg1"/>
                </a:solidFill>
                <a:latin typeface="Comic Sans MS" panose="030F0702030302020204" pitchFamily="66" charset="0"/>
              </a:rPr>
              <a:t>Supertato</a:t>
            </a: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. </a:t>
            </a:r>
          </a:p>
          <a:p>
            <a:endParaRPr lang="en-GB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Can you remember what happened in the story? </a:t>
            </a:r>
          </a:p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Who were the main characters?</a:t>
            </a:r>
          </a:p>
          <a:p>
            <a:endParaRPr lang="en-GB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How did the story start? </a:t>
            </a:r>
          </a:p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What did the Evil Pea do? (The problem which needed to be solved.)</a:t>
            </a:r>
          </a:p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What did </a:t>
            </a:r>
            <a:r>
              <a:rPr lang="en-GB" dirty="0" err="1">
                <a:solidFill>
                  <a:schemeClr val="bg1"/>
                </a:solidFill>
                <a:latin typeface="Comic Sans MS" panose="030F0702030302020204" pitchFamily="66" charset="0"/>
              </a:rPr>
              <a:t>Supertato</a:t>
            </a: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 do at the end of the story? </a:t>
            </a:r>
          </a:p>
          <a:p>
            <a:endParaRPr lang="en-GB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Please draw 3 pictures to show these different parts of the story.    This is called a story map. </a:t>
            </a:r>
          </a:p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You can draw more pictures to help you retell more of the story if you like.  </a:t>
            </a:r>
          </a:p>
          <a:p>
            <a:endParaRPr lang="en-GB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Can you tell someone your story using your story map?         </a:t>
            </a:r>
          </a:p>
          <a:p>
            <a:endParaRPr lang="en-GB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Please copy and finish the sentence</a:t>
            </a:r>
          </a:p>
          <a:p>
            <a:endParaRPr lang="en-GB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He set a 		        .</a:t>
            </a:r>
          </a:p>
          <a:p>
            <a:endParaRPr lang="en-GB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He was			        .</a:t>
            </a:r>
            <a:endParaRPr lang="en-GB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2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2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2000" i="1" dirty="0">
                <a:solidFill>
                  <a:schemeClr val="bg1"/>
                </a:solidFill>
                <a:latin typeface="Comic Sans MS" panose="030F0702030302020204" pitchFamily="66" charset="0"/>
              </a:rPr>
              <a:t>You know you have done a good job if you have told someone the story of </a:t>
            </a:r>
            <a:r>
              <a:rPr lang="en-GB" sz="20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Supertato</a:t>
            </a:r>
            <a:r>
              <a:rPr lang="en-GB" sz="2000" i="1" dirty="0">
                <a:solidFill>
                  <a:schemeClr val="bg1"/>
                </a:solidFill>
                <a:latin typeface="Comic Sans MS" panose="030F0702030302020204" pitchFamily="66" charset="0"/>
              </a:rPr>
              <a:t>.  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686809-2B5F-490E-839D-88152BC89C69}"/>
              </a:ext>
            </a:extLst>
          </p:cNvPr>
          <p:cNvSpPr txBox="1"/>
          <p:nvPr/>
        </p:nvSpPr>
        <p:spPr>
          <a:xfrm>
            <a:off x="9397280" y="4654028"/>
            <a:ext cx="1762539" cy="1169551"/>
          </a:xfrm>
          <a:prstGeom prst="rect">
            <a:avLst/>
          </a:prstGeom>
          <a:solidFill>
            <a:srgbClr val="00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Don’t forget to use your phonics</a:t>
            </a:r>
          </a:p>
          <a:p>
            <a:endParaRPr lang="en-GB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8722766-F20C-45C3-8140-0055362E5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4934" y="5186101"/>
            <a:ext cx="1083699" cy="5999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E8011AA-F2E4-406F-944B-8CE74E7E4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7787" y="182178"/>
            <a:ext cx="2304173" cy="224623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0403608-54F7-43E8-901E-9461884D1CAA}"/>
              </a:ext>
            </a:extLst>
          </p:cNvPr>
          <p:cNvCxnSpPr/>
          <p:nvPr/>
        </p:nvCxnSpPr>
        <p:spPr>
          <a:xfrm>
            <a:off x="1409075" y="5786089"/>
            <a:ext cx="194872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779D357-DE4E-4EC3-BEE5-5EF1B5DAF945}"/>
              </a:ext>
            </a:extLst>
          </p:cNvPr>
          <p:cNvCxnSpPr/>
          <p:nvPr/>
        </p:nvCxnSpPr>
        <p:spPr>
          <a:xfrm>
            <a:off x="1409075" y="5310216"/>
            <a:ext cx="194872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2986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419B-38B1-48D9-AF80-702203F2A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58" y="95590"/>
            <a:ext cx="9515060" cy="55659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Thursday 14</a:t>
            </a:r>
            <a:r>
              <a:rPr lang="en-GB" sz="2800" baseline="30000" dirty="0">
                <a:solidFill>
                  <a:schemeClr val="bg1"/>
                </a:solidFill>
                <a:latin typeface="Comic Sans MS" panose="030F0702030302020204" pitchFamily="66" charset="0"/>
              </a:rPr>
              <a:t>th</a:t>
            </a:r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May 2020			Maths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B5E5D6-9F17-4085-A03F-8DCA7CD146E4}"/>
              </a:ext>
            </a:extLst>
          </p:cNvPr>
          <p:cNvSpPr txBox="1"/>
          <p:nvPr/>
        </p:nvSpPr>
        <p:spPr>
          <a:xfrm>
            <a:off x="132522" y="564848"/>
            <a:ext cx="11926956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Today we are learning to create and describe a pattern.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C4D615-8B90-499C-B8E5-377AD9764C88}"/>
              </a:ext>
            </a:extLst>
          </p:cNvPr>
          <p:cNvSpPr txBox="1"/>
          <p:nvPr/>
        </p:nvSpPr>
        <p:spPr>
          <a:xfrm>
            <a:off x="132522" y="1055186"/>
            <a:ext cx="11926956" cy="52629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GB" sz="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Today your task is to create a repeating pattern. This is called an AB pattern</a:t>
            </a:r>
            <a:r>
              <a:rPr lang="en-GB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It could be by colour  		           size   				shape </a:t>
            </a:r>
          </a:p>
          <a:p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			Can you describe what a repeating pattern is? </a:t>
            </a:r>
          </a:p>
          <a:p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Make your own pattern. </a:t>
            </a:r>
          </a:p>
          <a:p>
            <a:r>
              <a:rPr lang="en-GB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Use half an old potato to print a pattern.   </a:t>
            </a:r>
          </a:p>
          <a:p>
            <a:r>
              <a:rPr lang="en-GB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Please ask a grown up to help you cut the potato. </a:t>
            </a:r>
          </a:p>
          <a:p>
            <a:r>
              <a:rPr lang="en-GB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Can you describe how to cut the potato again to create a different shape to use as well?     </a:t>
            </a:r>
          </a:p>
          <a:p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Tell your grown up about your pattern.</a:t>
            </a:r>
          </a:p>
          <a:p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You could try to fit your shapes together in a different way to make a different pattern.   </a:t>
            </a:r>
          </a:p>
          <a:p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16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You know you have done a good job if you have created and described your pattern.    </a:t>
            </a:r>
            <a:endParaRPr lang="en-GB" sz="1600" b="1" dirty="0"/>
          </a:p>
          <a:p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988CFF-4B35-45E3-B1CA-50DE4AA98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382" y="1866537"/>
            <a:ext cx="1149288" cy="229858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E74D25DB-D26A-4EE0-8EEC-50013EC79031}"/>
              </a:ext>
            </a:extLst>
          </p:cNvPr>
          <p:cNvSpPr/>
          <p:nvPr/>
        </p:nvSpPr>
        <p:spPr>
          <a:xfrm>
            <a:off x="6404776" y="1812016"/>
            <a:ext cx="384542" cy="2512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4A5EF7D-A526-4464-B9B3-7151F64E391F}"/>
              </a:ext>
            </a:extLst>
          </p:cNvPr>
          <p:cNvSpPr/>
          <p:nvPr/>
        </p:nvSpPr>
        <p:spPr>
          <a:xfrm>
            <a:off x="9115659" y="1737386"/>
            <a:ext cx="413248" cy="37273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3F12F2-DA55-4FAC-A473-57575413B274}"/>
              </a:ext>
            </a:extLst>
          </p:cNvPr>
          <p:cNvSpPr/>
          <p:nvPr/>
        </p:nvSpPr>
        <p:spPr>
          <a:xfrm>
            <a:off x="9637106" y="1841204"/>
            <a:ext cx="247982" cy="26272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E1DE220-538A-4E8F-8293-10FC1997A364}"/>
              </a:ext>
            </a:extLst>
          </p:cNvPr>
          <p:cNvSpPr/>
          <p:nvPr/>
        </p:nvSpPr>
        <p:spPr>
          <a:xfrm>
            <a:off x="9982137" y="1751262"/>
            <a:ext cx="413248" cy="37273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D58FCA-7380-46C2-BA73-448C57E66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7106" y="2850891"/>
            <a:ext cx="714860" cy="7148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BF488C-0867-480B-A218-D1ABA07835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7656" y="3744950"/>
            <a:ext cx="852092" cy="6224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DBBA36A-82D8-45C7-BD40-11871D3C1A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2732" y="3208321"/>
            <a:ext cx="962243" cy="62262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7FCDC9A-EA36-42A8-A8D4-6C4D03A7D64D}"/>
              </a:ext>
            </a:extLst>
          </p:cNvPr>
          <p:cNvSpPr txBox="1"/>
          <p:nvPr/>
        </p:nvSpPr>
        <p:spPr>
          <a:xfrm>
            <a:off x="10351966" y="3898928"/>
            <a:ext cx="1625294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If you don’t have paint,  you could use mud to print.  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26F21A-6719-4D93-8CEE-2A99A47B1BF3}"/>
              </a:ext>
            </a:extLst>
          </p:cNvPr>
          <p:cNvSpPr/>
          <p:nvPr/>
        </p:nvSpPr>
        <p:spPr>
          <a:xfrm>
            <a:off x="5137787" y="1850604"/>
            <a:ext cx="292998" cy="1968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7168CAA-EB9E-4EC7-A5A2-BC8ADAB05B04}"/>
              </a:ext>
            </a:extLst>
          </p:cNvPr>
          <p:cNvSpPr/>
          <p:nvPr/>
        </p:nvSpPr>
        <p:spPr>
          <a:xfrm>
            <a:off x="5513569" y="1822716"/>
            <a:ext cx="384542" cy="2512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F7806CE-2627-4263-8639-8E22E803C5E0}"/>
              </a:ext>
            </a:extLst>
          </p:cNvPr>
          <p:cNvSpPr/>
          <p:nvPr/>
        </p:nvSpPr>
        <p:spPr>
          <a:xfrm>
            <a:off x="5983139" y="1853393"/>
            <a:ext cx="292998" cy="1968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613121A-7157-4987-A8F8-695FA9E4A3DB}"/>
              </a:ext>
            </a:extLst>
          </p:cNvPr>
          <p:cNvSpPr/>
          <p:nvPr/>
        </p:nvSpPr>
        <p:spPr>
          <a:xfrm>
            <a:off x="10524024" y="1843704"/>
            <a:ext cx="247982" cy="26272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F453CC6-F2C7-473F-B03E-69EC32E34122}"/>
              </a:ext>
            </a:extLst>
          </p:cNvPr>
          <p:cNvSpPr txBox="1"/>
          <p:nvPr/>
        </p:nvSpPr>
        <p:spPr>
          <a:xfrm>
            <a:off x="132522" y="6136719"/>
            <a:ext cx="11844738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If you don’t have a potato, you could find some leaves or sticks to use, next time you go for a walk with your family.  Then arrange the natural objects to make an AB pattern.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17243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977E9-F0AA-40E5-96FD-1B4D6AE925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49357"/>
            <a:ext cx="9144000" cy="1934817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Oak Class</a:t>
            </a:r>
            <a:br>
              <a:rPr lang="en-GB" sz="40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Home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A5F63D-60EF-4856-A8C3-F82B203711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33531"/>
            <a:ext cx="9144000" cy="2756106"/>
          </a:xfrm>
        </p:spPr>
        <p:txBody>
          <a:bodyPr>
            <a:normAutofit/>
          </a:bodyPr>
          <a:lstStyle/>
          <a:p>
            <a:r>
              <a:rPr lang="en-GB" sz="6000" dirty="0">
                <a:solidFill>
                  <a:schemeClr val="bg1"/>
                </a:solidFill>
              </a:rPr>
              <a:t>Fantastic</a:t>
            </a:r>
          </a:p>
          <a:p>
            <a:r>
              <a:rPr lang="en-GB" sz="6000" dirty="0">
                <a:solidFill>
                  <a:schemeClr val="bg1"/>
                </a:solidFill>
              </a:rPr>
              <a:t>Friday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30723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419B-38B1-48D9-AF80-702203F2A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74" y="185530"/>
            <a:ext cx="11823834" cy="556592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Phonics – Reading </a:t>
            </a:r>
            <a:r>
              <a:rPr lang="en-GB" sz="2800" b="1" dirty="0">
                <a:latin typeface="Comic Sans MS" panose="030F0702030302020204" pitchFamily="66" charset="0"/>
              </a:rPr>
              <a:t>	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C4D615-8B90-499C-B8E5-377AD9764C88}"/>
              </a:ext>
            </a:extLst>
          </p:cNvPr>
          <p:cNvSpPr txBox="1"/>
          <p:nvPr/>
        </p:nvSpPr>
        <p:spPr>
          <a:xfrm>
            <a:off x="145773" y="725570"/>
            <a:ext cx="11863590" cy="47089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Friday 15</a:t>
            </a:r>
            <a:r>
              <a:rPr lang="en-GB" sz="2800" baseline="30000" dirty="0">
                <a:solidFill>
                  <a:schemeClr val="bg1"/>
                </a:solidFill>
                <a:latin typeface="Comic Sans MS" panose="030F0702030302020204" pitchFamily="66" charset="0"/>
              </a:rPr>
              <a:t>th </a:t>
            </a:r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May 2020 </a:t>
            </a:r>
          </a:p>
          <a:p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	</a:t>
            </a:r>
            <a:r>
              <a:rPr lang="en-GB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	</a:t>
            </a:r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Practice set 1 sound    ‘</a:t>
            </a:r>
            <a:r>
              <a:rPr lang="en-GB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qu</a:t>
            </a: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’  today 	</a:t>
            </a:r>
          </a:p>
          <a:p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Ruth </a:t>
            </a:r>
            <a:r>
              <a:rPr lang="en-US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Miskin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Training   </a:t>
            </a: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https://www.youtube.com/channel/UCo7fbLgY2oA_cFCIg9GdxtQ</a:t>
            </a:r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If you can, work through ‘Word time’ and ‘Spelling’ too. 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B74BCE-C7FC-4AA5-B378-820836BC2B26}"/>
              </a:ext>
            </a:extLst>
          </p:cNvPr>
          <p:cNvSpPr txBox="1"/>
          <p:nvPr/>
        </p:nvSpPr>
        <p:spPr>
          <a:xfrm>
            <a:off x="145775" y="5691559"/>
            <a:ext cx="11863590" cy="892552"/>
          </a:xfrm>
          <a:prstGeom prst="rect">
            <a:avLst/>
          </a:prstGeom>
          <a:solidFill>
            <a:srgbClr val="00FFCC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		Remember to do some reading today.              </a:t>
            </a:r>
            <a:r>
              <a:rPr lang="en-GB" altLang="en-US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https://www.oxfordowl.co.uk</a:t>
            </a:r>
            <a:endParaRPr lang="en-GB" altLang="en-US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altLang="en-US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altLang="en-US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GB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          		</a:t>
            </a:r>
            <a:r>
              <a:rPr lang="en-GB" sz="1600" dirty="0">
                <a:highlight>
                  <a:srgbClr val="0000FF"/>
                </a:highlight>
                <a:latin typeface="Comic Sans MS" panose="030F0702030302020204" pitchFamily="66" charset="0"/>
              </a:rPr>
              <a:t>Please always ensure that your child is supervised whilst on the internet</a:t>
            </a:r>
            <a:r>
              <a:rPr lang="en-GB" sz="1400" dirty="0">
                <a:highlight>
                  <a:srgbClr val="0000FF"/>
                </a:highlight>
                <a:latin typeface="Comic Sans MS" panose="030F0702030302020204" pitchFamily="66" charset="0"/>
              </a:rPr>
              <a:t>.</a:t>
            </a:r>
            <a:endParaRPr lang="en-GB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6" name="Picture 12">
            <a:extLst>
              <a:ext uri="{FF2B5EF4-FFF2-40B4-BE49-F238E27FC236}">
                <a16:creationId xmlns:a16="http://schemas.microsoft.com/office/drawing/2014/main" id="{F1126369-A1E5-4BE0-88A9-291CE9155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948" y="7490792"/>
            <a:ext cx="9334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0C3003-244F-47C8-9101-7732D78770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9601" y="752407"/>
            <a:ext cx="3556000" cy="19687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E2A5694-182D-4BCA-9D21-5391D75F45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912" y="5634645"/>
            <a:ext cx="1412268" cy="120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8287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419B-38B1-48D9-AF80-702203F2A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57" y="185530"/>
            <a:ext cx="11009243" cy="55659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Friday 15</a:t>
            </a:r>
            <a:r>
              <a:rPr lang="en-GB" sz="2800" baseline="30000" dirty="0">
                <a:solidFill>
                  <a:schemeClr val="bg1"/>
                </a:solidFill>
                <a:latin typeface="Comic Sans MS" panose="030F0702030302020204" pitchFamily="66" charset="0"/>
              </a:rPr>
              <a:t>th</a:t>
            </a:r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May 2020			English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B5E5D6-9F17-4085-A03F-8DCA7CD146E4}"/>
              </a:ext>
            </a:extLst>
          </p:cNvPr>
          <p:cNvSpPr txBox="1"/>
          <p:nvPr/>
        </p:nvSpPr>
        <p:spPr>
          <a:xfrm>
            <a:off x="177416" y="683903"/>
            <a:ext cx="11814715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Today we are learning to write slowly to form our letters clearly</a:t>
            </a:r>
            <a:endParaRPr lang="en-GB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C4D615-8B90-499C-B8E5-377AD9764C88}"/>
              </a:ext>
            </a:extLst>
          </p:cNvPr>
          <p:cNvSpPr txBox="1"/>
          <p:nvPr/>
        </p:nvSpPr>
        <p:spPr>
          <a:xfrm>
            <a:off x="169383" y="1197276"/>
            <a:ext cx="11822748" cy="53553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>
              <a:latin typeface="Comic Sans MS" panose="030F0702030302020204" pitchFamily="66" charset="0"/>
              <a:hlinkClick r:id="rId2"/>
            </a:endParaRPr>
          </a:p>
          <a:p>
            <a:r>
              <a:rPr lang="en-GB" dirty="0">
                <a:latin typeface="Comic Sans MS" panose="030F0702030302020204" pitchFamily="66" charset="0"/>
                <a:hlinkClick r:id="rId2"/>
              </a:rPr>
              <a:t>https://www.teachhandwriting.co.uk/pre-handwriting-patterns.html</a:t>
            </a:r>
            <a:r>
              <a:rPr lang="en-GB" dirty="0">
                <a:latin typeface="Comic Sans MS" panose="030F0702030302020204" pitchFamily="66" charset="0"/>
              </a:rPr>
              <a:t>        </a:t>
            </a:r>
          </a:p>
          <a:p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Please practise these writing patterns today.    </a:t>
            </a: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Now practise these letters. </a:t>
            </a: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						</a:t>
            </a:r>
          </a:p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Try to write slowly.  Please write just three letters and then check back with the video, to make sure that you are forming your letters correctly.  </a:t>
            </a: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  <a:hlinkClick r:id="rId3"/>
              </a:rPr>
              <a:t>https://www.teachhandwriting.co.uk/cursive-letters-beginners-choice-2.html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Remember all of these letters belong to the same family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8D563C-44A1-47BC-8BB5-72A9CF0B63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1386" y="2032149"/>
            <a:ext cx="1118350" cy="9585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043C74-B5BC-4755-9D72-11BBCD75A7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8274" y="2058284"/>
            <a:ext cx="1140717" cy="9585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458FDF8-9E9F-4B55-9614-57E94112B4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9117" y="3477580"/>
            <a:ext cx="1091061" cy="9443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A2B447A-BDF8-41AB-BBE5-DD02657D97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4778" y="3472023"/>
            <a:ext cx="1155243" cy="9443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D5009C-AAE3-432A-9035-22EB4E8C27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2646" y="3472023"/>
            <a:ext cx="1140717" cy="9443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2D6D218-4D31-4AE3-902B-551A8955BC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83592" y="2058283"/>
            <a:ext cx="1140717" cy="95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7275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419B-38B1-48D9-AF80-702203F2A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58" y="110580"/>
            <a:ext cx="9515060" cy="55659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Friday 15</a:t>
            </a:r>
            <a:r>
              <a:rPr lang="en-GB" sz="2800" baseline="30000" dirty="0">
                <a:solidFill>
                  <a:schemeClr val="bg1"/>
                </a:solidFill>
                <a:latin typeface="Comic Sans MS" panose="030F0702030302020204" pitchFamily="66" charset="0"/>
              </a:rPr>
              <a:t>th</a:t>
            </a:r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May 2020			Maths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B5E5D6-9F17-4085-A03F-8DCA7CD146E4}"/>
              </a:ext>
            </a:extLst>
          </p:cNvPr>
          <p:cNvSpPr txBox="1"/>
          <p:nvPr/>
        </p:nvSpPr>
        <p:spPr>
          <a:xfrm>
            <a:off x="132522" y="573545"/>
            <a:ext cx="11926956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omic Sans MS" panose="030F0702030302020204" pitchFamily="66" charset="0"/>
              </a:rPr>
              <a:t>Today we are learning to recognise numbers up to 20.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C4D615-8B90-499C-B8E5-377AD9764C88}"/>
              </a:ext>
            </a:extLst>
          </p:cNvPr>
          <p:cNvSpPr txBox="1"/>
          <p:nvPr/>
        </p:nvSpPr>
        <p:spPr>
          <a:xfrm>
            <a:off x="132522" y="1025849"/>
            <a:ext cx="11926955" cy="5940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GB" sz="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Comic Sans MS" panose="030F0702030302020204" pitchFamily="66" charset="0"/>
              </a:rPr>
              <a:t>Today your task is to look at a numeral and say which number it is. </a:t>
            </a:r>
          </a:p>
          <a:p>
            <a:endParaRPr lang="en-GB" sz="1400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Can you grow shoots on a carrot top?  Put a carrot top in a saucer of water and see what happens over time.  </a:t>
            </a:r>
          </a:p>
          <a:p>
            <a:endParaRPr lang="en-GB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Print the number square on the next page.  Or draw your own number square, up to 30 should be enough.  </a:t>
            </a: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Colour in a number every day to see how many days it takes for your carrot to grow shoots. </a:t>
            </a:r>
          </a:p>
          <a:p>
            <a:endParaRPr lang="en-GB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Adults please encourage your child to tell you the number they are colouring. </a:t>
            </a:r>
          </a:p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Which number is 1 more?  This is the number you will need to colour tomorrow.</a:t>
            </a:r>
          </a:p>
          <a:p>
            <a:endParaRPr lang="en-GB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You know you have done a good job if you can look at the numeral and tell your grown up which number it is. </a:t>
            </a:r>
          </a:p>
          <a:p>
            <a:endParaRPr lang="en-GB" sz="1200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200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200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200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You could use the number square to play a game.  </a:t>
            </a:r>
          </a:p>
          <a:p>
            <a:r>
              <a:rPr lang="en-GB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Call out a number below 20</a:t>
            </a:r>
          </a:p>
          <a:p>
            <a:r>
              <a:rPr lang="en-GB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Can your child find you the number and colour it in?   </a:t>
            </a:r>
          </a:p>
          <a:p>
            <a:r>
              <a:rPr lang="en-GB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Continue until all numbers 1 to 20 are coloured in.   </a:t>
            </a:r>
            <a:endParaRPr lang="en-GB" sz="1200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200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7FE1DF-B7BA-44C3-8BDC-391A1A2DC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6964" y="4819978"/>
            <a:ext cx="2975438" cy="20243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26A6E0-FBD6-4FD5-BDAD-4EE7543F5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1777" y="110580"/>
            <a:ext cx="1847700" cy="139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8033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5DCB15-13FD-4FD3-883D-817C4DD9B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417" y="86912"/>
            <a:ext cx="6611314" cy="657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66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D7AE2-85F8-4C5F-B665-63B17B4F9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" y="806223"/>
            <a:ext cx="11661913" cy="58331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3300" dirty="0">
                <a:solidFill>
                  <a:schemeClr val="bg1"/>
                </a:solidFill>
                <a:latin typeface="Comic Sans MS" panose="030F0702030302020204" pitchFamily="66" charset="0"/>
              </a:rPr>
              <a:t>  </a:t>
            </a:r>
          </a:p>
          <a:p>
            <a:pPr marL="0" indent="0">
              <a:buNone/>
            </a:pPr>
            <a:endParaRPr lang="en-US" sz="33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33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3300" dirty="0">
                <a:solidFill>
                  <a:schemeClr val="bg1"/>
                </a:solidFill>
                <a:latin typeface="Comic Sans MS" panose="030F0702030302020204" pitchFamily="66" charset="0"/>
              </a:rPr>
              <a:t>Have a look at </a:t>
            </a:r>
            <a:r>
              <a:rPr lang="en-GB" altLang="en-US" sz="33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https://www.oxfordowl.co.uk</a:t>
            </a:r>
            <a:r>
              <a:rPr lang="en-GB" altLang="en-US" sz="33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33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and choose a free online book to read.</a:t>
            </a:r>
          </a:p>
          <a:p>
            <a:pPr marL="0" indent="0">
              <a:buNone/>
            </a:pPr>
            <a:endParaRPr lang="en-GB" sz="3300" dirty="0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3300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Class login. User name: oak.fernhill</a:t>
            </a:r>
          </a:p>
          <a:p>
            <a:pPr marL="0" indent="0">
              <a:buNone/>
            </a:pPr>
            <a:r>
              <a:rPr lang="en-GB" sz="3300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Password: Fernhill    </a:t>
            </a:r>
          </a:p>
          <a:p>
            <a:pPr marL="0" indent="0">
              <a:buNone/>
            </a:pPr>
            <a:r>
              <a:rPr lang="en-GB" sz="3300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Select age 4-5</a:t>
            </a:r>
          </a:p>
          <a:p>
            <a:pPr marL="0" indent="0">
              <a:buNone/>
            </a:pPr>
            <a:endParaRPr lang="en-GB" sz="3300" dirty="0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3300" dirty="0">
                <a:solidFill>
                  <a:schemeClr val="bg1"/>
                </a:solidFill>
                <a:latin typeface="Comic Sans MS" panose="030F0702030302020204" pitchFamily="66" charset="0"/>
              </a:rPr>
              <a:t>When you read, remember to use your phonics.  </a:t>
            </a:r>
          </a:p>
          <a:p>
            <a:pPr marL="0" indent="0">
              <a:buNone/>
            </a:pPr>
            <a:r>
              <a:rPr lang="en-GB" sz="3300" dirty="0">
                <a:solidFill>
                  <a:schemeClr val="bg1"/>
                </a:solidFill>
                <a:latin typeface="Comic Sans MS" panose="030F0702030302020204" pitchFamily="66" charset="0"/>
              </a:rPr>
              <a:t>Look for ‘special friends’?   If Yes – say the ‘special friends’ sound.  </a:t>
            </a:r>
          </a:p>
          <a:p>
            <a:pPr marL="0" indent="0">
              <a:buNone/>
            </a:pPr>
            <a:r>
              <a:rPr lang="en-GB" sz="3300" dirty="0">
                <a:solidFill>
                  <a:schemeClr val="bg1"/>
                </a:solidFill>
                <a:latin typeface="Comic Sans MS" panose="030F0702030302020204" pitchFamily="66" charset="0"/>
              </a:rPr>
              <a:t>Then ‘Fred talk’  the word, ‘say the word’. </a:t>
            </a:r>
            <a:endParaRPr lang="en-GB" sz="3300" dirty="0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3300" dirty="0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3300" dirty="0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3300" dirty="0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3300" dirty="0">
                <a:highlight>
                  <a:srgbClr val="0000FF"/>
                </a:highlight>
                <a:latin typeface="Comic Sans MS" panose="030F0702030302020204" pitchFamily="66" charset="0"/>
              </a:rPr>
              <a:t>Please always ensure that your child is supervised whilst on the internet.</a:t>
            </a:r>
          </a:p>
          <a:p>
            <a:pPr marL="0" indent="0">
              <a:buNone/>
            </a:pPr>
            <a:endParaRPr lang="en-US" sz="3300" dirty="0">
              <a:solidFill>
                <a:schemeClr val="bg1"/>
              </a:solidFill>
              <a:highlight>
                <a:srgbClr val="0000FF"/>
              </a:highlight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3300" dirty="0">
              <a:highlight>
                <a:srgbClr val="0000FF"/>
              </a:highlight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400" dirty="0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4400" dirty="0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42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025FEC-838F-4759-9549-A1B193A45E8C}"/>
              </a:ext>
            </a:extLst>
          </p:cNvPr>
          <p:cNvSpPr txBox="1"/>
          <p:nvPr/>
        </p:nvSpPr>
        <p:spPr>
          <a:xfrm>
            <a:off x="238539" y="344557"/>
            <a:ext cx="11661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Daily Reading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1EAE11-76B3-4DED-90FC-81871C21524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959777" y="344557"/>
            <a:ext cx="3940675" cy="144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4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D7AE2-85F8-4C5F-B665-63B17B4F9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" y="867777"/>
            <a:ext cx="11661913" cy="564566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11200" dirty="0">
                <a:solidFill>
                  <a:schemeClr val="bg1"/>
                </a:solidFill>
                <a:latin typeface="Comic Sans MS" panose="030F0702030302020204" pitchFamily="66" charset="0"/>
              </a:rPr>
              <a:t>Our current topic is Flight.  </a:t>
            </a:r>
          </a:p>
          <a:p>
            <a:pPr marL="0" indent="0">
              <a:buNone/>
            </a:pPr>
            <a:endParaRPr lang="en-GB" sz="11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11200" dirty="0">
                <a:solidFill>
                  <a:schemeClr val="bg1"/>
                </a:solidFill>
                <a:latin typeface="Comic Sans MS" panose="030F0702030302020204" pitchFamily="66" charset="0"/>
              </a:rPr>
              <a:t>See the topic information sheet on our school website.  </a:t>
            </a:r>
          </a:p>
          <a:p>
            <a:pPr marL="0" indent="0">
              <a:buNone/>
            </a:pPr>
            <a:r>
              <a:rPr lang="en-GB" sz="11200" dirty="0">
                <a:solidFill>
                  <a:schemeClr val="bg1"/>
                </a:solidFill>
                <a:latin typeface="Comic Sans MS" panose="030F0702030302020204" pitchFamily="66" charset="0"/>
              </a:rPr>
              <a:t>It provides activities for 2 weeks.  </a:t>
            </a:r>
          </a:p>
          <a:p>
            <a:pPr marL="0" indent="0">
              <a:buNone/>
            </a:pPr>
            <a:endParaRPr lang="en-GB" sz="11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11200" dirty="0">
                <a:solidFill>
                  <a:schemeClr val="bg1"/>
                </a:solidFill>
                <a:latin typeface="Comic Sans MS" panose="030F0702030302020204" pitchFamily="66" charset="0"/>
              </a:rPr>
              <a:t>Please take a look and choose 3 activities to do.  </a:t>
            </a:r>
          </a:p>
          <a:p>
            <a:pPr marL="0" indent="0">
              <a:buNone/>
            </a:pPr>
            <a:endParaRPr lang="en-GB" sz="11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8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8000" i="1" dirty="0">
                <a:solidFill>
                  <a:schemeClr val="bg1"/>
                </a:solidFill>
                <a:latin typeface="Comic Sans MS" panose="030F0702030302020204" pitchFamily="66" charset="0"/>
              </a:rPr>
              <a:t>			</a:t>
            </a:r>
          </a:p>
          <a:p>
            <a:pPr marL="0" indent="0">
              <a:buNone/>
            </a:pPr>
            <a:r>
              <a:rPr lang="en-GB" sz="8000" dirty="0">
                <a:solidFill>
                  <a:schemeClr val="bg1"/>
                </a:solidFill>
                <a:latin typeface="Comic Sans MS" panose="030F0702030302020204" pitchFamily="66" charset="0"/>
              </a:rPr>
              <a:t>  </a:t>
            </a:r>
          </a:p>
          <a:p>
            <a:pPr marL="0" indent="0">
              <a:buNone/>
            </a:pPr>
            <a:endParaRPr lang="en-GB" sz="8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8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8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7200" dirty="0">
                <a:highlight>
                  <a:srgbClr val="0000FF"/>
                </a:highlight>
                <a:latin typeface="Comic Sans MS" panose="030F0702030302020204" pitchFamily="66" charset="0"/>
              </a:rPr>
              <a:t>The Flight Home Learning sheet includes lots of links to YouTube. </a:t>
            </a:r>
          </a:p>
          <a:p>
            <a:pPr marL="0" indent="0" algn="ctr">
              <a:buNone/>
            </a:pPr>
            <a:r>
              <a:rPr lang="en-GB" sz="7200" dirty="0">
                <a:highlight>
                  <a:srgbClr val="0000FF"/>
                </a:highlight>
                <a:latin typeface="Comic Sans MS" panose="030F0702030302020204" pitchFamily="66" charset="0"/>
              </a:rPr>
              <a:t> Please always ensure that your child is supervised whilst on the internet. </a:t>
            </a:r>
            <a:endParaRPr lang="en-GB" sz="7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025FEC-838F-4759-9549-A1B193A45E8C}"/>
              </a:ext>
            </a:extLst>
          </p:cNvPr>
          <p:cNvSpPr txBox="1"/>
          <p:nvPr/>
        </p:nvSpPr>
        <p:spPr>
          <a:xfrm>
            <a:off x="0" y="344557"/>
            <a:ext cx="11953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Topic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3DAF62-BCDF-4FAC-8A0D-345C12312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0195" y="3992067"/>
            <a:ext cx="1888641" cy="9356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C7676F-3997-4C74-9865-749A819DB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5952" y="773692"/>
            <a:ext cx="1714500" cy="1895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9C3F11-3C79-47D5-BA98-4AB174EE15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2886" y="3992067"/>
            <a:ext cx="1219200" cy="1581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757B83-DE06-4F32-9904-C97D844736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6122" y="3557649"/>
            <a:ext cx="12192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00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977E9-F0AA-40E5-96FD-1B4D6AE925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49357"/>
            <a:ext cx="9144000" cy="1934817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Oak Class</a:t>
            </a:r>
            <a:br>
              <a:rPr lang="en-GB" sz="40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Home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A5F63D-60EF-4856-A8C3-F82B203711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33531"/>
            <a:ext cx="9144000" cy="2756106"/>
          </a:xfrm>
        </p:spPr>
        <p:txBody>
          <a:bodyPr>
            <a:normAutofit/>
          </a:bodyPr>
          <a:lstStyle/>
          <a:p>
            <a:r>
              <a:rPr lang="en-GB" sz="6000" dirty="0">
                <a:solidFill>
                  <a:schemeClr val="bg1"/>
                </a:solidFill>
              </a:rPr>
              <a:t>Marvellous</a:t>
            </a:r>
          </a:p>
          <a:p>
            <a:r>
              <a:rPr lang="en-GB" sz="6000" dirty="0">
                <a:solidFill>
                  <a:schemeClr val="bg1"/>
                </a:solidFill>
              </a:rPr>
              <a:t>Monday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2578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419B-38B1-48D9-AF80-702203F2A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74" y="185530"/>
            <a:ext cx="11823834" cy="556592"/>
          </a:xfrm>
        </p:spPr>
        <p:txBody>
          <a:bodyPr>
            <a:norm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	  </a:t>
            </a:r>
            <a:r>
              <a:rPr lang="en-GB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Phonics – Reading </a:t>
            </a:r>
            <a:r>
              <a:rPr lang="en-GB" sz="2800" b="1" dirty="0">
                <a:latin typeface="Comic Sans MS" panose="030F0702030302020204" pitchFamily="66" charset="0"/>
              </a:rPr>
              <a:t>	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C4D615-8B90-499C-B8E5-377AD9764C88}"/>
              </a:ext>
            </a:extLst>
          </p:cNvPr>
          <p:cNvSpPr txBox="1"/>
          <p:nvPr/>
        </p:nvSpPr>
        <p:spPr>
          <a:xfrm>
            <a:off x="145773" y="725570"/>
            <a:ext cx="11863590" cy="52629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Monday  11</a:t>
            </a:r>
            <a:r>
              <a:rPr lang="en-GB" sz="2400" baseline="30000" dirty="0">
                <a:solidFill>
                  <a:schemeClr val="bg1"/>
                </a:solidFill>
                <a:latin typeface="Comic Sans MS" panose="030F0702030302020204" pitchFamily="66" charset="0"/>
              </a:rPr>
              <a:t>th </a:t>
            </a: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May 2020</a:t>
            </a:r>
          </a:p>
          <a:p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Please work on set 1 sound    ‘x’  today	 </a:t>
            </a:r>
          </a:p>
          <a:p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Ruth Miskin Training   </a:t>
            </a: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https://www.youtube.com/channel/UCo7fbLgY2oA_cFCIg9GdxtQ</a:t>
            </a:r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If you can, work through ‘Word time’ and ‘Spelling’ too. </a:t>
            </a:r>
          </a:p>
          <a:p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B74BCE-C7FC-4AA5-B378-820836BC2B26}"/>
              </a:ext>
            </a:extLst>
          </p:cNvPr>
          <p:cNvSpPr txBox="1"/>
          <p:nvPr/>
        </p:nvSpPr>
        <p:spPr>
          <a:xfrm>
            <a:off x="145775" y="5638551"/>
            <a:ext cx="11863590" cy="892552"/>
          </a:xfrm>
          <a:prstGeom prst="rect">
            <a:avLst/>
          </a:prstGeom>
          <a:solidFill>
            <a:srgbClr val="00FFCC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		Remember to do some reading today.              </a:t>
            </a:r>
            <a:r>
              <a:rPr lang="en-GB" altLang="en-US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https://www.oxfordowl.co.uk</a:t>
            </a:r>
            <a:endParaRPr lang="en-GB" altLang="en-US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altLang="en-US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altLang="en-US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GB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          		</a:t>
            </a:r>
            <a:r>
              <a:rPr lang="en-GB" sz="1600" dirty="0">
                <a:highlight>
                  <a:srgbClr val="0000FF"/>
                </a:highlight>
                <a:latin typeface="Comic Sans MS" panose="030F0702030302020204" pitchFamily="66" charset="0"/>
              </a:rPr>
              <a:t>Please always ensure that your child is supervised whilst on the internet</a:t>
            </a:r>
            <a:r>
              <a:rPr lang="en-GB" sz="1400" dirty="0">
                <a:highlight>
                  <a:srgbClr val="0000FF"/>
                </a:highlight>
                <a:latin typeface="Comic Sans MS" panose="030F0702030302020204" pitchFamily="66" charset="0"/>
              </a:rPr>
              <a:t>.</a:t>
            </a:r>
            <a:endParaRPr lang="en-GB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6" name="Picture 12">
            <a:extLst>
              <a:ext uri="{FF2B5EF4-FFF2-40B4-BE49-F238E27FC236}">
                <a16:creationId xmlns:a16="http://schemas.microsoft.com/office/drawing/2014/main" id="{F1126369-A1E5-4BE0-88A9-291CE9155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948" y="7490792"/>
            <a:ext cx="9334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0C3003-244F-47C8-9101-7732D78770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1151" y="253556"/>
            <a:ext cx="2881191" cy="15951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E2A5694-182D-4BCA-9D21-5391D75F45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912" y="5634645"/>
            <a:ext cx="1412268" cy="12075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EA5392-DE34-47FF-8311-4B975A0CD998}"/>
              </a:ext>
            </a:extLst>
          </p:cNvPr>
          <p:cNvSpPr txBox="1"/>
          <p:nvPr/>
        </p:nvSpPr>
        <p:spPr>
          <a:xfrm>
            <a:off x="8136831" y="2091477"/>
            <a:ext cx="38714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If your child is confident reading and writing set 1 sounds, you can start to work through set 2 sounds which are restarting on Monday 11</a:t>
            </a:r>
            <a:r>
              <a:rPr lang="en-GB" baseline="30000" dirty="0">
                <a:solidFill>
                  <a:schemeClr val="bg1"/>
                </a:solidFill>
              </a:rPr>
              <a:t>th</a:t>
            </a:r>
            <a:r>
              <a:rPr lang="en-GB" dirty="0">
                <a:solidFill>
                  <a:schemeClr val="bg1"/>
                </a:solidFill>
              </a:rPr>
              <a:t> May on the RWI website.</a:t>
            </a:r>
          </a:p>
        </p:txBody>
      </p:sp>
    </p:spTree>
    <p:extLst>
      <p:ext uri="{BB962C8B-B14F-4D97-AF65-F5344CB8AC3E}">
        <p14:creationId xmlns:p14="http://schemas.microsoft.com/office/powerpoint/2010/main" val="1735592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419B-38B1-48D9-AF80-702203F2A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74" y="185530"/>
            <a:ext cx="9713844" cy="55659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Monday  11</a:t>
            </a:r>
            <a:r>
              <a:rPr lang="en-GB" sz="2800" baseline="30000" dirty="0">
                <a:solidFill>
                  <a:schemeClr val="bg1"/>
                </a:solidFill>
                <a:latin typeface="Comic Sans MS" panose="030F0702030302020204" pitchFamily="66" charset="0"/>
              </a:rPr>
              <a:t>th </a:t>
            </a:r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May 2020		</a:t>
            </a:r>
            <a:r>
              <a:rPr lang="en-GB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	English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B5E5D6-9F17-4085-A03F-8DCA7CD146E4}"/>
              </a:ext>
            </a:extLst>
          </p:cNvPr>
          <p:cNvSpPr txBox="1"/>
          <p:nvPr/>
        </p:nvSpPr>
        <p:spPr>
          <a:xfrm>
            <a:off x="145774" y="675865"/>
            <a:ext cx="9886122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Today we are learning to write labels.  </a:t>
            </a:r>
            <a:endParaRPr lang="en-GB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C4D615-8B90-499C-B8E5-377AD9764C88}"/>
              </a:ext>
            </a:extLst>
          </p:cNvPr>
          <p:cNvSpPr txBox="1"/>
          <p:nvPr/>
        </p:nvSpPr>
        <p:spPr>
          <a:xfrm>
            <a:off x="145773" y="1215894"/>
            <a:ext cx="11849927" cy="56015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In </a:t>
            </a:r>
            <a:r>
              <a:rPr lang="en-US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Maths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today, you will be making a trap for Evil Pea! </a:t>
            </a:r>
          </a:p>
          <a:p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Please draw and label a picture of your trap.</a:t>
            </a:r>
          </a:p>
          <a:p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You could label shapes, </a:t>
            </a:r>
            <a:r>
              <a:rPr lang="en-US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colours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or features.         			lid                           				  </a:t>
            </a:r>
          </a:p>
          <a:p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							       card	</a:t>
            </a:r>
          </a:p>
          <a:p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Then copy and finish the following sentence.</a:t>
            </a:r>
          </a:p>
          <a:p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										</a:t>
            </a:r>
          </a:p>
          <a:p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I made a __________ .</a:t>
            </a:r>
          </a:p>
          <a:p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Here are some words to help you. 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						</a:t>
            </a:r>
          </a:p>
          <a:p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 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door 		  window	              card		plastic             tape </a:t>
            </a:r>
          </a:p>
          <a:p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sz="2000" dirty="0">
              <a:solidFill>
                <a:srgbClr val="FF0000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 sz="2000" i="1" dirty="0">
                <a:solidFill>
                  <a:schemeClr val="bg1"/>
                </a:solidFill>
                <a:latin typeface="Comic Sans MS" panose="030F0702030302020204" pitchFamily="66" charset="0"/>
              </a:rPr>
              <a:t>You know you have done a good job if you have written labels for different parts of your trap.</a:t>
            </a:r>
            <a:endParaRPr lang="en-GB" sz="2000" dirty="0"/>
          </a:p>
        </p:txBody>
      </p:sp>
      <p:pic>
        <p:nvPicPr>
          <p:cNvPr id="16" name="Picture 12">
            <a:extLst>
              <a:ext uri="{FF2B5EF4-FFF2-40B4-BE49-F238E27FC236}">
                <a16:creationId xmlns:a16="http://schemas.microsoft.com/office/drawing/2014/main" id="{F1126369-A1E5-4BE0-88A9-291CE9155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948" y="7490792"/>
            <a:ext cx="9334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8C53231-61C9-4D09-8719-3CEF8C76F0A1}"/>
              </a:ext>
            </a:extLst>
          </p:cNvPr>
          <p:cNvSpPr txBox="1"/>
          <p:nvPr/>
        </p:nvSpPr>
        <p:spPr>
          <a:xfrm>
            <a:off x="9249548" y="3778749"/>
            <a:ext cx="2606982" cy="1600438"/>
          </a:xfrm>
          <a:prstGeom prst="rect">
            <a:avLst/>
          </a:prstGeom>
          <a:solidFill>
            <a:srgbClr val="00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Don’t forget to use your phonics</a:t>
            </a:r>
          </a:p>
          <a:p>
            <a:r>
              <a:rPr lang="en-GB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‘Fred talk’ and say the word</a:t>
            </a:r>
          </a:p>
          <a:p>
            <a:endParaRPr lang="en-GB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616FA5-B5A2-4FED-AD7C-C7B824FDC7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7542" y="4643538"/>
            <a:ext cx="1083699" cy="5999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A60ACC-C29D-4B4E-9D81-A9891038DD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9549" y="37458"/>
            <a:ext cx="2606982" cy="25414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ED1CFA-8F17-430C-84FD-8AF1D4C223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444" y="5653366"/>
            <a:ext cx="523747" cy="5798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70D673-5CD1-4DFF-A45A-9E47979D2D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8029" y="5642106"/>
            <a:ext cx="523747" cy="5968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857770-BA3B-4738-98B3-15FFF5513F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48587" y="5642106"/>
            <a:ext cx="978054" cy="5762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B8BF3F-4188-4795-BE31-CEDA41E144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4098" y="5672210"/>
            <a:ext cx="845523" cy="5831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9746741-4D24-4BE4-A74A-5ECE6B32517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80724" y="5666522"/>
            <a:ext cx="572482" cy="5156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F533CC5-EF7A-4121-B2E9-87954B78E2A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69621" y="2113681"/>
            <a:ext cx="1343025" cy="10668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6A89041-BFA8-4161-8C4B-E2026B39DE35}"/>
              </a:ext>
            </a:extLst>
          </p:cNvPr>
          <p:cNvCxnSpPr>
            <a:cxnSpLocks/>
          </p:cNvCxnSpPr>
          <p:nvPr/>
        </p:nvCxnSpPr>
        <p:spPr>
          <a:xfrm>
            <a:off x="6711398" y="2856865"/>
            <a:ext cx="767811" cy="3478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01F886E-8C7C-4CEE-972B-80B11108AEE4}"/>
              </a:ext>
            </a:extLst>
          </p:cNvPr>
          <p:cNvCxnSpPr/>
          <p:nvPr/>
        </p:nvCxnSpPr>
        <p:spPr>
          <a:xfrm>
            <a:off x="7657972" y="2769825"/>
            <a:ext cx="7752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79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419B-38B1-48D9-AF80-702203F2A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58" y="185530"/>
            <a:ext cx="9515060" cy="55659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Monday  11</a:t>
            </a:r>
            <a:r>
              <a:rPr lang="en-GB" sz="2800" baseline="30000" dirty="0">
                <a:solidFill>
                  <a:schemeClr val="bg1"/>
                </a:solidFill>
                <a:latin typeface="Comic Sans MS" panose="030F0702030302020204" pitchFamily="66" charset="0"/>
              </a:rPr>
              <a:t>th</a:t>
            </a:r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May 2020			</a:t>
            </a:r>
            <a:r>
              <a:rPr lang="en-GB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Maths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B5E5D6-9F17-4085-A03F-8DCA7CD146E4}"/>
              </a:ext>
            </a:extLst>
          </p:cNvPr>
          <p:cNvSpPr txBox="1"/>
          <p:nvPr/>
        </p:nvSpPr>
        <p:spPr>
          <a:xfrm>
            <a:off x="132522" y="681961"/>
            <a:ext cx="11926956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Today we are learning to name 2D and 3D shapes </a:t>
            </a:r>
            <a:endParaRPr lang="en-GB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C4D615-8B90-499C-B8E5-377AD9764C88}"/>
              </a:ext>
            </a:extLst>
          </p:cNvPr>
          <p:cNvSpPr txBox="1"/>
          <p:nvPr/>
        </p:nvSpPr>
        <p:spPr>
          <a:xfrm>
            <a:off x="132522" y="1181225"/>
            <a:ext cx="11926956" cy="56323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Your task is to make a trap for Evil Pea! </a:t>
            </a: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Evil Pea is a villain in a story called ‘</a:t>
            </a:r>
            <a:r>
              <a:rPr lang="en-GB" dirty="0" err="1">
                <a:solidFill>
                  <a:schemeClr val="bg1"/>
                </a:solidFill>
                <a:latin typeface="Comic Sans MS" panose="030F0702030302020204" pitchFamily="66" charset="0"/>
              </a:rPr>
              <a:t>Supertato</a:t>
            </a: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’ by Sue Hendra and Paul Linnet.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You could listen to or read the story: </a:t>
            </a:r>
            <a:r>
              <a:rPr lang="en-GB" dirty="0">
                <a:hlinkClick r:id="rId2"/>
              </a:rPr>
              <a:t>https://www.youtube.com/watch?v=QlaMeNmTG6c</a:t>
            </a:r>
            <a:endParaRPr lang="en-GB" dirty="0"/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Comic Sans MS" panose="030F0702030302020204" pitchFamily="66" charset="0"/>
              </a:rPr>
              <a:t>First look at the next slide to recap 2D and 3D shapes names.  </a:t>
            </a: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Then talk about Evil Pea.  What shape and size is he?  </a:t>
            </a: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What could you use to make a trap?  </a:t>
            </a:r>
          </a:p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Do you have some things in your recycling you could use? </a:t>
            </a: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Can you describe your trap using shape names?</a:t>
            </a:r>
          </a:p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Talk about sides and corners too. </a:t>
            </a: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Evil Pea will still need to be able to breath! What could </a:t>
            </a:r>
            <a:r>
              <a:rPr lang="en-GB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you add? </a:t>
            </a:r>
          </a:p>
          <a:p>
            <a:endParaRPr lang="en-GB" sz="16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You know you have done a good job if you have used some of the words shown on the next slide to describe your trap. </a:t>
            </a:r>
          </a:p>
          <a:p>
            <a:endParaRPr lang="en-GB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EB4339-6EE7-4011-9044-17C534AF5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9382" y="2758191"/>
            <a:ext cx="4343087" cy="29571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E86022-0354-49F2-AB92-BE2395585369}"/>
              </a:ext>
            </a:extLst>
          </p:cNvPr>
          <p:cNvSpPr txBox="1"/>
          <p:nvPr/>
        </p:nvSpPr>
        <p:spPr>
          <a:xfrm>
            <a:off x="3093527" y="6412854"/>
            <a:ext cx="6230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highlight>
                  <a:srgbClr val="0000FF"/>
                </a:highlight>
                <a:latin typeface="Comic Sans MS" panose="030F0702030302020204" pitchFamily="66" charset="0"/>
              </a:rPr>
              <a:t> </a:t>
            </a:r>
            <a:r>
              <a:rPr lang="en-GB" sz="1200" dirty="0">
                <a:solidFill>
                  <a:schemeClr val="bg1"/>
                </a:solidFill>
                <a:highlight>
                  <a:srgbClr val="0000FF"/>
                </a:highlight>
                <a:latin typeface="Comic Sans MS" panose="030F0702030302020204" pitchFamily="66" charset="0"/>
              </a:rPr>
              <a:t>Please always ensure that your child is supervised whilst on the internet</a:t>
            </a:r>
            <a:r>
              <a:rPr lang="en-GB" sz="1200" dirty="0">
                <a:highlight>
                  <a:srgbClr val="0000FF"/>
                </a:highlight>
                <a:latin typeface="Comic Sans MS" panose="030F0702030302020204" pitchFamily="66" charset="0"/>
              </a:rPr>
              <a:t>.</a:t>
            </a:r>
            <a:endParaRPr lang="en-GB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1C417A-9432-49CA-B96B-127CC2D4F9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9778" y="162954"/>
            <a:ext cx="1409700" cy="137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936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419B-38B1-48D9-AF80-702203F2A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58" y="185530"/>
            <a:ext cx="9515060" cy="55659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Monday  11</a:t>
            </a:r>
            <a:r>
              <a:rPr lang="en-GB" sz="2800" baseline="30000" dirty="0">
                <a:solidFill>
                  <a:schemeClr val="bg1"/>
                </a:solidFill>
                <a:latin typeface="Comic Sans MS" panose="030F0702030302020204" pitchFamily="66" charset="0"/>
              </a:rPr>
              <a:t>th</a:t>
            </a:r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May 2020			</a:t>
            </a:r>
            <a:r>
              <a:rPr lang="en-GB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Maths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B5E5D6-9F17-4085-A03F-8DCA7CD146E4}"/>
              </a:ext>
            </a:extLst>
          </p:cNvPr>
          <p:cNvSpPr txBox="1"/>
          <p:nvPr/>
        </p:nvSpPr>
        <p:spPr>
          <a:xfrm>
            <a:off x="132522" y="654804"/>
            <a:ext cx="11926956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Here are some words to help you with your activity today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C4D615-8B90-499C-B8E5-377AD9764C88}"/>
              </a:ext>
            </a:extLst>
          </p:cNvPr>
          <p:cNvSpPr txBox="1"/>
          <p:nvPr/>
        </p:nvSpPr>
        <p:spPr>
          <a:xfrm>
            <a:off x="132522" y="1139079"/>
            <a:ext cx="11926956" cy="56015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GB" sz="16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i="1" dirty="0">
                <a:solidFill>
                  <a:schemeClr val="bg1"/>
                </a:solidFill>
                <a:latin typeface="Comic Sans MS" panose="030F0702030302020204" pitchFamily="66" charset="0"/>
              </a:rPr>
              <a:t>Listen to the 2D shape song: </a:t>
            </a:r>
            <a:r>
              <a:rPr lang="en-GB" dirty="0">
                <a:hlinkClick r:id="rId2"/>
              </a:rPr>
              <a:t>https://www.bbc.co.uk/bitesize/clips/zhnvcdm</a:t>
            </a:r>
            <a:endParaRPr lang="en-GB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i="1" dirty="0">
                <a:solidFill>
                  <a:schemeClr val="bg1"/>
                </a:solidFill>
                <a:latin typeface="Comic Sans MS" panose="030F0702030302020204" pitchFamily="66" charset="0"/>
              </a:rPr>
              <a:t>   circle		square		triangle		rectangle</a:t>
            </a:r>
          </a:p>
          <a:p>
            <a:endParaRPr lang="en-GB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i="1" dirty="0">
                <a:solidFill>
                  <a:schemeClr val="bg1"/>
                </a:solidFill>
                <a:latin typeface="Comic Sans MS" panose="030F0702030302020204" pitchFamily="66" charset="0"/>
              </a:rPr>
              <a:t>		</a:t>
            </a:r>
          </a:p>
          <a:p>
            <a:r>
              <a:rPr lang="en-GB" i="1" dirty="0">
                <a:solidFill>
                  <a:schemeClr val="bg1"/>
                </a:solidFill>
                <a:latin typeface="Comic Sans MS" panose="030F0702030302020204" pitchFamily="66" charset="0"/>
              </a:rPr>
              <a:t>	corner		side</a:t>
            </a:r>
          </a:p>
          <a:p>
            <a:endParaRPr lang="en-GB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i="1" dirty="0">
                <a:solidFill>
                  <a:schemeClr val="bg1"/>
                </a:solidFill>
                <a:latin typeface="Comic Sans MS" panose="030F0702030302020204" pitchFamily="66" charset="0"/>
              </a:rPr>
              <a:t>Listen to the 3D shape song:   </a:t>
            </a:r>
            <a:r>
              <a:rPr lang="en-GB" dirty="0">
                <a:hlinkClick r:id="rId3"/>
              </a:rPr>
              <a:t>https://www.bbc.co.uk/bitesize/clips/zps34wx</a:t>
            </a:r>
            <a:r>
              <a:rPr lang="en-GB" dirty="0"/>
              <a:t> </a:t>
            </a:r>
            <a:endParaRPr lang="en-GB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i="1" dirty="0">
                <a:solidFill>
                  <a:schemeClr val="bg1"/>
                </a:solidFill>
                <a:latin typeface="Comic Sans MS" panose="030F0702030302020204" pitchFamily="66" charset="0"/>
              </a:rPr>
              <a:t>    sphere	cube 	 cuboid	   cylinder    pyramid	  cone				</a:t>
            </a:r>
          </a:p>
          <a:p>
            <a:endParaRPr lang="en-GB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Have you learnt some new shape names?  </a:t>
            </a:r>
          </a:p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Now look back at the previous slide for your activity. </a:t>
            </a:r>
            <a:endParaRPr lang="en-GB" sz="16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D10595-35E9-4DCA-9504-B12CB95BC7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7831" y="5291345"/>
            <a:ext cx="3771900" cy="13811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5999572-2E11-4CE2-8736-321C1308D2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9617" y="1353618"/>
            <a:ext cx="3311063" cy="24538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8AB5FFC-47EA-4727-947A-FF1690F7AB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571" y="2387912"/>
            <a:ext cx="676470" cy="7162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77991BA-B145-4002-B81E-FB9DC1ED2B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2035" y="2400704"/>
            <a:ext cx="782273" cy="6871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BECE05F-AE20-4064-9900-E07D509170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5627" y="5220503"/>
            <a:ext cx="421235" cy="4580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3BE700-94D4-4005-B6FA-0A779B75DE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3359" y="2408058"/>
            <a:ext cx="676994" cy="6724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1C2FD86-C132-4133-8A51-692BFC6F9EC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73451" y="2387912"/>
            <a:ext cx="832211" cy="71271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223255F-1E5A-4A67-8618-694D1BB1E21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81170" y="5006450"/>
            <a:ext cx="529592" cy="71247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959D0C3-B278-4780-B78E-0365A912B93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53103" y="5058582"/>
            <a:ext cx="510101" cy="68013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EB2E6B-558E-4DBB-8A0D-11123D67B7A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3610" y="5134003"/>
            <a:ext cx="529592" cy="5406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718476C-694F-49C2-89BD-8B55C212D10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58129" y="5138190"/>
            <a:ext cx="510101" cy="58073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CD7C226-3244-4BA7-8341-C374717D230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47980" y="4956542"/>
            <a:ext cx="510101" cy="7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302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2734</TotalTime>
  <Words>2553</Words>
  <Application>Microsoft Office PowerPoint</Application>
  <PresentationFormat>Widescreen</PresentationFormat>
  <Paragraphs>415</Paragraphs>
  <Slides>27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Comic Sans MS</vt:lpstr>
      <vt:lpstr>Times New Roman</vt:lpstr>
      <vt:lpstr>Office Theme</vt:lpstr>
      <vt:lpstr>Oak Class Home Learning</vt:lpstr>
      <vt:lpstr>PowerPoint Presentation</vt:lpstr>
      <vt:lpstr>PowerPoint Presentation</vt:lpstr>
      <vt:lpstr>PowerPoint Presentation</vt:lpstr>
      <vt:lpstr>Oak Class Home Learning</vt:lpstr>
      <vt:lpstr>   Phonics – Reading  </vt:lpstr>
      <vt:lpstr>Monday  11th  May 2020   English</vt:lpstr>
      <vt:lpstr>Monday  11th May 2020   Maths</vt:lpstr>
      <vt:lpstr>Monday  11th May 2020   Maths</vt:lpstr>
      <vt:lpstr>Oak Class Home Learning</vt:lpstr>
      <vt:lpstr>   Phonics – Reading  </vt:lpstr>
      <vt:lpstr>Tuesday 12th May 2020   English</vt:lpstr>
      <vt:lpstr>Tuesday 12th May 2020   Maths</vt:lpstr>
      <vt:lpstr>Tuesday 12th May 2020   Maths</vt:lpstr>
      <vt:lpstr>Oak Class Home Learning</vt:lpstr>
      <vt:lpstr>   Phonics  – Reading  </vt:lpstr>
      <vt:lpstr>Wednesday 13th  May 2020   English</vt:lpstr>
      <vt:lpstr>Wednesday 13th May 2020   Maths</vt:lpstr>
      <vt:lpstr>Oak Class Home Learning</vt:lpstr>
      <vt:lpstr>   Phonics – Reading  </vt:lpstr>
      <vt:lpstr>Thursday 14th May 2020   English</vt:lpstr>
      <vt:lpstr>Thursday 14th May 2020   Maths</vt:lpstr>
      <vt:lpstr>Oak Class Home Learning</vt:lpstr>
      <vt:lpstr>Phonics – Reading  </vt:lpstr>
      <vt:lpstr>Friday 15th May 2020   English</vt:lpstr>
      <vt:lpstr>Friday 15th May 2020   Maths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Oak Class Home Learning</dc:title>
  <dc:creator>Julie Parlane</dc:creator>
  <cp:lastModifiedBy>Julie Parlane</cp:lastModifiedBy>
  <cp:revision>247</cp:revision>
  <dcterms:created xsi:type="dcterms:W3CDTF">2020-04-24T13:57:33Z</dcterms:created>
  <dcterms:modified xsi:type="dcterms:W3CDTF">2020-05-07T13:27:52Z</dcterms:modified>
</cp:coreProperties>
</file>