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89" r:id="rId5"/>
    <p:sldId id="273" r:id="rId6"/>
    <p:sldId id="281" r:id="rId7"/>
    <p:sldId id="282" r:id="rId8"/>
    <p:sldId id="348" r:id="rId9"/>
    <p:sldId id="276" r:id="rId10"/>
    <p:sldId id="258" r:id="rId11"/>
    <p:sldId id="284" r:id="rId12"/>
    <p:sldId id="283" r:id="rId13"/>
    <p:sldId id="259" r:id="rId14"/>
    <p:sldId id="285" r:id="rId15"/>
    <p:sldId id="278" r:id="rId16"/>
    <p:sldId id="260" r:id="rId17"/>
    <p:sldId id="349" r:id="rId18"/>
    <p:sldId id="350" r:id="rId19"/>
    <p:sldId id="286" r:id="rId20"/>
    <p:sldId id="279" r:id="rId21"/>
    <p:sldId id="261" r:id="rId22"/>
    <p:sldId id="338" r:id="rId23"/>
    <p:sldId id="339" r:id="rId24"/>
    <p:sldId id="351" r:id="rId25"/>
    <p:sldId id="317" r:id="rId26"/>
    <p:sldId id="287" r:id="rId27"/>
    <p:sldId id="280" r:id="rId28"/>
    <p:sldId id="352" r:id="rId29"/>
    <p:sldId id="341" r:id="rId30"/>
    <p:sldId id="342"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07D80-FAA2-0B0D-0607-378AB945E1B1}" v="217" dt="2020-05-04T09:17:52.062"/>
    <p1510:client id="{58210D2D-D6E9-A9CF-65DC-04834C1C4577}" v="236" dt="2020-05-04T10:53:22.648"/>
    <p1510:client id="{6F979CBB-7F47-B035-1A6D-C453CB1CAE9A}" v="39" dt="2020-05-04T09:29:26.395"/>
    <p1510:client id="{7039F538-3678-B985-8E12-A2DB9A15BE16}" v="316" dt="2020-04-25T10:51:18.760"/>
    <p1510:client id="{F25F6566-F142-5628-1637-469B72AD6C86}" v="26" dt="2020-05-04T12:24:27.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D56F-645E-41F6-A273-4D42C798503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7DF7C90-ECB2-4285-BE63-95979C247B90}">
      <dgm:prSet/>
      <dgm:spPr/>
      <dgm:t>
        <a:bodyPr/>
        <a:lstStyle/>
        <a:p>
          <a:r>
            <a:rPr lang="en-GB" dirty="0">
              <a:latin typeface="Comic Sans MS" panose="030F0702030302020204" pitchFamily="66" charset="0"/>
            </a:rPr>
            <a:t>Please complete one English and one Maths task each day. (Approximately 30 minutes on each)</a:t>
          </a:r>
          <a:endParaRPr lang="en-US" dirty="0">
            <a:latin typeface="Comic Sans MS" panose="030F0702030302020204" pitchFamily="66" charset="0"/>
          </a:endParaRPr>
        </a:p>
      </dgm:t>
    </dgm:pt>
    <dgm:pt modelId="{279AA7C5-4F73-45D2-A5DA-FDF966F36390}" type="parTrans" cxnId="{F56E961E-F623-472B-8E72-337E6518AA57}">
      <dgm:prSet/>
      <dgm:spPr/>
      <dgm:t>
        <a:bodyPr/>
        <a:lstStyle/>
        <a:p>
          <a:endParaRPr lang="en-US"/>
        </a:p>
      </dgm:t>
    </dgm:pt>
    <dgm:pt modelId="{EA2BBCEF-07DA-4FBB-A311-FA971AD01415}" type="sibTrans" cxnId="{F56E961E-F623-472B-8E72-337E6518AA57}">
      <dgm:prSet/>
      <dgm:spPr/>
      <dgm:t>
        <a:bodyPr/>
        <a:lstStyle/>
        <a:p>
          <a:endParaRPr lang="en-US"/>
        </a:p>
      </dgm:t>
    </dgm:pt>
    <dgm:pt modelId="{63CB8FEF-D7AC-449A-AB6F-66CF9419FF8A}">
      <dgm:prSet/>
      <dgm:spPr/>
      <dgm:t>
        <a:bodyPr/>
        <a:lstStyle/>
        <a:p>
          <a:r>
            <a:rPr lang="en-GB" dirty="0">
              <a:latin typeface="Comic Sans MS" panose="030F0702030302020204" pitchFamily="66" charset="0"/>
            </a:rPr>
            <a:t>The topic for this week will be ‘Flight’. Remember some of the activities may take more than a day to complete. </a:t>
          </a:r>
          <a:endParaRPr lang="en-US" dirty="0">
            <a:latin typeface="Comic Sans MS" panose="030F0702030302020204" pitchFamily="66" charset="0"/>
          </a:endParaRPr>
        </a:p>
      </dgm:t>
    </dgm:pt>
    <dgm:pt modelId="{67B10E42-2203-43AC-811F-3CF31C94D730}" type="parTrans" cxnId="{919C6340-FE6B-4E14-96B1-10BCFA6FC3AD}">
      <dgm:prSet/>
      <dgm:spPr/>
      <dgm:t>
        <a:bodyPr/>
        <a:lstStyle/>
        <a:p>
          <a:endParaRPr lang="en-US"/>
        </a:p>
      </dgm:t>
    </dgm:pt>
    <dgm:pt modelId="{904EF0D4-0B15-40AD-A707-6271370792C2}" type="sibTrans" cxnId="{919C6340-FE6B-4E14-96B1-10BCFA6FC3AD}">
      <dgm:prSet/>
      <dgm:spPr/>
      <dgm:t>
        <a:bodyPr/>
        <a:lstStyle/>
        <a:p>
          <a:endParaRPr lang="en-US"/>
        </a:p>
      </dgm:t>
    </dgm:pt>
    <dgm:pt modelId="{FF7CCEE6-A722-4C8D-8740-9549E0BBE12A}" type="pres">
      <dgm:prSet presAssocID="{DB1DD56F-645E-41F6-A273-4D42C798503A}" presName="hierChild1" presStyleCnt="0">
        <dgm:presLayoutVars>
          <dgm:chPref val="1"/>
          <dgm:dir/>
          <dgm:animOne val="branch"/>
          <dgm:animLvl val="lvl"/>
          <dgm:resizeHandles/>
        </dgm:presLayoutVars>
      </dgm:prSet>
      <dgm:spPr/>
    </dgm:pt>
    <dgm:pt modelId="{4A2E1EA7-AE1D-44CA-8BFF-C829623A075C}" type="pres">
      <dgm:prSet presAssocID="{57DF7C90-ECB2-4285-BE63-95979C247B90}" presName="hierRoot1" presStyleCnt="0"/>
      <dgm:spPr/>
    </dgm:pt>
    <dgm:pt modelId="{2431CE04-3166-4D4E-A854-22C2529E2E47}" type="pres">
      <dgm:prSet presAssocID="{57DF7C90-ECB2-4285-BE63-95979C247B90}" presName="composite" presStyleCnt="0"/>
      <dgm:spPr/>
    </dgm:pt>
    <dgm:pt modelId="{D9AF8B88-B4BB-45B5-8CBA-1F57FE4991C1}" type="pres">
      <dgm:prSet presAssocID="{57DF7C90-ECB2-4285-BE63-95979C247B90}" presName="background" presStyleLbl="node0" presStyleIdx="0" presStyleCnt="2"/>
      <dgm:spPr/>
    </dgm:pt>
    <dgm:pt modelId="{EF4CF221-E964-4EA5-B41D-FD582B93B469}" type="pres">
      <dgm:prSet presAssocID="{57DF7C90-ECB2-4285-BE63-95979C247B90}" presName="text" presStyleLbl="fgAcc0" presStyleIdx="0" presStyleCnt="2">
        <dgm:presLayoutVars>
          <dgm:chPref val="3"/>
        </dgm:presLayoutVars>
      </dgm:prSet>
      <dgm:spPr/>
    </dgm:pt>
    <dgm:pt modelId="{E7A89F02-0DB4-4B17-A9EC-D9CE5306CF08}" type="pres">
      <dgm:prSet presAssocID="{57DF7C90-ECB2-4285-BE63-95979C247B90}" presName="hierChild2" presStyleCnt="0"/>
      <dgm:spPr/>
    </dgm:pt>
    <dgm:pt modelId="{8294586B-B9B5-4E2F-8CBF-C67224C705A6}" type="pres">
      <dgm:prSet presAssocID="{63CB8FEF-D7AC-449A-AB6F-66CF9419FF8A}" presName="hierRoot1" presStyleCnt="0"/>
      <dgm:spPr/>
    </dgm:pt>
    <dgm:pt modelId="{6AFEE28E-F453-4E09-BF9F-C7444B42D299}" type="pres">
      <dgm:prSet presAssocID="{63CB8FEF-D7AC-449A-AB6F-66CF9419FF8A}" presName="composite" presStyleCnt="0"/>
      <dgm:spPr/>
    </dgm:pt>
    <dgm:pt modelId="{B7402E31-C7EE-478F-AA29-493FDBC54BFA}" type="pres">
      <dgm:prSet presAssocID="{63CB8FEF-D7AC-449A-AB6F-66CF9419FF8A}" presName="background" presStyleLbl="node0" presStyleIdx="1" presStyleCnt="2"/>
      <dgm:spPr/>
    </dgm:pt>
    <dgm:pt modelId="{91D3E593-F142-4141-AE5B-9F540A6444C2}" type="pres">
      <dgm:prSet presAssocID="{63CB8FEF-D7AC-449A-AB6F-66CF9419FF8A}" presName="text" presStyleLbl="fgAcc0" presStyleIdx="1" presStyleCnt="2">
        <dgm:presLayoutVars>
          <dgm:chPref val="3"/>
        </dgm:presLayoutVars>
      </dgm:prSet>
      <dgm:spPr/>
    </dgm:pt>
    <dgm:pt modelId="{973B17BE-1E97-4838-9429-1A1CAC01B23D}" type="pres">
      <dgm:prSet presAssocID="{63CB8FEF-D7AC-449A-AB6F-66CF9419FF8A}" presName="hierChild2" presStyleCnt="0"/>
      <dgm:spPr/>
    </dgm:pt>
  </dgm:ptLst>
  <dgm:cxnLst>
    <dgm:cxn modelId="{F56E961E-F623-472B-8E72-337E6518AA57}" srcId="{DB1DD56F-645E-41F6-A273-4D42C798503A}" destId="{57DF7C90-ECB2-4285-BE63-95979C247B90}" srcOrd="0" destOrd="0" parTransId="{279AA7C5-4F73-45D2-A5DA-FDF966F36390}" sibTransId="{EA2BBCEF-07DA-4FBB-A311-FA971AD01415}"/>
    <dgm:cxn modelId="{919C6340-FE6B-4E14-96B1-10BCFA6FC3AD}" srcId="{DB1DD56F-645E-41F6-A273-4D42C798503A}" destId="{63CB8FEF-D7AC-449A-AB6F-66CF9419FF8A}" srcOrd="1" destOrd="0" parTransId="{67B10E42-2203-43AC-811F-3CF31C94D730}" sibTransId="{904EF0D4-0B15-40AD-A707-6271370792C2}"/>
    <dgm:cxn modelId="{36D85FB5-9F85-4461-8FD1-E4309FFC1E58}" type="presOf" srcId="{57DF7C90-ECB2-4285-BE63-95979C247B90}" destId="{EF4CF221-E964-4EA5-B41D-FD582B93B469}" srcOrd="0" destOrd="0" presId="urn:microsoft.com/office/officeart/2005/8/layout/hierarchy1"/>
    <dgm:cxn modelId="{CCD5D6C8-0CB7-44F3-94D6-1402E56CB398}" type="presOf" srcId="{DB1DD56F-645E-41F6-A273-4D42C798503A}" destId="{FF7CCEE6-A722-4C8D-8740-9549E0BBE12A}" srcOrd="0" destOrd="0" presId="urn:microsoft.com/office/officeart/2005/8/layout/hierarchy1"/>
    <dgm:cxn modelId="{41332DCD-97EF-4D43-A91D-C5ED64CD1C79}" type="presOf" srcId="{63CB8FEF-D7AC-449A-AB6F-66CF9419FF8A}" destId="{91D3E593-F142-4141-AE5B-9F540A6444C2}" srcOrd="0" destOrd="0" presId="urn:microsoft.com/office/officeart/2005/8/layout/hierarchy1"/>
    <dgm:cxn modelId="{1CD932C4-611C-4A3F-A055-BA0C451B1469}" type="presParOf" srcId="{FF7CCEE6-A722-4C8D-8740-9549E0BBE12A}" destId="{4A2E1EA7-AE1D-44CA-8BFF-C829623A075C}" srcOrd="0" destOrd="0" presId="urn:microsoft.com/office/officeart/2005/8/layout/hierarchy1"/>
    <dgm:cxn modelId="{6E96C359-DBD2-4975-BF8D-D4F9582F1681}" type="presParOf" srcId="{4A2E1EA7-AE1D-44CA-8BFF-C829623A075C}" destId="{2431CE04-3166-4D4E-A854-22C2529E2E47}" srcOrd="0" destOrd="0" presId="urn:microsoft.com/office/officeart/2005/8/layout/hierarchy1"/>
    <dgm:cxn modelId="{5451B701-152F-4B3E-9FF1-CFD715A410AC}" type="presParOf" srcId="{2431CE04-3166-4D4E-A854-22C2529E2E47}" destId="{D9AF8B88-B4BB-45B5-8CBA-1F57FE4991C1}" srcOrd="0" destOrd="0" presId="urn:microsoft.com/office/officeart/2005/8/layout/hierarchy1"/>
    <dgm:cxn modelId="{4483AE5F-1F1D-44A2-B4CC-7D1067619F32}" type="presParOf" srcId="{2431CE04-3166-4D4E-A854-22C2529E2E47}" destId="{EF4CF221-E964-4EA5-B41D-FD582B93B469}" srcOrd="1" destOrd="0" presId="urn:microsoft.com/office/officeart/2005/8/layout/hierarchy1"/>
    <dgm:cxn modelId="{6D0E1DA6-5D5A-4BE9-AE0B-89140C0B53B1}" type="presParOf" srcId="{4A2E1EA7-AE1D-44CA-8BFF-C829623A075C}" destId="{E7A89F02-0DB4-4B17-A9EC-D9CE5306CF08}" srcOrd="1" destOrd="0" presId="urn:microsoft.com/office/officeart/2005/8/layout/hierarchy1"/>
    <dgm:cxn modelId="{23959C93-C259-42E0-A05B-28FE2EFFF9CB}" type="presParOf" srcId="{FF7CCEE6-A722-4C8D-8740-9549E0BBE12A}" destId="{8294586B-B9B5-4E2F-8CBF-C67224C705A6}" srcOrd="1" destOrd="0" presId="urn:microsoft.com/office/officeart/2005/8/layout/hierarchy1"/>
    <dgm:cxn modelId="{30D4A56E-4BA9-43FC-B814-87C545F0014E}" type="presParOf" srcId="{8294586B-B9B5-4E2F-8CBF-C67224C705A6}" destId="{6AFEE28E-F453-4E09-BF9F-C7444B42D299}" srcOrd="0" destOrd="0" presId="urn:microsoft.com/office/officeart/2005/8/layout/hierarchy1"/>
    <dgm:cxn modelId="{EC284735-98F7-4CE5-B425-66822E5837B7}" type="presParOf" srcId="{6AFEE28E-F453-4E09-BF9F-C7444B42D299}" destId="{B7402E31-C7EE-478F-AA29-493FDBC54BFA}" srcOrd="0" destOrd="0" presId="urn:microsoft.com/office/officeart/2005/8/layout/hierarchy1"/>
    <dgm:cxn modelId="{6DDE003E-41CD-4007-8A29-61888DF3FE40}" type="presParOf" srcId="{6AFEE28E-F453-4E09-BF9F-C7444B42D299}" destId="{91D3E593-F142-4141-AE5B-9F540A6444C2}" srcOrd="1" destOrd="0" presId="urn:microsoft.com/office/officeart/2005/8/layout/hierarchy1"/>
    <dgm:cxn modelId="{E3A44490-D364-4AE7-9B66-7F4563CF592E}" type="presParOf" srcId="{8294586B-B9B5-4E2F-8CBF-C67224C705A6}" destId="{973B17BE-1E97-4838-9429-1A1CAC01B23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DD56F-645E-41F6-A273-4D42C798503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57DF7C90-ECB2-4285-BE63-95979C247B90}">
      <dgm:prSet/>
      <dgm:spPr/>
      <dgm:t>
        <a:bodyPr/>
        <a:lstStyle/>
        <a:p>
          <a:r>
            <a:rPr lang="en-US" u="sng">
              <a:latin typeface="Comic Sans MS" panose="030F0702030302020204" pitchFamily="66" charset="0"/>
            </a:rPr>
            <a:t>Spelling:</a:t>
          </a:r>
          <a:r>
            <a:rPr lang="en-US">
              <a:latin typeface="Comic Sans MS" panose="030F0702030302020204" pitchFamily="66" charset="0"/>
            </a:rPr>
            <a:t> Complete one of the Statutory Spelling Word activity mats each day. </a:t>
          </a:r>
          <a:endParaRPr lang="en-GB">
            <a:latin typeface="Comic Sans MS" panose="030F0702030302020204" pitchFamily="66" charset="0"/>
          </a:endParaRPr>
        </a:p>
        <a:p>
          <a:r>
            <a:rPr lang="en-US">
              <a:latin typeface="Comic Sans MS" panose="030F0702030302020204" pitchFamily="66" charset="0"/>
            </a:rPr>
            <a:t>(You could just copy from the screen)</a:t>
          </a:r>
          <a:endParaRPr lang="en-GB">
            <a:latin typeface="Comic Sans MS" panose="030F0702030302020204" pitchFamily="66" charset="0"/>
          </a:endParaRPr>
        </a:p>
        <a:p>
          <a:endParaRPr lang="en-US" u="sng">
            <a:latin typeface="Comic Sans MS" panose="030F0702030302020204" pitchFamily="66" charset="0"/>
          </a:endParaRPr>
        </a:p>
      </dgm:t>
    </dgm:pt>
    <dgm:pt modelId="{279AA7C5-4F73-45D2-A5DA-FDF966F36390}" type="parTrans" cxnId="{F56E961E-F623-472B-8E72-337E6518AA57}">
      <dgm:prSet/>
      <dgm:spPr/>
      <dgm:t>
        <a:bodyPr/>
        <a:lstStyle/>
        <a:p>
          <a:endParaRPr lang="en-US"/>
        </a:p>
      </dgm:t>
    </dgm:pt>
    <dgm:pt modelId="{EA2BBCEF-07DA-4FBB-A311-FA971AD01415}" type="sibTrans" cxnId="{F56E961E-F623-472B-8E72-337E6518AA57}">
      <dgm:prSet/>
      <dgm:spPr/>
      <dgm:t>
        <a:bodyPr/>
        <a:lstStyle/>
        <a:p>
          <a:endParaRPr lang="en-US"/>
        </a:p>
      </dgm:t>
    </dgm:pt>
    <dgm:pt modelId="{63CB8FEF-D7AC-449A-AB6F-66CF9419FF8A}">
      <dgm:prSet/>
      <dgm:spPr/>
      <dgm:t>
        <a:bodyPr/>
        <a:lstStyle/>
        <a:p>
          <a:r>
            <a:rPr lang="en-GB" u="sng" dirty="0">
              <a:latin typeface="Comic Sans MS" panose="030F0702030302020204" pitchFamily="66" charset="0"/>
            </a:rPr>
            <a:t>Reading: </a:t>
          </a:r>
        </a:p>
        <a:p>
          <a:r>
            <a:rPr lang="en-US" dirty="0">
              <a:latin typeface="Comic Sans MS" panose="030F0702030302020204" pitchFamily="66" charset="0"/>
            </a:rPr>
            <a:t>Continue reading your book and your reading journal. Read another chapter and pick from the following activities:</a:t>
          </a:r>
          <a:endParaRPr lang="en-GB" dirty="0">
            <a:latin typeface="Comic Sans MS" panose="030F0702030302020204" pitchFamily="66" charset="0"/>
          </a:endParaRPr>
        </a:p>
        <a:p>
          <a:r>
            <a:rPr lang="en-US" dirty="0">
              <a:latin typeface="Comic Sans MS" panose="030F0702030302020204" pitchFamily="66" charset="0"/>
            </a:rPr>
            <a:t>•	Write down any unfamiliar vocabulary and find out what they mean. Can you use these words in a sentence?</a:t>
          </a:r>
          <a:endParaRPr lang="en-GB" dirty="0">
            <a:latin typeface="Comic Sans MS" panose="030F0702030302020204" pitchFamily="66" charset="0"/>
          </a:endParaRPr>
        </a:p>
        <a:p>
          <a:r>
            <a:rPr lang="en-US" dirty="0">
              <a:latin typeface="Comic Sans MS" panose="030F0702030302020204" pitchFamily="66" charset="0"/>
            </a:rPr>
            <a:t>•	Write a diary entry as if you are one of the characters. How would you describe what has happened to you? How do you feel? Do you have any questions you would like answered?</a:t>
          </a:r>
          <a:endParaRPr lang="en-GB" dirty="0">
            <a:latin typeface="Comic Sans MS" panose="030F0702030302020204" pitchFamily="66" charset="0"/>
          </a:endParaRPr>
        </a:p>
        <a:p>
          <a:r>
            <a:rPr lang="en-US" dirty="0">
              <a:latin typeface="Comic Sans MS" panose="030F0702030302020204" pitchFamily="66" charset="0"/>
            </a:rPr>
            <a:t>•	Pick an object, person or place from this chapter and draw what you think it should look like. Add labels with quotes from the text.</a:t>
          </a:r>
          <a:endParaRPr lang="en-GB" dirty="0">
            <a:latin typeface="Comic Sans MS" panose="030F0702030302020204" pitchFamily="66" charset="0"/>
          </a:endParaRPr>
        </a:p>
        <a:p>
          <a:endParaRPr lang="en-US" dirty="0"/>
        </a:p>
      </dgm:t>
    </dgm:pt>
    <dgm:pt modelId="{67B10E42-2203-43AC-811F-3CF31C94D730}" type="parTrans" cxnId="{919C6340-FE6B-4E14-96B1-10BCFA6FC3AD}">
      <dgm:prSet/>
      <dgm:spPr/>
      <dgm:t>
        <a:bodyPr/>
        <a:lstStyle/>
        <a:p>
          <a:endParaRPr lang="en-US"/>
        </a:p>
      </dgm:t>
    </dgm:pt>
    <dgm:pt modelId="{904EF0D4-0B15-40AD-A707-6271370792C2}" type="sibTrans" cxnId="{919C6340-FE6B-4E14-96B1-10BCFA6FC3AD}">
      <dgm:prSet/>
      <dgm:spPr/>
      <dgm:t>
        <a:bodyPr/>
        <a:lstStyle/>
        <a:p>
          <a:endParaRPr lang="en-US"/>
        </a:p>
      </dgm:t>
    </dgm:pt>
    <dgm:pt modelId="{43C95568-2734-4DBE-A3EF-EC1957561ED7}" type="pres">
      <dgm:prSet presAssocID="{DB1DD56F-645E-41F6-A273-4D42C798503A}" presName="hierChild1" presStyleCnt="0">
        <dgm:presLayoutVars>
          <dgm:chPref val="1"/>
          <dgm:dir/>
          <dgm:animOne val="branch"/>
          <dgm:animLvl val="lvl"/>
          <dgm:resizeHandles/>
        </dgm:presLayoutVars>
      </dgm:prSet>
      <dgm:spPr/>
    </dgm:pt>
    <dgm:pt modelId="{CA7B53D1-A70F-4B64-B43C-C2C29364802D}" type="pres">
      <dgm:prSet presAssocID="{57DF7C90-ECB2-4285-BE63-95979C247B90}" presName="hierRoot1" presStyleCnt="0"/>
      <dgm:spPr/>
    </dgm:pt>
    <dgm:pt modelId="{8C0EEE34-D7F6-4D8E-A28A-95BA2CD9FD80}" type="pres">
      <dgm:prSet presAssocID="{57DF7C90-ECB2-4285-BE63-95979C247B90}" presName="composite" presStyleCnt="0"/>
      <dgm:spPr/>
    </dgm:pt>
    <dgm:pt modelId="{CB607D1D-310E-4AB1-86E8-FE2076FFB5D9}" type="pres">
      <dgm:prSet presAssocID="{57DF7C90-ECB2-4285-BE63-95979C247B90}" presName="background" presStyleLbl="node0" presStyleIdx="0" presStyleCnt="2"/>
      <dgm:spPr/>
    </dgm:pt>
    <dgm:pt modelId="{4D1359AB-831D-48F3-9E67-9CD0292628F4}" type="pres">
      <dgm:prSet presAssocID="{57DF7C90-ECB2-4285-BE63-95979C247B90}" presName="text" presStyleLbl="fgAcc0" presStyleIdx="0" presStyleCnt="2">
        <dgm:presLayoutVars>
          <dgm:chPref val="3"/>
        </dgm:presLayoutVars>
      </dgm:prSet>
      <dgm:spPr/>
    </dgm:pt>
    <dgm:pt modelId="{660921E6-4954-49C4-A3E4-F3B44C542A32}" type="pres">
      <dgm:prSet presAssocID="{57DF7C90-ECB2-4285-BE63-95979C247B90}" presName="hierChild2" presStyleCnt="0"/>
      <dgm:spPr/>
    </dgm:pt>
    <dgm:pt modelId="{3D043A4E-EF61-4C90-9A83-67D942FBDF6A}" type="pres">
      <dgm:prSet presAssocID="{63CB8FEF-D7AC-449A-AB6F-66CF9419FF8A}" presName="hierRoot1" presStyleCnt="0"/>
      <dgm:spPr/>
    </dgm:pt>
    <dgm:pt modelId="{1651C111-B3C2-4856-B9D8-7CB8C2B5A272}" type="pres">
      <dgm:prSet presAssocID="{63CB8FEF-D7AC-449A-AB6F-66CF9419FF8A}" presName="composite" presStyleCnt="0"/>
      <dgm:spPr/>
    </dgm:pt>
    <dgm:pt modelId="{428925ED-370D-471C-8292-A427FA953347}" type="pres">
      <dgm:prSet presAssocID="{63CB8FEF-D7AC-449A-AB6F-66CF9419FF8A}" presName="background" presStyleLbl="node0" presStyleIdx="1" presStyleCnt="2"/>
      <dgm:spPr/>
    </dgm:pt>
    <dgm:pt modelId="{7EE376BF-60AB-4366-B221-34949B9C7B90}" type="pres">
      <dgm:prSet presAssocID="{63CB8FEF-D7AC-449A-AB6F-66CF9419FF8A}" presName="text" presStyleLbl="fgAcc0" presStyleIdx="1" presStyleCnt="2">
        <dgm:presLayoutVars>
          <dgm:chPref val="3"/>
        </dgm:presLayoutVars>
      </dgm:prSet>
      <dgm:spPr/>
    </dgm:pt>
    <dgm:pt modelId="{257145ED-E1CE-44CF-BBB2-3AE032A75C94}" type="pres">
      <dgm:prSet presAssocID="{63CB8FEF-D7AC-449A-AB6F-66CF9419FF8A}" presName="hierChild2" presStyleCnt="0"/>
      <dgm:spPr/>
    </dgm:pt>
  </dgm:ptLst>
  <dgm:cxnLst>
    <dgm:cxn modelId="{3E622C00-4721-4CE0-B550-4AC502B780ED}" type="presOf" srcId="{DB1DD56F-645E-41F6-A273-4D42C798503A}" destId="{43C95568-2734-4DBE-A3EF-EC1957561ED7}" srcOrd="0" destOrd="0" presId="urn:microsoft.com/office/officeart/2005/8/layout/hierarchy1"/>
    <dgm:cxn modelId="{F56E961E-F623-472B-8E72-337E6518AA57}" srcId="{DB1DD56F-645E-41F6-A273-4D42C798503A}" destId="{57DF7C90-ECB2-4285-BE63-95979C247B90}" srcOrd="0" destOrd="0" parTransId="{279AA7C5-4F73-45D2-A5DA-FDF966F36390}" sibTransId="{EA2BBCEF-07DA-4FBB-A311-FA971AD01415}"/>
    <dgm:cxn modelId="{919C6340-FE6B-4E14-96B1-10BCFA6FC3AD}" srcId="{DB1DD56F-645E-41F6-A273-4D42C798503A}" destId="{63CB8FEF-D7AC-449A-AB6F-66CF9419FF8A}" srcOrd="1" destOrd="0" parTransId="{67B10E42-2203-43AC-811F-3CF31C94D730}" sibTransId="{904EF0D4-0B15-40AD-A707-6271370792C2}"/>
    <dgm:cxn modelId="{1CD5586B-0E35-491E-9A48-64CC2C704E34}" type="presOf" srcId="{63CB8FEF-D7AC-449A-AB6F-66CF9419FF8A}" destId="{7EE376BF-60AB-4366-B221-34949B9C7B90}" srcOrd="0" destOrd="0" presId="urn:microsoft.com/office/officeart/2005/8/layout/hierarchy1"/>
    <dgm:cxn modelId="{C9C1C855-A2F4-4CF1-9844-67D61A28400E}" type="presOf" srcId="{57DF7C90-ECB2-4285-BE63-95979C247B90}" destId="{4D1359AB-831D-48F3-9E67-9CD0292628F4}" srcOrd="0" destOrd="0" presId="urn:microsoft.com/office/officeart/2005/8/layout/hierarchy1"/>
    <dgm:cxn modelId="{3AABD8A5-FDAA-4324-A551-EABF8B5BBD0D}" type="presParOf" srcId="{43C95568-2734-4DBE-A3EF-EC1957561ED7}" destId="{CA7B53D1-A70F-4B64-B43C-C2C29364802D}" srcOrd="0" destOrd="0" presId="urn:microsoft.com/office/officeart/2005/8/layout/hierarchy1"/>
    <dgm:cxn modelId="{42D12893-A0DB-49EA-B251-A86A324BCCE8}" type="presParOf" srcId="{CA7B53D1-A70F-4B64-B43C-C2C29364802D}" destId="{8C0EEE34-D7F6-4D8E-A28A-95BA2CD9FD80}" srcOrd="0" destOrd="0" presId="urn:microsoft.com/office/officeart/2005/8/layout/hierarchy1"/>
    <dgm:cxn modelId="{9DA9229C-44ED-4970-957D-B3FCF0D39011}" type="presParOf" srcId="{8C0EEE34-D7F6-4D8E-A28A-95BA2CD9FD80}" destId="{CB607D1D-310E-4AB1-86E8-FE2076FFB5D9}" srcOrd="0" destOrd="0" presId="urn:microsoft.com/office/officeart/2005/8/layout/hierarchy1"/>
    <dgm:cxn modelId="{A19D06CC-3D5D-4594-B0D0-9C6CD31C9D09}" type="presParOf" srcId="{8C0EEE34-D7F6-4D8E-A28A-95BA2CD9FD80}" destId="{4D1359AB-831D-48F3-9E67-9CD0292628F4}" srcOrd="1" destOrd="0" presId="urn:microsoft.com/office/officeart/2005/8/layout/hierarchy1"/>
    <dgm:cxn modelId="{C88BECE8-E21C-44BF-8413-9F19B654DC27}" type="presParOf" srcId="{CA7B53D1-A70F-4B64-B43C-C2C29364802D}" destId="{660921E6-4954-49C4-A3E4-F3B44C542A32}" srcOrd="1" destOrd="0" presId="urn:microsoft.com/office/officeart/2005/8/layout/hierarchy1"/>
    <dgm:cxn modelId="{064F649A-AF2E-40D3-AC59-40C8E07C031E}" type="presParOf" srcId="{43C95568-2734-4DBE-A3EF-EC1957561ED7}" destId="{3D043A4E-EF61-4C90-9A83-67D942FBDF6A}" srcOrd="1" destOrd="0" presId="urn:microsoft.com/office/officeart/2005/8/layout/hierarchy1"/>
    <dgm:cxn modelId="{3BC0E057-C49F-467F-BC0D-B0C1E162642C}" type="presParOf" srcId="{3D043A4E-EF61-4C90-9A83-67D942FBDF6A}" destId="{1651C111-B3C2-4856-B9D8-7CB8C2B5A272}" srcOrd="0" destOrd="0" presId="urn:microsoft.com/office/officeart/2005/8/layout/hierarchy1"/>
    <dgm:cxn modelId="{BD413064-E659-4668-B9C9-BAEB690D7AA6}" type="presParOf" srcId="{1651C111-B3C2-4856-B9D8-7CB8C2B5A272}" destId="{428925ED-370D-471C-8292-A427FA953347}" srcOrd="0" destOrd="0" presId="urn:microsoft.com/office/officeart/2005/8/layout/hierarchy1"/>
    <dgm:cxn modelId="{D9C03FB2-868E-4735-8BFA-4B4004FD6821}" type="presParOf" srcId="{1651C111-B3C2-4856-B9D8-7CB8C2B5A272}" destId="{7EE376BF-60AB-4366-B221-34949B9C7B90}" srcOrd="1" destOrd="0" presId="urn:microsoft.com/office/officeart/2005/8/layout/hierarchy1"/>
    <dgm:cxn modelId="{376E0090-F689-4F69-944D-FCE5C4E88E43}" type="presParOf" srcId="{3D043A4E-EF61-4C90-9A83-67D942FBDF6A}" destId="{257145ED-E1CE-44CF-BBB2-3AE032A75C9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F8B88-B4BB-45B5-8CBA-1F57FE4991C1}">
      <dsp:nvSpPr>
        <dsp:cNvPr id="0" name=""/>
        <dsp:cNvSpPr/>
      </dsp:nvSpPr>
      <dsp:spPr>
        <a:xfrm>
          <a:off x="130938"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CF221-E964-4EA5-B41D-FD582B93B469}">
      <dsp:nvSpPr>
        <dsp:cNvPr id="0" name=""/>
        <dsp:cNvSpPr/>
      </dsp:nvSpPr>
      <dsp:spPr>
        <a:xfrm>
          <a:off x="600342"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latin typeface="Comic Sans MS" panose="030F0702030302020204" pitchFamily="66" charset="0"/>
            </a:rPr>
            <a:t>Please complete one English and one Maths task each day. (Approximately 30 minutes on each)</a:t>
          </a:r>
          <a:endParaRPr lang="en-US" sz="2600" kern="1200" dirty="0">
            <a:latin typeface="Comic Sans MS" panose="030F0702030302020204" pitchFamily="66" charset="0"/>
          </a:endParaRPr>
        </a:p>
      </dsp:txBody>
      <dsp:txXfrm>
        <a:off x="678914" y="525899"/>
        <a:ext cx="4067491" cy="2525499"/>
      </dsp:txXfrm>
    </dsp:sp>
    <dsp:sp modelId="{B7402E31-C7EE-478F-AA29-493FDBC54BFA}">
      <dsp:nvSpPr>
        <dsp:cNvPr id="0" name=""/>
        <dsp:cNvSpPr/>
      </dsp:nvSpPr>
      <dsp:spPr>
        <a:xfrm>
          <a:off x="5294381"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D3E593-F142-4141-AE5B-9F540A6444C2}">
      <dsp:nvSpPr>
        <dsp:cNvPr id="0" name=""/>
        <dsp:cNvSpPr/>
      </dsp:nvSpPr>
      <dsp:spPr>
        <a:xfrm>
          <a:off x="5763785"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latin typeface="Comic Sans MS" panose="030F0702030302020204" pitchFamily="66" charset="0"/>
            </a:rPr>
            <a:t>The topic for this week will be ‘Flight’. Remember some of the activities may take more than a day to complete. </a:t>
          </a:r>
          <a:endParaRPr lang="en-US" sz="2600" kern="1200" dirty="0">
            <a:latin typeface="Comic Sans MS" panose="030F0702030302020204" pitchFamily="66" charset="0"/>
          </a:endParaRPr>
        </a:p>
      </dsp:txBody>
      <dsp:txXfrm>
        <a:off x="5842357" y="525899"/>
        <a:ext cx="4067491" cy="2525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07D1D-310E-4AB1-86E8-FE2076FFB5D9}">
      <dsp:nvSpPr>
        <dsp:cNvPr id="0" name=""/>
        <dsp:cNvSpPr/>
      </dsp:nvSpPr>
      <dsp:spPr>
        <a:xfrm>
          <a:off x="1283" y="50795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359AB-831D-48F3-9E67-9CD0292628F4}">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u="sng" kern="1200">
              <a:latin typeface="Comic Sans MS" panose="030F0702030302020204" pitchFamily="66" charset="0"/>
            </a:rPr>
            <a:t>Spelling:</a:t>
          </a:r>
          <a:r>
            <a:rPr lang="en-US" sz="1100" kern="1200">
              <a:latin typeface="Comic Sans MS" panose="030F0702030302020204" pitchFamily="66" charset="0"/>
            </a:rPr>
            <a:t> Complete one of the Statutory Spelling Word activity mats each day. </a:t>
          </a:r>
          <a:endParaRPr lang="en-GB" sz="1100" kern="1200">
            <a:latin typeface="Comic Sans MS" panose="030F0702030302020204" pitchFamily="66" charset="0"/>
          </a:endParaRPr>
        </a:p>
        <a:p>
          <a:pPr marL="0" lvl="0" indent="0" algn="ctr" defTabSz="488950">
            <a:lnSpc>
              <a:spcPct val="90000"/>
            </a:lnSpc>
            <a:spcBef>
              <a:spcPct val="0"/>
            </a:spcBef>
            <a:spcAft>
              <a:spcPct val="35000"/>
            </a:spcAft>
            <a:buNone/>
          </a:pPr>
          <a:r>
            <a:rPr lang="en-US" sz="1100" kern="1200">
              <a:latin typeface="Comic Sans MS" panose="030F0702030302020204" pitchFamily="66" charset="0"/>
            </a:rPr>
            <a:t>(You could just copy from the screen)</a:t>
          </a:r>
          <a:endParaRPr lang="en-GB" sz="1100" kern="1200">
            <a:latin typeface="Comic Sans MS" panose="030F0702030302020204" pitchFamily="66" charset="0"/>
          </a:endParaRPr>
        </a:p>
        <a:p>
          <a:pPr marL="0" lvl="0" indent="0" algn="ctr" defTabSz="488950">
            <a:lnSpc>
              <a:spcPct val="90000"/>
            </a:lnSpc>
            <a:spcBef>
              <a:spcPct val="0"/>
            </a:spcBef>
            <a:spcAft>
              <a:spcPct val="35000"/>
            </a:spcAft>
            <a:buNone/>
          </a:pPr>
          <a:endParaRPr lang="en-US" sz="1100" u="sng" kern="1200">
            <a:latin typeface="Comic Sans MS" panose="030F0702030302020204" pitchFamily="66" charset="0"/>
          </a:endParaRPr>
        </a:p>
      </dsp:txBody>
      <dsp:txXfrm>
        <a:off x="585701" y="1067340"/>
        <a:ext cx="4337991" cy="2693452"/>
      </dsp:txXfrm>
    </dsp:sp>
    <dsp:sp modelId="{428925ED-370D-471C-8292-A427FA953347}">
      <dsp:nvSpPr>
        <dsp:cNvPr id="0" name=""/>
        <dsp:cNvSpPr/>
      </dsp:nvSpPr>
      <dsp:spPr>
        <a:xfrm>
          <a:off x="5508110" y="50795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376BF-60AB-4366-B221-34949B9C7B90}">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u="sng" kern="1200" dirty="0">
              <a:latin typeface="Comic Sans MS" panose="030F0702030302020204" pitchFamily="66" charset="0"/>
            </a:rPr>
            <a:t>Reading: </a:t>
          </a:r>
        </a:p>
        <a:p>
          <a:pPr marL="0" lvl="0" indent="0" algn="ctr" defTabSz="488950">
            <a:lnSpc>
              <a:spcPct val="90000"/>
            </a:lnSpc>
            <a:spcBef>
              <a:spcPct val="0"/>
            </a:spcBef>
            <a:spcAft>
              <a:spcPct val="35000"/>
            </a:spcAft>
            <a:buNone/>
          </a:pPr>
          <a:r>
            <a:rPr lang="en-US" sz="1100" kern="1200" dirty="0">
              <a:latin typeface="Comic Sans MS" panose="030F0702030302020204" pitchFamily="66" charset="0"/>
            </a:rPr>
            <a:t>Continue reading your book and your reading journal. Read another chapter and pick from the following activities:</a:t>
          </a:r>
          <a:endParaRPr lang="en-GB" sz="1100" kern="1200" dirty="0">
            <a:latin typeface="Comic Sans MS" panose="030F0702030302020204" pitchFamily="66" charset="0"/>
          </a:endParaRPr>
        </a:p>
        <a:p>
          <a:pPr marL="0" lvl="0" indent="0" algn="ctr" defTabSz="488950">
            <a:lnSpc>
              <a:spcPct val="90000"/>
            </a:lnSpc>
            <a:spcBef>
              <a:spcPct val="0"/>
            </a:spcBef>
            <a:spcAft>
              <a:spcPct val="35000"/>
            </a:spcAft>
            <a:buNone/>
          </a:pPr>
          <a:r>
            <a:rPr lang="en-US" sz="1100" kern="1200" dirty="0">
              <a:latin typeface="Comic Sans MS" panose="030F0702030302020204" pitchFamily="66" charset="0"/>
            </a:rPr>
            <a:t>•	Write down any unfamiliar vocabulary and find out what they mean. Can you use these words in a sentence?</a:t>
          </a:r>
          <a:endParaRPr lang="en-GB" sz="1100" kern="1200" dirty="0">
            <a:latin typeface="Comic Sans MS" panose="030F0702030302020204" pitchFamily="66" charset="0"/>
          </a:endParaRPr>
        </a:p>
        <a:p>
          <a:pPr marL="0" lvl="0" indent="0" algn="ctr" defTabSz="488950">
            <a:lnSpc>
              <a:spcPct val="90000"/>
            </a:lnSpc>
            <a:spcBef>
              <a:spcPct val="0"/>
            </a:spcBef>
            <a:spcAft>
              <a:spcPct val="35000"/>
            </a:spcAft>
            <a:buNone/>
          </a:pPr>
          <a:r>
            <a:rPr lang="en-US" sz="1100" kern="1200" dirty="0">
              <a:latin typeface="Comic Sans MS" panose="030F0702030302020204" pitchFamily="66" charset="0"/>
            </a:rPr>
            <a:t>•	Write a diary entry as if you are one of the characters. How would you describe what has happened to you? How do you feel? Do you have any questions you would like answered?</a:t>
          </a:r>
          <a:endParaRPr lang="en-GB" sz="1100" kern="1200" dirty="0">
            <a:latin typeface="Comic Sans MS" panose="030F0702030302020204" pitchFamily="66" charset="0"/>
          </a:endParaRPr>
        </a:p>
        <a:p>
          <a:pPr marL="0" lvl="0" indent="0" algn="ctr" defTabSz="488950">
            <a:lnSpc>
              <a:spcPct val="90000"/>
            </a:lnSpc>
            <a:spcBef>
              <a:spcPct val="0"/>
            </a:spcBef>
            <a:spcAft>
              <a:spcPct val="35000"/>
            </a:spcAft>
            <a:buNone/>
          </a:pPr>
          <a:r>
            <a:rPr lang="en-US" sz="1100" kern="1200" dirty="0">
              <a:latin typeface="Comic Sans MS" panose="030F0702030302020204" pitchFamily="66" charset="0"/>
            </a:rPr>
            <a:t>•	Pick an object, person or place from this chapter and draw what you think it should look like. Add labels with quotes from the text.</a:t>
          </a:r>
          <a:endParaRPr lang="en-GB" sz="1100" kern="1200" dirty="0">
            <a:latin typeface="Comic Sans MS" panose="030F0702030302020204" pitchFamily="66" charset="0"/>
          </a:endParaRPr>
        </a:p>
        <a:p>
          <a:pPr marL="0" lvl="0" indent="0" algn="ctr" defTabSz="488950">
            <a:lnSpc>
              <a:spcPct val="90000"/>
            </a:lnSpc>
            <a:spcBef>
              <a:spcPct val="0"/>
            </a:spcBef>
            <a:spcAft>
              <a:spcPct val="35000"/>
            </a:spcAft>
            <a:buNone/>
          </a:pPr>
          <a:endParaRPr lang="en-US" sz="1100" kern="1200" dirty="0"/>
        </a:p>
      </dsp:txBody>
      <dsp:txXfrm>
        <a:off x="6092527" y="1067340"/>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A52F-17E7-4CA6-B20B-EE11959B5B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76A364-070C-460E-83A2-410FE086C3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47AC31-9193-45FF-A1BF-73E52111C2DB}"/>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5" name="Footer Placeholder 4">
            <a:extLst>
              <a:ext uri="{FF2B5EF4-FFF2-40B4-BE49-F238E27FC236}">
                <a16:creationId xmlns:a16="http://schemas.microsoft.com/office/drawing/2014/main" id="{590BD998-2DB4-45A6-9A40-ECF9247B98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4531A5-9193-41C6-B00D-10D06388B704}"/>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18063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56CB-D0C7-4862-9827-DEECA20F93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256F6C-A1E0-44B6-A26F-18E7BF441A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DC819B-8CC3-4705-819C-626A06BA59B2}"/>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5" name="Footer Placeholder 4">
            <a:extLst>
              <a:ext uri="{FF2B5EF4-FFF2-40B4-BE49-F238E27FC236}">
                <a16:creationId xmlns:a16="http://schemas.microsoft.com/office/drawing/2014/main" id="{A1F40835-7184-4361-B063-B32D96CD55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2B1FC3-E747-4D07-AFE6-EA66E9A74E64}"/>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299355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72C4EF-8CC1-4E67-A70E-6C7684BD3F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823F32-8766-4812-969B-D9A62257A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6ADDDF-2CFF-4A3E-BF18-108C64FD36FB}"/>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5" name="Footer Placeholder 4">
            <a:extLst>
              <a:ext uri="{FF2B5EF4-FFF2-40B4-BE49-F238E27FC236}">
                <a16:creationId xmlns:a16="http://schemas.microsoft.com/office/drawing/2014/main" id="{0B09A244-4F6A-43F7-B366-ACA18C7194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1982AF-CD2A-4093-A195-32789F8146AC}"/>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291545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A557-4DDE-43A0-AFF3-1934F69A4F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D6FB3-FA53-4CE9-9CF4-B56E788626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B80D31-D2C0-4537-94D0-915CC62A943E}"/>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5" name="Footer Placeholder 4">
            <a:extLst>
              <a:ext uri="{FF2B5EF4-FFF2-40B4-BE49-F238E27FC236}">
                <a16:creationId xmlns:a16="http://schemas.microsoft.com/office/drawing/2014/main" id="{A1CFDC92-CD9F-41F7-B2AF-717F7F2307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9D50CF-09E0-47FD-8E56-C6A72B81C37A}"/>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255799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12A6-9E51-41A5-B38B-31EAB30FBF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3A5296-938C-461C-A31A-9DA78173CF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ED7677-EF16-4540-AF1B-B58D7DBC8B36}"/>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5" name="Footer Placeholder 4">
            <a:extLst>
              <a:ext uri="{FF2B5EF4-FFF2-40B4-BE49-F238E27FC236}">
                <a16:creationId xmlns:a16="http://schemas.microsoft.com/office/drawing/2014/main" id="{8B711E0B-0A78-46EC-B728-6409E31D82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E279A5-1751-4F04-B2F5-5E8231EC6B35}"/>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55662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4DFA-64F5-4351-94E7-73C7FBD19F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D6A1B2-EA8F-4C8D-9F29-E4D9FAB16D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C2F9B19-4520-4361-B4E8-18F376509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B81DD-FFCD-44CE-8F71-BB0E181D56E4}"/>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6" name="Footer Placeholder 5">
            <a:extLst>
              <a:ext uri="{FF2B5EF4-FFF2-40B4-BE49-F238E27FC236}">
                <a16:creationId xmlns:a16="http://schemas.microsoft.com/office/drawing/2014/main" id="{0BA05534-BEEB-448D-B463-5233E7222C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AE0C04-4617-4A48-8395-9C980F36E1DA}"/>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402951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3B85-F095-447B-9D67-24C0B500FE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50B095-6D69-42DF-905E-1CE80B1E10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F92B01-47A4-47F6-8D52-81D4E0734A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F89CF-ACED-47B5-AAA0-252000691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EE1E14-8CB6-4EB8-85DE-737CBE7FFA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AA39AF-2141-4572-90E8-771EADDB41CC}"/>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8" name="Footer Placeholder 7">
            <a:extLst>
              <a:ext uri="{FF2B5EF4-FFF2-40B4-BE49-F238E27FC236}">
                <a16:creationId xmlns:a16="http://schemas.microsoft.com/office/drawing/2014/main" id="{F69645A1-27BA-4F50-9570-0008A33CCA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E2DC04-B3EA-4DCC-8B67-A97B5F980073}"/>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442864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9D59-0E06-4E58-BD48-87994E2C95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1C422A-C199-4D1C-83F2-A14EB41AFE01}"/>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4" name="Footer Placeholder 3">
            <a:extLst>
              <a:ext uri="{FF2B5EF4-FFF2-40B4-BE49-F238E27FC236}">
                <a16:creationId xmlns:a16="http://schemas.microsoft.com/office/drawing/2014/main" id="{29688E85-82CA-4993-BE70-8CF57F83A1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C03840-C7D0-4BC9-9DB0-9070490BC626}"/>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101513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14EEC-719C-4323-8832-4A5BF3697553}"/>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3" name="Footer Placeholder 2">
            <a:extLst>
              <a:ext uri="{FF2B5EF4-FFF2-40B4-BE49-F238E27FC236}">
                <a16:creationId xmlns:a16="http://schemas.microsoft.com/office/drawing/2014/main" id="{1435CBB7-288F-401A-8A25-3D2A458548D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0C06AE-45AE-4D46-98D9-56BD10D391CD}"/>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48698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E435-01BA-4356-BECC-F8DBE252D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52B848-5A4C-4A49-99B2-175E7F1AE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1DDFCA-8850-4DF7-A1CE-4D0D6C170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9ADAD-4CEA-470B-93C2-FE2833890B1C}"/>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6" name="Footer Placeholder 5">
            <a:extLst>
              <a:ext uri="{FF2B5EF4-FFF2-40B4-BE49-F238E27FC236}">
                <a16:creationId xmlns:a16="http://schemas.microsoft.com/office/drawing/2014/main" id="{EBD8BE89-0E6E-48DC-8DDF-33DB4358F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586706-7DA3-4DCB-AE29-043F30C1D728}"/>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96092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607A-1429-404B-B7B9-B39DFF08F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FC46A1-675B-4E89-8713-045C460F5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044184-2A76-44DA-A6B0-057E37130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5EDC4-5008-4185-9DB2-56F522D95787}"/>
              </a:ext>
            </a:extLst>
          </p:cNvPr>
          <p:cNvSpPr>
            <a:spLocks noGrp="1"/>
          </p:cNvSpPr>
          <p:nvPr>
            <p:ph type="dt" sz="half" idx="10"/>
          </p:nvPr>
        </p:nvSpPr>
        <p:spPr/>
        <p:txBody>
          <a:bodyPr/>
          <a:lstStyle/>
          <a:p>
            <a:fld id="{FF763013-04EB-4373-84EE-CC01E4C947BF}" type="datetimeFigureOut">
              <a:rPr lang="en-GB" smtClean="0"/>
              <a:t>06/05/2020</a:t>
            </a:fld>
            <a:endParaRPr lang="en-GB"/>
          </a:p>
        </p:txBody>
      </p:sp>
      <p:sp>
        <p:nvSpPr>
          <p:cNvPr id="6" name="Footer Placeholder 5">
            <a:extLst>
              <a:ext uri="{FF2B5EF4-FFF2-40B4-BE49-F238E27FC236}">
                <a16:creationId xmlns:a16="http://schemas.microsoft.com/office/drawing/2014/main" id="{3F28B78D-26FF-4C58-A708-48F710A3E5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D74830-2F8F-48D5-AA28-AA3DCCA7817B}"/>
              </a:ext>
            </a:extLst>
          </p:cNvPr>
          <p:cNvSpPr>
            <a:spLocks noGrp="1"/>
          </p:cNvSpPr>
          <p:nvPr>
            <p:ph type="sldNum" sz="quarter" idx="12"/>
          </p:nvPr>
        </p:nvSpPr>
        <p:spPr/>
        <p:txBody>
          <a:bodyPr/>
          <a:lstStyle/>
          <a:p>
            <a:fld id="{17E96DEE-7E7A-42C0-95D2-F72892F763D0}" type="slidenum">
              <a:rPr lang="en-GB" smtClean="0"/>
              <a:t>‹#›</a:t>
            </a:fld>
            <a:endParaRPr lang="en-GB"/>
          </a:p>
        </p:txBody>
      </p:sp>
    </p:spTree>
    <p:extLst>
      <p:ext uri="{BB962C8B-B14F-4D97-AF65-F5344CB8AC3E}">
        <p14:creationId xmlns:p14="http://schemas.microsoft.com/office/powerpoint/2010/main" val="383594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21AA8B-A550-4FAC-ABB4-E9798A4011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F30413-B9E6-4C4D-B525-D9FA149F3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B927EB-C5C8-4C9D-8E3B-4D712CFA1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63013-04EB-4373-84EE-CC01E4C947BF}" type="datetimeFigureOut">
              <a:rPr lang="en-GB" smtClean="0"/>
              <a:t>06/05/2020</a:t>
            </a:fld>
            <a:endParaRPr lang="en-GB"/>
          </a:p>
        </p:txBody>
      </p:sp>
      <p:sp>
        <p:nvSpPr>
          <p:cNvPr id="5" name="Footer Placeholder 4">
            <a:extLst>
              <a:ext uri="{FF2B5EF4-FFF2-40B4-BE49-F238E27FC236}">
                <a16:creationId xmlns:a16="http://schemas.microsoft.com/office/drawing/2014/main" id="{8FDD7992-9796-4A44-8FF7-5AED5A66F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3F6F22-1891-4BAA-A398-73CDE171A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96DEE-7E7A-42C0-95D2-F72892F763D0}" type="slidenum">
              <a:rPr lang="en-GB" smtClean="0"/>
              <a:t>‹#›</a:t>
            </a:fld>
            <a:endParaRPr lang="en-GB"/>
          </a:p>
        </p:txBody>
      </p:sp>
    </p:spTree>
    <p:extLst>
      <p:ext uri="{BB962C8B-B14F-4D97-AF65-F5344CB8AC3E}">
        <p14:creationId xmlns:p14="http://schemas.microsoft.com/office/powerpoint/2010/main" val="2687541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bbc.co.uk/bitesize/articles/zv4j7nb"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hiterosemaths.com/homelearning/year-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bitesize/articles/z7v4kmn"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hiterosemaths.com/homelearning/year-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5.tmp"/></Relationships>
</file>

<file path=ppt/slides/_rels/slide17.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hiterosemaths.com/homelearning/year-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15.tm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hiterosemaths.com/homelearning/year-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hiterosemaths.com/homelearning/year-4/"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bbc.co.uk/bitesize/articles/z73sf4j"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hyperlink" Target="about:blank"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whiterosemaths.com/homelearning/year-4/"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16F15E-C09E-43B9-8BC7-2EAC750AE516}"/>
              </a:ext>
            </a:extLst>
          </p:cNvPr>
          <p:cNvSpPr>
            <a:spLocks noGrp="1"/>
          </p:cNvSpPr>
          <p:nvPr>
            <p:ph type="ctrTitle"/>
          </p:nvPr>
        </p:nvSpPr>
        <p:spPr>
          <a:xfrm>
            <a:off x="3045368" y="2043663"/>
            <a:ext cx="6105194" cy="2031055"/>
          </a:xfrm>
        </p:spPr>
        <p:txBody>
          <a:bodyPr>
            <a:normAutofit/>
          </a:bodyPr>
          <a:lstStyle/>
          <a:p>
            <a:r>
              <a:rPr lang="en-GB" dirty="0">
                <a:solidFill>
                  <a:srgbClr val="FFFFFF"/>
                </a:solidFill>
                <a:latin typeface="Comic Sans MS" panose="030F0702030302020204" pitchFamily="66" charset="0"/>
              </a:rPr>
              <a:t>Year 4 Home Learning</a:t>
            </a:r>
          </a:p>
        </p:txBody>
      </p:sp>
      <p:sp>
        <p:nvSpPr>
          <p:cNvPr id="3" name="Subtitle 2">
            <a:extLst>
              <a:ext uri="{FF2B5EF4-FFF2-40B4-BE49-F238E27FC236}">
                <a16:creationId xmlns:a16="http://schemas.microsoft.com/office/drawing/2014/main" id="{81FC4175-9438-4147-BCE4-81EE9DF23144}"/>
              </a:ext>
            </a:extLst>
          </p:cNvPr>
          <p:cNvSpPr>
            <a:spLocks noGrp="1"/>
          </p:cNvSpPr>
          <p:nvPr>
            <p:ph type="subTitle" idx="1"/>
          </p:nvPr>
        </p:nvSpPr>
        <p:spPr>
          <a:xfrm>
            <a:off x="3045368" y="4074718"/>
            <a:ext cx="6105194" cy="682079"/>
          </a:xfrm>
        </p:spPr>
        <p:txBody>
          <a:bodyPr vert="horz" lIns="91440" tIns="45720" rIns="91440" bIns="45720" rtlCol="0" anchor="t">
            <a:normAutofit fontScale="85000" lnSpcReduction="20000"/>
          </a:bodyPr>
          <a:lstStyle/>
          <a:p>
            <a:r>
              <a:rPr lang="en-GB">
                <a:solidFill>
                  <a:srgbClr val="FFFFFF"/>
                </a:solidFill>
                <a:latin typeface="Comic Sans MS"/>
              </a:rPr>
              <a:t>Week commencing 11th May</a:t>
            </a:r>
            <a:endParaRPr lang="en-GB" baseline="30000">
              <a:solidFill>
                <a:srgbClr val="FFFFFF"/>
              </a:solidFill>
              <a:latin typeface="Comic Sans MS" panose="030F0702030302020204" pitchFamily="66" charset="0"/>
            </a:endParaRPr>
          </a:p>
          <a:p>
            <a:r>
              <a:rPr lang="en-GB" dirty="0" err="1">
                <a:solidFill>
                  <a:srgbClr val="FFFFFF"/>
                </a:solidFill>
                <a:latin typeface="Comic Sans MS" panose="030F0702030302020204" pitchFamily="66" charset="0"/>
              </a:rPr>
              <a:t>Chestnut.class@fernhill.kite.academy</a:t>
            </a:r>
            <a:endParaRPr lang="en-GB" dirty="0">
              <a:solidFill>
                <a:srgbClr val="FFFFFF"/>
              </a:solidFill>
              <a:latin typeface="Comic Sans MS" panose="030F0702030302020204" pitchFamily="66" charset="0"/>
            </a:endParaRPr>
          </a:p>
        </p:txBody>
      </p:sp>
      <p:sp>
        <p:nvSpPr>
          <p:cNvPr id="6" name="TextBox 5">
            <a:extLst>
              <a:ext uri="{FF2B5EF4-FFF2-40B4-BE49-F238E27FC236}">
                <a16:creationId xmlns:a16="http://schemas.microsoft.com/office/drawing/2014/main" id="{E5E93D53-A428-4112-A680-80CEE3108187}"/>
              </a:ext>
            </a:extLst>
          </p:cNvPr>
          <p:cNvSpPr txBox="1"/>
          <p:nvPr/>
        </p:nvSpPr>
        <p:spPr>
          <a:xfrm>
            <a:off x="4940246" y="5034319"/>
            <a:ext cx="1574854" cy="707886"/>
          </a:xfrm>
          <a:prstGeom prst="rect">
            <a:avLst/>
          </a:prstGeom>
          <a:solidFill>
            <a:schemeClr val="bg2"/>
          </a:solidFill>
        </p:spPr>
        <p:txBody>
          <a:bodyPr wrap="square" rtlCol="0">
            <a:spAutoFit/>
          </a:bodyPr>
          <a:lstStyle/>
          <a:p>
            <a:r>
              <a:rPr lang="en-GB" sz="2000" dirty="0">
                <a:solidFill>
                  <a:srgbClr val="FF0000"/>
                </a:solidFill>
                <a:latin typeface="Comic Sans MS" panose="030F0702030302020204" pitchFamily="66" charset="0"/>
              </a:rPr>
              <a:t>Click on the speaker</a:t>
            </a:r>
          </a:p>
        </p:txBody>
      </p:sp>
      <p:pic>
        <p:nvPicPr>
          <p:cNvPr id="4" name="Recorded Sound">
            <a:hlinkClick r:id="" action="ppaction://media"/>
            <a:extLst>
              <a:ext uri="{FF2B5EF4-FFF2-40B4-BE49-F238E27FC236}">
                <a16:creationId xmlns:a16="http://schemas.microsoft.com/office/drawing/2014/main" id="{48973FB6-F22E-445A-9FC3-71ADE1D7E7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4800" y="4766322"/>
            <a:ext cx="1422400" cy="1422400"/>
          </a:xfrm>
          <a:prstGeom prst="rect">
            <a:avLst/>
          </a:prstGeom>
        </p:spPr>
      </p:pic>
    </p:spTree>
    <p:extLst>
      <p:ext uri="{BB962C8B-B14F-4D97-AF65-F5344CB8AC3E}">
        <p14:creationId xmlns:p14="http://schemas.microsoft.com/office/powerpoint/2010/main" val="206410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1908E0-E99E-4758-AD34-295D3B584012}"/>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Monday</a:t>
            </a:r>
          </a:p>
        </p:txBody>
      </p:sp>
      <p:sp>
        <p:nvSpPr>
          <p:cNvPr id="3" name="Content Placeholder 2">
            <a:extLst>
              <a:ext uri="{FF2B5EF4-FFF2-40B4-BE49-F238E27FC236}">
                <a16:creationId xmlns:a16="http://schemas.microsoft.com/office/drawing/2014/main" id="{D5B1D46B-39B7-46F5-A610-29C13B5B1D68}"/>
              </a:ext>
            </a:extLst>
          </p:cNvPr>
          <p:cNvSpPr>
            <a:spLocks noGrp="1"/>
          </p:cNvSpPr>
          <p:nvPr>
            <p:ph idx="1"/>
          </p:nvPr>
        </p:nvSpPr>
        <p:spPr>
          <a:xfrm>
            <a:off x="1179225" y="2978923"/>
            <a:ext cx="10656869" cy="2808023"/>
          </a:xfrm>
        </p:spPr>
        <p:txBody>
          <a:bodyPr>
            <a:normAutofit fontScale="62500" lnSpcReduction="20000"/>
          </a:bodyPr>
          <a:lstStyle/>
          <a:p>
            <a:pPr marL="0" indent="0">
              <a:buNone/>
            </a:pPr>
            <a:r>
              <a:rPr lang="en-GB" sz="2600" b="1" dirty="0">
                <a:latin typeface="Comic Sans MS" panose="030F0702030302020204" pitchFamily="66" charset="0"/>
                <a:hlinkClick r:id="rId3"/>
              </a:rPr>
              <a:t>https://www.bbc.co.uk/bitesize/articles/zv4j7nb</a:t>
            </a:r>
            <a:endParaRPr lang="en-GB" sz="2600" b="1" dirty="0">
              <a:latin typeface="Comic Sans MS" panose="030F0702030302020204" pitchFamily="66" charset="0"/>
            </a:endParaRPr>
          </a:p>
          <a:p>
            <a:pPr marL="0" indent="0">
              <a:buNone/>
            </a:pPr>
            <a:endParaRPr lang="en-GB" sz="2600" b="1" dirty="0">
              <a:latin typeface="Comic Sans MS" panose="030F0702030302020204" pitchFamily="66" charset="0"/>
            </a:endParaRPr>
          </a:p>
          <a:p>
            <a:pPr marL="0" indent="0">
              <a:buNone/>
            </a:pPr>
            <a:r>
              <a:rPr lang="en-GB" sz="3800" dirty="0">
                <a:solidFill>
                  <a:srgbClr val="0070C0"/>
                </a:solidFill>
                <a:latin typeface="Comic Sans MS" panose="030F0702030302020204" pitchFamily="66" charset="0"/>
              </a:rPr>
              <a:t>Learn how to use paragraphs</a:t>
            </a:r>
          </a:p>
          <a:p>
            <a:endParaRPr lang="en-GB" sz="2600" dirty="0">
              <a:latin typeface="Comic Sans MS" panose="030F0702030302020204" pitchFamily="66" charset="0"/>
            </a:endParaRPr>
          </a:p>
          <a:p>
            <a:r>
              <a:rPr lang="en-GB" sz="2600" dirty="0">
                <a:latin typeface="Comic Sans MS" panose="030F0702030302020204" pitchFamily="66" charset="0"/>
              </a:rPr>
              <a:t>This lesson includes:</a:t>
            </a:r>
          </a:p>
          <a:p>
            <a:r>
              <a:rPr lang="en-GB" sz="2600" dirty="0">
                <a:latin typeface="Comic Sans MS" panose="030F0702030302020204" pitchFamily="66" charset="0"/>
              </a:rPr>
              <a:t>- videos</a:t>
            </a:r>
          </a:p>
          <a:p>
            <a:r>
              <a:rPr lang="en-GB" sz="2600" dirty="0">
                <a:latin typeface="Comic Sans MS" panose="030F0702030302020204" pitchFamily="66" charset="0"/>
              </a:rPr>
              <a:t>- three activities</a:t>
            </a:r>
          </a:p>
          <a:p>
            <a:endParaRPr lang="en-US" sz="2600" dirty="0">
              <a:latin typeface="Comic Sans MS" panose="030F0702030302020204" pitchFamily="66" charset="0"/>
            </a:endParaRPr>
          </a:p>
          <a:p>
            <a:r>
              <a:rPr lang="en-US" sz="2600" dirty="0">
                <a:latin typeface="Comic Sans MS" panose="030F0702030302020204" pitchFamily="66" charset="0"/>
              </a:rPr>
              <a:t>Watch the video clips and then complete the 3 activities.</a:t>
            </a:r>
            <a:endParaRPr lang="en-GB" sz="2600" dirty="0">
              <a:latin typeface="Comic Sans MS" panose="030F0702030302020204" pitchFamily="66" charset="0"/>
            </a:endParaRPr>
          </a:p>
          <a:p>
            <a:pPr marL="0" indent="0">
              <a:buNone/>
            </a:pPr>
            <a:endParaRPr lang="en-GB" sz="2000" dirty="0">
              <a:solidFill>
                <a:srgbClr val="000000"/>
              </a:solidFill>
            </a:endParaRPr>
          </a:p>
        </p:txBody>
      </p:sp>
    </p:spTree>
    <p:extLst>
      <p:ext uri="{BB962C8B-B14F-4D97-AF65-F5344CB8AC3E}">
        <p14:creationId xmlns:p14="http://schemas.microsoft.com/office/powerpoint/2010/main" val="218645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1908E0-E99E-4758-AD34-295D3B584012}"/>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Monday</a:t>
            </a:r>
          </a:p>
        </p:txBody>
      </p:sp>
      <p:pic>
        <p:nvPicPr>
          <p:cNvPr id="4" name="Picture 4" descr="A screenshot of a cell phone&#10;&#10;Description generated with very high confidence">
            <a:extLst>
              <a:ext uri="{FF2B5EF4-FFF2-40B4-BE49-F238E27FC236}">
                <a16:creationId xmlns:a16="http://schemas.microsoft.com/office/drawing/2014/main" id="{237B7CE4-1BED-49A8-8B90-FA0F58237560}"/>
              </a:ext>
            </a:extLst>
          </p:cNvPr>
          <p:cNvPicPr>
            <a:picLocks noChangeAspect="1"/>
          </p:cNvPicPr>
          <p:nvPr/>
        </p:nvPicPr>
        <p:blipFill>
          <a:blip r:embed="rId3"/>
          <a:stretch>
            <a:fillRect/>
          </a:stretch>
        </p:blipFill>
        <p:spPr>
          <a:xfrm>
            <a:off x="3152775" y="1907844"/>
            <a:ext cx="6815136" cy="4661560"/>
          </a:xfrm>
          <a:prstGeom prst="rect">
            <a:avLst/>
          </a:prstGeom>
        </p:spPr>
      </p:pic>
    </p:spTree>
    <p:extLst>
      <p:ext uri="{BB962C8B-B14F-4D97-AF65-F5344CB8AC3E}">
        <p14:creationId xmlns:p14="http://schemas.microsoft.com/office/powerpoint/2010/main" val="168933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18D278-5727-4DC4-8059-23B463A11BBB}"/>
              </a:ext>
            </a:extLst>
          </p:cNvPr>
          <p:cNvSpPr>
            <a:spLocks noGrp="1"/>
          </p:cNvSpPr>
          <p:nvPr>
            <p:ph type="title"/>
          </p:nvPr>
        </p:nvSpPr>
        <p:spPr>
          <a:xfrm>
            <a:off x="1179576" y="822960"/>
            <a:ext cx="9829800" cy="1325880"/>
          </a:xfrm>
        </p:spPr>
        <p:txBody>
          <a:bodyPr>
            <a:normAutofit/>
          </a:bodyPr>
          <a:lstStyle/>
          <a:p>
            <a:pPr algn="ctr"/>
            <a:r>
              <a:rPr lang="en-GB" sz="4000" dirty="0">
                <a:solidFill>
                  <a:srgbClr val="FFFFFF"/>
                </a:solidFill>
                <a:latin typeface="Comic Sans MS" panose="030F0702030302020204" pitchFamily="66" charset="0"/>
              </a:rPr>
              <a:t>Tuesday</a:t>
            </a:r>
          </a:p>
        </p:txBody>
      </p:sp>
      <p:sp>
        <p:nvSpPr>
          <p:cNvPr id="3" name="Content Placeholder 2">
            <a:extLst>
              <a:ext uri="{FF2B5EF4-FFF2-40B4-BE49-F238E27FC236}">
                <a16:creationId xmlns:a16="http://schemas.microsoft.com/office/drawing/2014/main" id="{4FD05C75-A83A-4B83-A4B9-FF97B9E3D73F}"/>
              </a:ext>
            </a:extLst>
          </p:cNvPr>
          <p:cNvSpPr>
            <a:spLocks noGrp="1"/>
          </p:cNvSpPr>
          <p:nvPr>
            <p:ph idx="1"/>
          </p:nvPr>
        </p:nvSpPr>
        <p:spPr>
          <a:xfrm>
            <a:off x="6354871" y="2827419"/>
            <a:ext cx="5029200" cy="3227626"/>
          </a:xfrm>
        </p:spPr>
        <p:txBody>
          <a:bodyPr anchor="ctr">
            <a:normAutofit/>
          </a:bodyPr>
          <a:lstStyle/>
          <a:p>
            <a:r>
              <a:rPr lang="en-US" sz="2000" dirty="0">
                <a:latin typeface="Comic Sans MS"/>
              </a:rPr>
              <a:t>White Rose </a:t>
            </a:r>
            <a:r>
              <a:rPr lang="en-US" sz="2000" dirty="0" err="1">
                <a:latin typeface="Comic Sans MS"/>
              </a:rPr>
              <a:t>Maths</a:t>
            </a:r>
            <a:r>
              <a:rPr lang="en-US" sz="2000" dirty="0">
                <a:latin typeface="Comic Sans MS"/>
              </a:rPr>
              <a:t> Home Learning Year 4 – Click on Summer </a:t>
            </a:r>
            <a:r>
              <a:rPr lang="en-US" sz="2000" b="1" dirty="0">
                <a:latin typeface="Comic Sans MS"/>
              </a:rPr>
              <a:t>Week 1</a:t>
            </a:r>
            <a:r>
              <a:rPr lang="en-US" sz="2000" dirty="0">
                <a:latin typeface="Comic Sans MS"/>
              </a:rPr>
              <a:t> (please ignore the link with this week’s date) to review: Decimals </a:t>
            </a:r>
            <a:endParaRPr lang="en-GB" sz="2000" dirty="0">
              <a:latin typeface="Comic Sans MS" panose="030F0702030302020204" pitchFamily="66" charset="0"/>
            </a:endParaRPr>
          </a:p>
          <a:p>
            <a:r>
              <a:rPr lang="en-US" sz="2000" u="sng" dirty="0">
                <a:latin typeface="Comic Sans MS" panose="030F0702030302020204" pitchFamily="66" charset="0"/>
                <a:hlinkClick r:id="rId3"/>
              </a:rPr>
              <a:t>https://whiterosemaths.com/homelearning/year-4/</a:t>
            </a:r>
            <a:endParaRPr lang="en-GB" sz="2000" dirty="0">
              <a:latin typeface="Comic Sans MS" panose="030F0702030302020204" pitchFamily="66" charset="0"/>
            </a:endParaRPr>
          </a:p>
          <a:p>
            <a:endParaRPr lang="en-GB" sz="1900" dirty="0">
              <a:solidFill>
                <a:srgbClr val="000000"/>
              </a:solidFill>
            </a:endParaRPr>
          </a:p>
        </p:txBody>
      </p:sp>
      <p:pic>
        <p:nvPicPr>
          <p:cNvPr id="4" name="Picture 5" descr="A screenshot of a cell phone&#10;&#10;Description generated with very high confidence">
            <a:extLst>
              <a:ext uri="{FF2B5EF4-FFF2-40B4-BE49-F238E27FC236}">
                <a16:creationId xmlns:a16="http://schemas.microsoft.com/office/drawing/2014/main" id="{F9BCC054-FA04-4730-B6F5-165E035B3E53}"/>
              </a:ext>
            </a:extLst>
          </p:cNvPr>
          <p:cNvPicPr>
            <a:picLocks noChangeAspect="1"/>
          </p:cNvPicPr>
          <p:nvPr/>
        </p:nvPicPr>
        <p:blipFill>
          <a:blip r:embed="rId4"/>
          <a:stretch>
            <a:fillRect/>
          </a:stretch>
        </p:blipFill>
        <p:spPr>
          <a:xfrm>
            <a:off x="834788" y="2747469"/>
            <a:ext cx="5529262" cy="2581763"/>
          </a:xfrm>
          <a:prstGeom prst="rect">
            <a:avLst/>
          </a:prstGeom>
        </p:spPr>
      </p:pic>
    </p:spTree>
    <p:extLst>
      <p:ext uri="{BB962C8B-B14F-4D97-AF65-F5344CB8AC3E}">
        <p14:creationId xmlns:p14="http://schemas.microsoft.com/office/powerpoint/2010/main" val="2532353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E0CA13-9ABF-415D-8CBA-8064BE09FC29}"/>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Tuesday</a:t>
            </a:r>
          </a:p>
        </p:txBody>
      </p:sp>
      <p:sp>
        <p:nvSpPr>
          <p:cNvPr id="3" name="Content Placeholder 2">
            <a:extLst>
              <a:ext uri="{FF2B5EF4-FFF2-40B4-BE49-F238E27FC236}">
                <a16:creationId xmlns:a16="http://schemas.microsoft.com/office/drawing/2014/main" id="{83B447CF-EA5C-4016-8A51-F71FF45A549E}"/>
              </a:ext>
            </a:extLst>
          </p:cNvPr>
          <p:cNvSpPr>
            <a:spLocks noGrp="1"/>
          </p:cNvSpPr>
          <p:nvPr>
            <p:ph idx="1"/>
          </p:nvPr>
        </p:nvSpPr>
        <p:spPr>
          <a:xfrm>
            <a:off x="1179226" y="3092970"/>
            <a:ext cx="9833548" cy="2693976"/>
          </a:xfrm>
        </p:spPr>
        <p:txBody>
          <a:bodyPr>
            <a:normAutofit/>
          </a:bodyPr>
          <a:lstStyle/>
          <a:p>
            <a:r>
              <a:rPr lang="en-US" b="1" dirty="0">
                <a:latin typeface="Comic Sans MS" panose="030F0702030302020204" pitchFamily="66" charset="0"/>
              </a:rPr>
              <a:t>Using Fronted Adverbials:</a:t>
            </a:r>
            <a:endParaRPr lang="en-GB" dirty="0">
              <a:latin typeface="Comic Sans MS" panose="030F0702030302020204" pitchFamily="66" charset="0"/>
            </a:endParaRPr>
          </a:p>
          <a:p>
            <a:r>
              <a:rPr lang="en-US" dirty="0">
                <a:latin typeface="Comic Sans MS" panose="030F0702030302020204" pitchFamily="66" charset="0"/>
              </a:rPr>
              <a:t>Watch the video clips and then complete the activities (you might not complete them all.)</a:t>
            </a:r>
            <a:endParaRPr lang="en-GB" dirty="0">
              <a:latin typeface="Comic Sans MS" panose="030F0702030302020204" pitchFamily="66" charset="0"/>
            </a:endParaRPr>
          </a:p>
          <a:p>
            <a:r>
              <a:rPr lang="en-US" u="sng" dirty="0">
                <a:latin typeface="Comic Sans MS" panose="030F0702030302020204" pitchFamily="66" charset="0"/>
                <a:hlinkClick r:id="rId3"/>
              </a:rPr>
              <a:t>https://www.bbc.co.uk/bitesize/articles/z7v4kmn</a:t>
            </a:r>
            <a:endParaRPr lang="en-US" u="sng" dirty="0">
              <a:latin typeface="Comic Sans MS" panose="030F0702030302020204" pitchFamily="66" charset="0"/>
            </a:endParaRPr>
          </a:p>
          <a:p>
            <a:endParaRPr lang="en-GB" sz="2000" dirty="0">
              <a:solidFill>
                <a:srgbClr val="000000"/>
              </a:solidFill>
            </a:endParaRPr>
          </a:p>
        </p:txBody>
      </p:sp>
    </p:spTree>
    <p:extLst>
      <p:ext uri="{BB962C8B-B14F-4D97-AF65-F5344CB8AC3E}">
        <p14:creationId xmlns:p14="http://schemas.microsoft.com/office/powerpoint/2010/main" val="340651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E0CA13-9ABF-415D-8CBA-8064BE09FC29}"/>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Tuesday</a:t>
            </a:r>
          </a:p>
        </p:txBody>
      </p:sp>
      <p:pic>
        <p:nvPicPr>
          <p:cNvPr id="6" name="Picture 6" descr="A screenshot of a cell phone&#10;&#10;Description generated with very high confidence">
            <a:extLst>
              <a:ext uri="{FF2B5EF4-FFF2-40B4-BE49-F238E27FC236}">
                <a16:creationId xmlns:a16="http://schemas.microsoft.com/office/drawing/2014/main" id="{279A1F85-4C6F-487F-8D61-D73382A1BB81}"/>
              </a:ext>
            </a:extLst>
          </p:cNvPr>
          <p:cNvPicPr>
            <a:picLocks noGrp="1" noChangeAspect="1"/>
          </p:cNvPicPr>
          <p:nvPr>
            <p:ph idx="1"/>
          </p:nvPr>
        </p:nvPicPr>
        <p:blipFill>
          <a:blip r:embed="rId3"/>
          <a:stretch>
            <a:fillRect/>
          </a:stretch>
        </p:blipFill>
        <p:spPr>
          <a:xfrm>
            <a:off x="2841794" y="1825625"/>
            <a:ext cx="7175161" cy="4803775"/>
          </a:xfrm>
        </p:spPr>
      </p:pic>
    </p:spTree>
    <p:extLst>
      <p:ext uri="{BB962C8B-B14F-4D97-AF65-F5344CB8AC3E}">
        <p14:creationId xmlns:p14="http://schemas.microsoft.com/office/powerpoint/2010/main" val="3134157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0FD3A0C-66AC-477B-809A-78EFC6623A0C}"/>
              </a:ext>
            </a:extLst>
          </p:cNvPr>
          <p:cNvSpPr>
            <a:spLocks noGrp="1"/>
          </p:cNvSpPr>
          <p:nvPr>
            <p:ph type="title"/>
          </p:nvPr>
        </p:nvSpPr>
        <p:spPr>
          <a:xfrm>
            <a:off x="1179576" y="822960"/>
            <a:ext cx="9829800" cy="1325880"/>
          </a:xfrm>
        </p:spPr>
        <p:txBody>
          <a:bodyPr>
            <a:normAutofit/>
          </a:bodyPr>
          <a:lstStyle/>
          <a:p>
            <a:pPr algn="ctr"/>
            <a:r>
              <a:rPr lang="en-GB" sz="4000" dirty="0">
                <a:solidFill>
                  <a:srgbClr val="FFFFFF"/>
                </a:solidFill>
                <a:latin typeface="Comic Sans MS" panose="030F0702030302020204" pitchFamily="66" charset="0"/>
              </a:rPr>
              <a:t>Wednesday</a:t>
            </a:r>
          </a:p>
        </p:txBody>
      </p:sp>
      <p:sp>
        <p:nvSpPr>
          <p:cNvPr id="3" name="Content Placeholder 2">
            <a:extLst>
              <a:ext uri="{FF2B5EF4-FFF2-40B4-BE49-F238E27FC236}">
                <a16:creationId xmlns:a16="http://schemas.microsoft.com/office/drawing/2014/main" id="{D0F6E211-7142-41E7-8A62-13C8CAFB9B14}"/>
              </a:ext>
            </a:extLst>
          </p:cNvPr>
          <p:cNvSpPr>
            <a:spLocks noGrp="1"/>
          </p:cNvSpPr>
          <p:nvPr>
            <p:ph idx="1"/>
          </p:nvPr>
        </p:nvSpPr>
        <p:spPr>
          <a:xfrm>
            <a:off x="6354871" y="2851231"/>
            <a:ext cx="5029200" cy="3227626"/>
          </a:xfrm>
        </p:spPr>
        <p:txBody>
          <a:bodyPr anchor="ctr">
            <a:normAutofit/>
          </a:bodyPr>
          <a:lstStyle/>
          <a:p>
            <a:r>
              <a:rPr lang="en-US" sz="2000" dirty="0">
                <a:latin typeface="Comic Sans MS"/>
              </a:rPr>
              <a:t>White Rose </a:t>
            </a:r>
            <a:r>
              <a:rPr lang="en-US" sz="2000" dirty="0" err="1">
                <a:latin typeface="Comic Sans MS"/>
              </a:rPr>
              <a:t>Maths</a:t>
            </a:r>
            <a:r>
              <a:rPr lang="en-US" sz="2000" dirty="0">
                <a:latin typeface="Comic Sans MS"/>
              </a:rPr>
              <a:t> Home Learning Year 4 – Click on Summer </a:t>
            </a:r>
            <a:r>
              <a:rPr lang="en-US" sz="2000" b="1" dirty="0">
                <a:latin typeface="Comic Sans MS"/>
              </a:rPr>
              <a:t>Week 1</a:t>
            </a:r>
            <a:r>
              <a:rPr lang="en-US" sz="2000" dirty="0">
                <a:latin typeface="Comic Sans MS"/>
              </a:rPr>
              <a:t> (please ignore the link with this week’s date) to review: Decimals  </a:t>
            </a:r>
            <a:endParaRPr lang="en-GB" sz="2000" dirty="0">
              <a:latin typeface="Comic Sans MS" panose="030F0702030302020204" pitchFamily="66" charset="0"/>
            </a:endParaRPr>
          </a:p>
          <a:p>
            <a:r>
              <a:rPr lang="en-US" sz="2000" u="sng" dirty="0">
                <a:latin typeface="Comic Sans MS" panose="030F0702030302020204" pitchFamily="66" charset="0"/>
                <a:hlinkClick r:id="rId3"/>
              </a:rPr>
              <a:t>https://whiterosemaths.com/homelearning/year-4/</a:t>
            </a:r>
            <a:endParaRPr lang="en-GB" sz="2000" dirty="0">
              <a:latin typeface="Comic Sans MS" panose="030F0702030302020204" pitchFamily="66" charset="0"/>
            </a:endParaRPr>
          </a:p>
          <a:p>
            <a:endParaRPr lang="en-GB" sz="1900" dirty="0">
              <a:solidFill>
                <a:srgbClr val="000000"/>
              </a:solidFill>
            </a:endParaRPr>
          </a:p>
        </p:txBody>
      </p:sp>
      <p:pic>
        <p:nvPicPr>
          <p:cNvPr id="4" name="Picture 5" descr="A screenshot of a cell phone&#10;&#10;Description generated with very high confidence">
            <a:extLst>
              <a:ext uri="{FF2B5EF4-FFF2-40B4-BE49-F238E27FC236}">
                <a16:creationId xmlns:a16="http://schemas.microsoft.com/office/drawing/2014/main" id="{EBDB3244-A691-485F-9442-38FF61E23509}"/>
              </a:ext>
            </a:extLst>
          </p:cNvPr>
          <p:cNvPicPr>
            <a:picLocks noChangeAspect="1"/>
          </p:cNvPicPr>
          <p:nvPr/>
        </p:nvPicPr>
        <p:blipFill>
          <a:blip r:embed="rId4"/>
          <a:stretch>
            <a:fillRect/>
          </a:stretch>
        </p:blipFill>
        <p:spPr>
          <a:xfrm>
            <a:off x="777922" y="2747750"/>
            <a:ext cx="5564981" cy="2615856"/>
          </a:xfrm>
          <a:prstGeom prst="rect">
            <a:avLst/>
          </a:prstGeom>
        </p:spPr>
      </p:pic>
    </p:spTree>
    <p:extLst>
      <p:ext uri="{BB962C8B-B14F-4D97-AF65-F5344CB8AC3E}">
        <p14:creationId xmlns:p14="http://schemas.microsoft.com/office/powerpoint/2010/main" val="66242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6BAA-93B9-4219-AFBF-B736FDF11C38}"/>
              </a:ext>
            </a:extLst>
          </p:cNvPr>
          <p:cNvSpPr>
            <a:spLocks noGrp="1"/>
          </p:cNvSpPr>
          <p:nvPr>
            <p:ph type="title"/>
          </p:nvPr>
        </p:nvSpPr>
        <p:spPr>
          <a:xfrm>
            <a:off x="804672" y="457200"/>
            <a:ext cx="10579398" cy="1299411"/>
          </a:xfrm>
        </p:spPr>
        <p:txBody>
          <a:bodyPr>
            <a:normAutofit/>
          </a:bodyPr>
          <a:lstStyle/>
          <a:p>
            <a:r>
              <a:rPr lang="en-GB">
                <a:solidFill>
                  <a:srgbClr val="FFFFFF"/>
                </a:solidFill>
              </a:rPr>
              <a:t>Wednesday</a:t>
            </a:r>
          </a:p>
        </p:txBody>
      </p:sp>
      <p:sp>
        <p:nvSpPr>
          <p:cNvPr id="13" name="Rectangle 12">
            <a:extLst>
              <a:ext uri="{FF2B5EF4-FFF2-40B4-BE49-F238E27FC236}">
                <a16:creationId xmlns:a16="http://schemas.microsoft.com/office/drawing/2014/main" id="{F6C8E5EC-AFB7-468D-BF76-81A47E882D2A}"/>
              </a:ext>
            </a:extLst>
          </p:cNvPr>
          <p:cNvSpPr/>
          <p:nvPr/>
        </p:nvSpPr>
        <p:spPr>
          <a:xfrm>
            <a:off x="803828" y="382358"/>
            <a:ext cx="4525598" cy="923330"/>
          </a:xfrm>
          <a:prstGeom prst="rect">
            <a:avLst/>
          </a:prstGeom>
        </p:spPr>
        <p:txBody>
          <a:bodyPr wrap="none">
            <a:spAutoFit/>
          </a:bodyPr>
          <a:lstStyle/>
          <a:p>
            <a:r>
              <a:rPr lang="en-GB" dirty="0">
                <a:latin typeface="Comic Sans MS" panose="030F0702030302020204" pitchFamily="66" charset="0"/>
              </a:rPr>
              <a:t>English: Introduction to writing stimulus</a:t>
            </a:r>
          </a:p>
          <a:p>
            <a:r>
              <a:rPr lang="en-GB" dirty="0">
                <a:latin typeface="Comic Sans MS" panose="030F0702030302020204" pitchFamily="66" charset="0"/>
              </a:rPr>
              <a:t>Answer the questions on the next slide.</a:t>
            </a:r>
          </a:p>
          <a:p>
            <a:r>
              <a:rPr lang="en-GB" dirty="0">
                <a:latin typeface="Comic Sans MS" panose="030F0702030302020204" pitchFamily="66" charset="0"/>
              </a:rPr>
              <a:t>Then improve the sentences on slide 21</a:t>
            </a:r>
            <a:r>
              <a:rPr lang="en-GB" dirty="0"/>
              <a:t>.</a:t>
            </a:r>
          </a:p>
        </p:txBody>
      </p:sp>
      <p:pic>
        <p:nvPicPr>
          <p:cNvPr id="14" name="Picture 13">
            <a:extLst>
              <a:ext uri="{FF2B5EF4-FFF2-40B4-BE49-F238E27FC236}">
                <a16:creationId xmlns:a16="http://schemas.microsoft.com/office/drawing/2014/main" id="{EEBBB6EC-440C-4F5E-B444-ECAA06D9B1C5}"/>
              </a:ext>
            </a:extLst>
          </p:cNvPr>
          <p:cNvPicPr>
            <a:picLocks noChangeAspect="1"/>
          </p:cNvPicPr>
          <p:nvPr/>
        </p:nvPicPr>
        <p:blipFill rotWithShape="1">
          <a:blip r:embed="rId4">
            <a:extLst>
              <a:ext uri="{28A0092B-C50C-407E-A947-70E740481C1C}">
                <a14:useLocalDpi xmlns:a14="http://schemas.microsoft.com/office/drawing/2010/main" val="0"/>
              </a:ext>
            </a:extLst>
          </a:blip>
          <a:srcRect l="1450" t="12051" r="36461" b="4355"/>
          <a:stretch/>
        </p:blipFill>
        <p:spPr>
          <a:xfrm>
            <a:off x="803828" y="2513451"/>
            <a:ext cx="4378955" cy="3578509"/>
          </a:xfrm>
          <a:prstGeom prst="rect">
            <a:avLst/>
          </a:prstGeom>
        </p:spPr>
      </p:pic>
      <p:pic>
        <p:nvPicPr>
          <p:cNvPr id="16" name="Picture 15">
            <a:extLst>
              <a:ext uri="{FF2B5EF4-FFF2-40B4-BE49-F238E27FC236}">
                <a16:creationId xmlns:a16="http://schemas.microsoft.com/office/drawing/2014/main" id="{50931BD0-F028-4838-B52E-EC1793782819}"/>
              </a:ext>
            </a:extLst>
          </p:cNvPr>
          <p:cNvPicPr>
            <a:picLocks noChangeAspect="1"/>
          </p:cNvPicPr>
          <p:nvPr/>
        </p:nvPicPr>
        <p:blipFill rotWithShape="1">
          <a:blip r:embed="rId4">
            <a:extLst>
              <a:ext uri="{28A0092B-C50C-407E-A947-70E740481C1C}">
                <a14:useLocalDpi xmlns:a14="http://schemas.microsoft.com/office/drawing/2010/main" val="0"/>
              </a:ext>
            </a:extLst>
          </a:blip>
          <a:srcRect l="65920" b="11606"/>
          <a:stretch/>
        </p:blipFill>
        <p:spPr>
          <a:xfrm>
            <a:off x="7750596" y="146915"/>
            <a:ext cx="4117606" cy="6482559"/>
          </a:xfrm>
          <a:prstGeom prst="rect">
            <a:avLst/>
          </a:prstGeom>
        </p:spPr>
      </p:pic>
      <p:pic>
        <p:nvPicPr>
          <p:cNvPr id="9" name="Recorded Sound">
            <a:hlinkClick r:id="" action="ppaction://media"/>
            <a:extLst>
              <a:ext uri="{FF2B5EF4-FFF2-40B4-BE49-F238E27FC236}">
                <a16:creationId xmlns:a16="http://schemas.microsoft.com/office/drawing/2014/main" id="{6A8F1C1B-83DE-48AC-948F-1DCF768642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4470" y="1016455"/>
            <a:ext cx="2117725" cy="2117725"/>
          </a:xfrm>
          <a:prstGeom prst="rect">
            <a:avLst/>
          </a:prstGeom>
        </p:spPr>
      </p:pic>
    </p:spTree>
    <p:extLst>
      <p:ext uri="{BB962C8B-B14F-4D97-AF65-F5344CB8AC3E}">
        <p14:creationId xmlns:p14="http://schemas.microsoft.com/office/powerpoint/2010/main" val="1774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E3EB22-4944-48E9-A61C-23A571B46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682" y="565280"/>
            <a:ext cx="9643459" cy="5727440"/>
          </a:xfrm>
          <a:prstGeom prst="rect">
            <a:avLst/>
          </a:prstGeom>
        </p:spPr>
      </p:pic>
    </p:spTree>
    <p:extLst>
      <p:ext uri="{BB962C8B-B14F-4D97-AF65-F5344CB8AC3E}">
        <p14:creationId xmlns:p14="http://schemas.microsoft.com/office/powerpoint/2010/main" val="4118097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8BBB-197F-48FF-BBC9-7CD66B887E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564A367-8508-404A-BFE9-291B59BBA35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50E06D9-E034-47D5-B2F6-CBDFAA545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8" y="260648"/>
            <a:ext cx="9352330" cy="5578761"/>
          </a:xfrm>
          <a:prstGeom prst="rect">
            <a:avLst/>
          </a:prstGeom>
        </p:spPr>
      </p:pic>
      <p:pic>
        <p:nvPicPr>
          <p:cNvPr id="5" name="Picture 4">
            <a:extLst>
              <a:ext uri="{FF2B5EF4-FFF2-40B4-BE49-F238E27FC236}">
                <a16:creationId xmlns:a16="http://schemas.microsoft.com/office/drawing/2014/main" id="{41F9D96F-ADC5-4A32-A6F9-7E48CA9248B3}"/>
              </a:ext>
            </a:extLst>
          </p:cNvPr>
          <p:cNvPicPr>
            <a:picLocks noChangeAspect="1"/>
          </p:cNvPicPr>
          <p:nvPr/>
        </p:nvPicPr>
        <p:blipFill>
          <a:blip r:embed="rId3"/>
          <a:stretch>
            <a:fillRect/>
          </a:stretch>
        </p:blipFill>
        <p:spPr>
          <a:xfrm>
            <a:off x="0" y="3976261"/>
            <a:ext cx="4150197" cy="2881739"/>
          </a:xfrm>
          <a:prstGeom prst="rect">
            <a:avLst/>
          </a:prstGeom>
        </p:spPr>
      </p:pic>
      <p:pic>
        <p:nvPicPr>
          <p:cNvPr id="6" name="Picture 5">
            <a:extLst>
              <a:ext uri="{FF2B5EF4-FFF2-40B4-BE49-F238E27FC236}">
                <a16:creationId xmlns:a16="http://schemas.microsoft.com/office/drawing/2014/main" id="{4250106B-4A78-48EF-B8A1-8B8CEDE944B0}"/>
              </a:ext>
            </a:extLst>
          </p:cNvPr>
          <p:cNvPicPr>
            <a:picLocks noChangeAspect="1"/>
          </p:cNvPicPr>
          <p:nvPr/>
        </p:nvPicPr>
        <p:blipFill>
          <a:blip r:embed="rId4"/>
          <a:stretch>
            <a:fillRect/>
          </a:stretch>
        </p:blipFill>
        <p:spPr>
          <a:xfrm>
            <a:off x="4077516" y="3942905"/>
            <a:ext cx="4150197" cy="2885142"/>
          </a:xfrm>
          <a:prstGeom prst="rect">
            <a:avLst/>
          </a:prstGeom>
        </p:spPr>
      </p:pic>
      <p:pic>
        <p:nvPicPr>
          <p:cNvPr id="7" name="Picture 6">
            <a:extLst>
              <a:ext uri="{FF2B5EF4-FFF2-40B4-BE49-F238E27FC236}">
                <a16:creationId xmlns:a16="http://schemas.microsoft.com/office/drawing/2014/main" id="{16BA9C94-263E-4D09-AE3A-04151BD68DEF}"/>
              </a:ext>
            </a:extLst>
          </p:cNvPr>
          <p:cNvPicPr>
            <a:picLocks noChangeAspect="1"/>
          </p:cNvPicPr>
          <p:nvPr/>
        </p:nvPicPr>
        <p:blipFill>
          <a:blip r:embed="rId5"/>
          <a:stretch>
            <a:fillRect/>
          </a:stretch>
        </p:blipFill>
        <p:spPr>
          <a:xfrm>
            <a:off x="8118008" y="3942906"/>
            <a:ext cx="4132771" cy="2885142"/>
          </a:xfrm>
          <a:prstGeom prst="rect">
            <a:avLst/>
          </a:prstGeom>
        </p:spPr>
      </p:pic>
    </p:spTree>
    <p:extLst>
      <p:ext uri="{BB962C8B-B14F-4D97-AF65-F5344CB8AC3E}">
        <p14:creationId xmlns:p14="http://schemas.microsoft.com/office/powerpoint/2010/main" val="3099009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E0CA13-9ABF-415D-8CBA-8064BE09FC29}"/>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Wednesday</a:t>
            </a:r>
          </a:p>
        </p:txBody>
      </p:sp>
      <p:pic>
        <p:nvPicPr>
          <p:cNvPr id="6" name="Picture 6" descr="A screenshot of a cell phone&#10;&#10;Description generated with very high confidence">
            <a:extLst>
              <a:ext uri="{FF2B5EF4-FFF2-40B4-BE49-F238E27FC236}">
                <a16:creationId xmlns:a16="http://schemas.microsoft.com/office/drawing/2014/main" id="{B3EA596F-777E-4D31-9EC3-75C9AF3CE6A7}"/>
              </a:ext>
            </a:extLst>
          </p:cNvPr>
          <p:cNvPicPr>
            <a:picLocks noGrp="1" noChangeAspect="1"/>
          </p:cNvPicPr>
          <p:nvPr>
            <p:ph idx="1"/>
          </p:nvPr>
        </p:nvPicPr>
        <p:blipFill>
          <a:blip r:embed="rId3"/>
          <a:stretch>
            <a:fillRect/>
          </a:stretch>
        </p:blipFill>
        <p:spPr>
          <a:xfrm>
            <a:off x="2955697" y="1825625"/>
            <a:ext cx="6899730" cy="4779962"/>
          </a:xfrm>
        </p:spPr>
      </p:pic>
    </p:spTree>
    <p:extLst>
      <p:ext uri="{BB962C8B-B14F-4D97-AF65-F5344CB8AC3E}">
        <p14:creationId xmlns:p14="http://schemas.microsoft.com/office/powerpoint/2010/main" val="217065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51CE9AA-FC94-46A0-9A65-1C33E995A6C0}"/>
              </a:ext>
            </a:extLst>
          </p:cNvPr>
          <p:cNvSpPr>
            <a:spLocks noGrp="1"/>
          </p:cNvSpPr>
          <p:nvPr>
            <p:ph type="title"/>
          </p:nvPr>
        </p:nvSpPr>
        <p:spPr>
          <a:xfrm>
            <a:off x="1179226" y="826680"/>
            <a:ext cx="9833548" cy="1325563"/>
          </a:xfrm>
        </p:spPr>
        <p:txBody>
          <a:bodyPr>
            <a:normAutofit/>
          </a:bodyPr>
          <a:lstStyle/>
          <a:p>
            <a:pPr algn="ctr"/>
            <a:r>
              <a:rPr lang="en-GB" sz="4000">
                <a:solidFill>
                  <a:srgbClr val="FFFFFF"/>
                </a:solidFill>
                <a:effectLst/>
                <a:latin typeface="Comic Sans MS" panose="030F0702030302020204" pitchFamily="66" charset="0"/>
                <a:ea typeface="Calibri" panose="020F0502020204030204" pitchFamily="34" charset="0"/>
                <a:cs typeface="Times New Roman" panose="02020603050405020304" pitchFamily="18" charset="0"/>
              </a:rPr>
              <a:t>How it works: </a:t>
            </a:r>
            <a:endParaRPr lang="en-GB" sz="4000">
              <a:solidFill>
                <a:srgbClr val="FFFFFF"/>
              </a:solidFill>
              <a:latin typeface="Comic Sans MS" panose="030F0702030302020204" pitchFamily="66" charset="0"/>
            </a:endParaRPr>
          </a:p>
        </p:txBody>
      </p:sp>
      <p:graphicFrame>
        <p:nvGraphicFramePr>
          <p:cNvPr id="12" name="Text Box 3">
            <a:extLst>
              <a:ext uri="{FF2B5EF4-FFF2-40B4-BE49-F238E27FC236}">
                <a16:creationId xmlns:a16="http://schemas.microsoft.com/office/drawing/2014/main" id="{0D6FAE74-46CF-41A1-83BA-DCF26040E65D}"/>
              </a:ext>
            </a:extLst>
          </p:cNvPr>
          <p:cNvGraphicFramePr>
            <a:graphicFrameLocks noGrp="1"/>
          </p:cNvGraphicFramePr>
          <p:nvPr>
            <p:ph idx="1"/>
            <p:extLst>
              <p:ext uri="{D42A27DB-BD31-4B8C-83A1-F6EECF244321}">
                <p14:modId xmlns:p14="http://schemas.microsoft.com/office/powerpoint/2010/main" val="510670817"/>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1012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BEF313-BEAB-45DD-8030-D9FEF0C04E4A}"/>
              </a:ext>
            </a:extLst>
          </p:cNvPr>
          <p:cNvSpPr>
            <a:spLocks noGrp="1"/>
          </p:cNvSpPr>
          <p:nvPr>
            <p:ph type="title"/>
          </p:nvPr>
        </p:nvSpPr>
        <p:spPr>
          <a:xfrm>
            <a:off x="1179576" y="822960"/>
            <a:ext cx="9829800" cy="1325880"/>
          </a:xfrm>
        </p:spPr>
        <p:txBody>
          <a:bodyPr vert="horz" lIns="91440" tIns="45720" rIns="91440" bIns="45720" rtlCol="0" anchor="ctr">
            <a:normAutofit/>
          </a:bodyPr>
          <a:lstStyle/>
          <a:p>
            <a:pPr algn="ctr"/>
            <a:r>
              <a:rPr lang="en-US" sz="4000" kern="1200" dirty="0">
                <a:solidFill>
                  <a:srgbClr val="FFFFFF"/>
                </a:solidFill>
                <a:latin typeface="Comic Sans MS" panose="030F0702030302020204" pitchFamily="66" charset="0"/>
              </a:rPr>
              <a:t>Thursday</a:t>
            </a:r>
          </a:p>
        </p:txBody>
      </p:sp>
      <p:sp>
        <p:nvSpPr>
          <p:cNvPr id="5" name="Rectangle 4">
            <a:extLst>
              <a:ext uri="{FF2B5EF4-FFF2-40B4-BE49-F238E27FC236}">
                <a16:creationId xmlns:a16="http://schemas.microsoft.com/office/drawing/2014/main" id="{F0713843-727A-4852-A5C7-5560B973F3B6}"/>
              </a:ext>
            </a:extLst>
          </p:cNvPr>
          <p:cNvSpPr/>
          <p:nvPr/>
        </p:nvSpPr>
        <p:spPr>
          <a:xfrm>
            <a:off x="5902544" y="2753936"/>
            <a:ext cx="5481528" cy="3301109"/>
          </a:xfrm>
          <a:prstGeom prst="rect">
            <a:avLst/>
          </a:prstGeom>
        </p:spPr>
        <p:txBody>
          <a:bodyPr vert="horz" lIns="91440" tIns="45720" rIns="91440" bIns="45720" rtlCol="0" anchor="ctr">
            <a:normAutofit/>
          </a:bodyPr>
          <a:lstStyle/>
          <a:p>
            <a:r>
              <a:rPr lang="en-US" sz="2000" dirty="0">
                <a:latin typeface="Comic Sans MS"/>
              </a:rPr>
              <a:t>White Rose </a:t>
            </a:r>
            <a:r>
              <a:rPr lang="en-US" sz="2000" dirty="0" err="1">
                <a:latin typeface="Comic Sans MS"/>
              </a:rPr>
              <a:t>Maths</a:t>
            </a:r>
            <a:r>
              <a:rPr lang="en-US" sz="2000" dirty="0">
                <a:latin typeface="Comic Sans MS"/>
              </a:rPr>
              <a:t> Home Learning Year 4 – Click on Summer </a:t>
            </a:r>
            <a:r>
              <a:rPr lang="en-US" sz="2000" b="1" dirty="0">
                <a:latin typeface="Comic Sans MS"/>
              </a:rPr>
              <a:t>Week 1 </a:t>
            </a:r>
            <a:r>
              <a:rPr lang="en-US" sz="2000" dirty="0">
                <a:latin typeface="Comic Sans MS"/>
              </a:rPr>
              <a:t>(please ignore the link with this week’s date) to review: Decimals </a:t>
            </a:r>
            <a:endParaRPr lang="en-GB" sz="2000" dirty="0">
              <a:latin typeface="Comic Sans MS" panose="030F0702030302020204" pitchFamily="66" charset="0"/>
            </a:endParaRPr>
          </a:p>
          <a:p>
            <a:r>
              <a:rPr lang="en-US" sz="2000" u="sng" dirty="0">
                <a:latin typeface="Comic Sans MS" panose="030F0702030302020204" pitchFamily="66" charset="0"/>
                <a:hlinkClick r:id="rId3"/>
              </a:rPr>
              <a:t>https://whiterosemaths.com/homelearning/year-4/</a:t>
            </a:r>
            <a:endParaRPr lang="en-GB" sz="2000" dirty="0">
              <a:latin typeface="Comic Sans MS" panose="030F0702030302020204" pitchFamily="66" charset="0"/>
            </a:endParaRPr>
          </a:p>
        </p:txBody>
      </p:sp>
      <p:pic>
        <p:nvPicPr>
          <p:cNvPr id="3" name="Picture 5" descr="A screenshot of a cell phone&#10;&#10;Description generated with very high confidence">
            <a:extLst>
              <a:ext uri="{FF2B5EF4-FFF2-40B4-BE49-F238E27FC236}">
                <a16:creationId xmlns:a16="http://schemas.microsoft.com/office/drawing/2014/main" id="{64AFD41C-C6B9-49E0-B947-DB7A27687D1E}"/>
              </a:ext>
            </a:extLst>
          </p:cNvPr>
          <p:cNvPicPr>
            <a:picLocks noChangeAspect="1"/>
          </p:cNvPicPr>
          <p:nvPr/>
        </p:nvPicPr>
        <p:blipFill>
          <a:blip r:embed="rId4"/>
          <a:stretch>
            <a:fillRect/>
          </a:stretch>
        </p:blipFill>
        <p:spPr>
          <a:xfrm>
            <a:off x="812042" y="2821054"/>
            <a:ext cx="5088731" cy="2251735"/>
          </a:xfrm>
          <a:prstGeom prst="rect">
            <a:avLst/>
          </a:prstGeom>
        </p:spPr>
      </p:pic>
    </p:spTree>
    <p:extLst>
      <p:ext uri="{BB962C8B-B14F-4D97-AF65-F5344CB8AC3E}">
        <p14:creationId xmlns:p14="http://schemas.microsoft.com/office/powerpoint/2010/main" val="301522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706F7-8483-4D22-B837-D93D73738391}"/>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Thursday</a:t>
            </a:r>
          </a:p>
        </p:txBody>
      </p:sp>
      <p:pic>
        <p:nvPicPr>
          <p:cNvPr id="9" name="Picture 8">
            <a:extLst>
              <a:ext uri="{FF2B5EF4-FFF2-40B4-BE49-F238E27FC236}">
                <a16:creationId xmlns:a16="http://schemas.microsoft.com/office/drawing/2014/main" id="{9CAFCAAB-94CE-458D-BD71-333820E2F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825" y="174186"/>
            <a:ext cx="8909050" cy="5485443"/>
          </a:xfrm>
          <a:prstGeom prst="rect">
            <a:avLst/>
          </a:prstGeom>
        </p:spPr>
      </p:pic>
    </p:spTree>
    <p:extLst>
      <p:ext uri="{BB962C8B-B14F-4D97-AF65-F5344CB8AC3E}">
        <p14:creationId xmlns:p14="http://schemas.microsoft.com/office/powerpoint/2010/main" val="63424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623392" y="620689"/>
            <a:ext cx="1584176" cy="646331"/>
          </a:xfrm>
          <a:prstGeom prst="rect">
            <a:avLst/>
          </a:prstGeom>
        </p:spPr>
        <p:txBody>
          <a:bodyPr wrap="square">
            <a:spAutoFit/>
          </a:bodyPr>
          <a:lstStyle/>
          <a:p>
            <a:r>
              <a:rPr lang="en-GB" dirty="0"/>
              <a:t>English: Plan your story</a:t>
            </a:r>
          </a:p>
        </p:txBody>
      </p:sp>
      <p:graphicFrame>
        <p:nvGraphicFramePr>
          <p:cNvPr id="2" name="Table 1">
            <a:extLst>
              <a:ext uri="{FF2B5EF4-FFF2-40B4-BE49-F238E27FC236}">
                <a16:creationId xmlns:a16="http://schemas.microsoft.com/office/drawing/2014/main" id="{4F6CAC18-F100-42A0-8676-02BD757881E6}"/>
              </a:ext>
            </a:extLst>
          </p:cNvPr>
          <p:cNvGraphicFramePr>
            <a:graphicFrameLocks noGrp="1"/>
          </p:cNvGraphicFramePr>
          <p:nvPr/>
        </p:nvGraphicFramePr>
        <p:xfrm>
          <a:off x="6896238" y="76201"/>
          <a:ext cx="5189308" cy="6131561"/>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r>
                        <a:rPr lang="en-GB" dirty="0"/>
                        <a:t>Opening:</a:t>
                      </a:r>
                    </a:p>
                    <a:p>
                      <a:r>
                        <a:rPr lang="en-GB" sz="1400" dirty="0"/>
                        <a:t>Describe the setting – describe the inside of the shed</a:t>
                      </a:r>
                    </a:p>
                    <a:p>
                      <a:pPr marL="285750" indent="-285750">
                        <a:buFontTx/>
                        <a:buChar char="-"/>
                      </a:pPr>
                      <a:r>
                        <a:rPr lang="en-GB" sz="1100" dirty="0"/>
                        <a:t>Clouds, Light (moon), Wind</a:t>
                      </a:r>
                    </a:p>
                    <a:p>
                      <a:pPr marL="285750" indent="-285750">
                        <a:buFontTx/>
                        <a:buChar char="-"/>
                      </a:pPr>
                      <a:r>
                        <a:rPr lang="en-GB" sz="1100" dirty="0"/>
                        <a:t>What does the item look like? (you could put 2 things together)</a:t>
                      </a:r>
                    </a:p>
                    <a:p>
                      <a:pPr marL="285750" indent="-285750">
                        <a:buFontTx/>
                        <a:buChar char="-"/>
                      </a:pPr>
                      <a:r>
                        <a:rPr lang="en-GB" sz="1100" dirty="0"/>
                        <a:t>5 senses (see, hear, taste, smell, touch)</a:t>
                      </a:r>
                    </a:p>
                    <a:p>
                      <a:pPr marL="285750" indent="-285750">
                        <a:buFontTx/>
                        <a:buChar char="-"/>
                      </a:pPr>
                      <a:r>
                        <a:rPr lang="en-GB" sz="1100" dirty="0"/>
                        <a:t>Similes, metaphors, personification</a:t>
                      </a:r>
                    </a:p>
                  </a:txBody>
                  <a:tcPr/>
                </a:tc>
                <a:extLst>
                  <a:ext uri="{0D108BD9-81ED-4DB2-BD59-A6C34878D82A}">
                    <a16:rowId xmlns:a16="http://schemas.microsoft.com/office/drawing/2014/main" val="3257359385"/>
                  </a:ext>
                </a:extLst>
              </a:tr>
              <a:tr h="370840">
                <a:tc>
                  <a:txBody>
                    <a:bodyPr/>
                    <a:lstStyle/>
                    <a:p>
                      <a:r>
                        <a:rPr lang="en-GB" dirty="0"/>
                        <a:t>Build up: </a:t>
                      </a:r>
                    </a:p>
                    <a:p>
                      <a:r>
                        <a:rPr lang="en-GB" sz="1400" dirty="0"/>
                        <a:t>Introduce the item more... What does it do?</a:t>
                      </a:r>
                    </a:p>
                    <a:p>
                      <a:pPr marL="285750" indent="-285750">
                        <a:buFontTx/>
                        <a:buChar char="-"/>
                      </a:pPr>
                      <a:r>
                        <a:rPr lang="en-GB" sz="1100" dirty="0"/>
                        <a:t>Introduce the item – what does it do? What sounds does it make? </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Show Don’t Tell how the person feels – 5 senses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(see, hear, taste, smell, touch)</a:t>
                      </a:r>
                    </a:p>
                    <a:p>
                      <a:pPr marL="171450" indent="-171450" algn="l">
                        <a:lnSpc>
                          <a:spcPct val="107000"/>
                        </a:lnSpc>
                        <a:spcAft>
                          <a:spcPts val="0"/>
                        </a:spcAft>
                        <a:buFontTx/>
                        <a:buChar char="-"/>
                      </a:pPr>
                      <a:r>
                        <a:rPr lang="en-GB" sz="1100" dirty="0">
                          <a:effectLst/>
                        </a:rPr>
                        <a:t>Do they want to take the mystery object/person with them?</a:t>
                      </a:r>
                      <a:endParaRPr lang="en-GB" sz="1050" dirty="0">
                        <a:effectLst/>
                      </a:endParaRPr>
                    </a:p>
                    <a:p>
                      <a:pPr marL="171450" indent="-171450" algn="l">
                        <a:lnSpc>
                          <a:spcPct val="107000"/>
                        </a:lnSpc>
                        <a:spcAft>
                          <a:spcPts val="0"/>
                        </a:spcAft>
                        <a:buFontTx/>
                        <a:buChar char="-"/>
                      </a:pPr>
                      <a:r>
                        <a:rPr lang="en-GB" sz="1100" dirty="0">
                          <a:effectLst/>
                        </a:rPr>
                        <a:t>What is there mission?</a:t>
                      </a:r>
                      <a:endParaRPr lang="en-GB" sz="1050" dirty="0">
                        <a:effectLst/>
                      </a:endParaRPr>
                    </a:p>
                  </a:txBody>
                  <a:tcPr/>
                </a:tc>
                <a:extLst>
                  <a:ext uri="{0D108BD9-81ED-4DB2-BD59-A6C34878D82A}">
                    <a16:rowId xmlns:a16="http://schemas.microsoft.com/office/drawing/2014/main" val="2362899322"/>
                  </a:ext>
                </a:extLst>
              </a:tr>
              <a:tr h="370840">
                <a:tc>
                  <a:txBody>
                    <a:bodyPr/>
                    <a:lstStyle/>
                    <a:p>
                      <a:r>
                        <a:rPr lang="en-GB" dirty="0"/>
                        <a:t>Problem:</a:t>
                      </a:r>
                    </a:p>
                    <a:p>
                      <a:pPr marL="171450" indent="-171450" algn="l">
                        <a:lnSpc>
                          <a:spcPct val="107000"/>
                        </a:lnSpc>
                        <a:spcAft>
                          <a:spcPts val="0"/>
                        </a:spcAft>
                        <a:buFontTx/>
                        <a:buChar char="-"/>
                      </a:pPr>
                      <a:r>
                        <a:rPr lang="en-GB" sz="1100" dirty="0">
                          <a:effectLst/>
                        </a:rPr>
                        <a:t>How has it started to go wrong?</a:t>
                      </a:r>
                      <a:endParaRPr lang="en-GB" sz="1050" dirty="0">
                        <a:effectLst/>
                      </a:endParaRPr>
                    </a:p>
                    <a:p>
                      <a:pPr marL="171450" indent="-171450" algn="l">
                        <a:lnSpc>
                          <a:spcPct val="107000"/>
                        </a:lnSpc>
                        <a:spcAft>
                          <a:spcPts val="0"/>
                        </a:spcAft>
                        <a:buFontTx/>
                        <a:buChar char="-"/>
                      </a:pPr>
                      <a:r>
                        <a:rPr lang="en-GB" sz="1100" dirty="0">
                          <a:effectLst/>
                        </a:rPr>
                        <a:t>Did someone follow them?</a:t>
                      </a:r>
                      <a:endParaRPr lang="en-GB" sz="1050" dirty="0">
                        <a:effectLst/>
                      </a:endParaRPr>
                    </a:p>
                    <a:p>
                      <a:pPr marL="171450" indent="-171450" algn="l">
                        <a:lnSpc>
                          <a:spcPct val="107000"/>
                        </a:lnSpc>
                        <a:spcAft>
                          <a:spcPts val="0"/>
                        </a:spcAft>
                        <a:buFontTx/>
                        <a:buChar char="-"/>
                      </a:pPr>
                      <a:r>
                        <a:rPr lang="en-GB" sz="1100" dirty="0">
                          <a:effectLst/>
                        </a:rPr>
                        <a:t>Has the door slammed shut?</a:t>
                      </a:r>
                    </a:p>
                    <a:p>
                      <a:pPr marL="171450" indent="-171450" algn="l">
                        <a:lnSpc>
                          <a:spcPct val="107000"/>
                        </a:lnSpc>
                        <a:spcAft>
                          <a:spcPts val="0"/>
                        </a:spcAft>
                        <a:buFontTx/>
                        <a:buChar char="-"/>
                      </a:pPr>
                      <a:r>
                        <a:rPr lang="en-GB" sz="1050" dirty="0">
                          <a:effectLst/>
                        </a:rPr>
                        <a:t>How is the mission going wrong?</a:t>
                      </a:r>
                      <a:endParaRPr lang="en-GB" sz="1000" dirty="0">
                        <a:effectLst/>
                      </a:endParaRPr>
                    </a:p>
                    <a:p>
                      <a:pPr marL="171450" indent="-171450" algn="l">
                        <a:lnSpc>
                          <a:spcPct val="107000"/>
                        </a:lnSpc>
                        <a:spcAft>
                          <a:spcPts val="0"/>
                        </a:spcAft>
                        <a:buFontTx/>
                        <a:buChar char="-"/>
                      </a:pPr>
                      <a:r>
                        <a:rPr lang="en-GB" sz="1050" dirty="0">
                          <a:effectLst/>
                        </a:rPr>
                        <a:t>Are they trapped?</a:t>
                      </a:r>
                      <a:endParaRPr lang="en-GB" sz="1000" dirty="0">
                        <a:effectLst/>
                      </a:endParaRPr>
                    </a:p>
                    <a:p>
                      <a:pPr marL="171450" indent="-171450" algn="l">
                        <a:lnSpc>
                          <a:spcPct val="107000"/>
                        </a:lnSpc>
                        <a:spcAft>
                          <a:spcPts val="0"/>
                        </a:spcAft>
                        <a:buFontTx/>
                        <a:buChar char="-"/>
                      </a:pPr>
                      <a:r>
                        <a:rPr lang="en-GB" sz="1050" dirty="0">
                          <a:effectLst/>
                        </a:rPr>
                        <a:t>Are they being chased?</a:t>
                      </a:r>
                      <a:endParaRPr lang="en-GB" sz="1000" dirty="0">
                        <a:effectLst/>
                      </a:endParaRPr>
                    </a:p>
                    <a:p>
                      <a:pPr marL="171450" indent="-171450" algn="l">
                        <a:lnSpc>
                          <a:spcPct val="107000"/>
                        </a:lnSpc>
                        <a:spcAft>
                          <a:spcPts val="0"/>
                        </a:spcAft>
                        <a:buFontTx/>
                        <a:buChar char="-"/>
                      </a:pPr>
                      <a:r>
                        <a:rPr lang="en-GB" sz="1050" dirty="0">
                          <a:effectLst/>
                        </a:rPr>
                        <a:t>How does your character feel?</a:t>
                      </a:r>
                      <a:endParaRPr lang="en-GB" sz="1000" dirty="0">
                        <a:effectLst/>
                      </a:endParaRPr>
                    </a:p>
                  </a:txBody>
                  <a:tcPr/>
                </a:tc>
                <a:extLst>
                  <a:ext uri="{0D108BD9-81ED-4DB2-BD59-A6C34878D82A}">
                    <a16:rowId xmlns:a16="http://schemas.microsoft.com/office/drawing/2014/main" val="1263394494"/>
                  </a:ext>
                </a:extLst>
              </a:tr>
              <a:tr h="370840">
                <a:tc>
                  <a:txBody>
                    <a:bodyPr/>
                    <a:lstStyle/>
                    <a:p>
                      <a:r>
                        <a:rPr lang="en-GB" dirty="0"/>
                        <a:t>Resolution:</a:t>
                      </a:r>
                    </a:p>
                    <a:p>
                      <a:pPr algn="l">
                        <a:lnSpc>
                          <a:spcPct val="107000"/>
                        </a:lnSpc>
                        <a:spcAft>
                          <a:spcPts val="0"/>
                        </a:spcAft>
                      </a:pPr>
                      <a:r>
                        <a:rPr lang="en-GB" sz="1200" dirty="0">
                          <a:effectLst/>
                        </a:rPr>
                        <a:t>How is the problem resolved?</a:t>
                      </a:r>
                      <a:endParaRPr lang="en-GB" sz="1100" dirty="0">
                        <a:effectLst/>
                      </a:endParaRPr>
                    </a:p>
                  </a:txBody>
                  <a:tcPr/>
                </a:tc>
                <a:extLst>
                  <a:ext uri="{0D108BD9-81ED-4DB2-BD59-A6C34878D82A}">
                    <a16:rowId xmlns:a16="http://schemas.microsoft.com/office/drawing/2014/main" val="1630420275"/>
                  </a:ext>
                </a:extLst>
              </a:tr>
              <a:tr h="370840">
                <a:tc>
                  <a:txBody>
                    <a:bodyPr/>
                    <a:lstStyle/>
                    <a:p>
                      <a:r>
                        <a:rPr lang="en-GB" dirty="0"/>
                        <a:t>Ending:</a:t>
                      </a:r>
                    </a:p>
                    <a:p>
                      <a:pPr algn="l">
                        <a:lnSpc>
                          <a:spcPct val="107000"/>
                        </a:lnSpc>
                        <a:spcAft>
                          <a:spcPts val="0"/>
                        </a:spcAft>
                      </a:pPr>
                      <a:r>
                        <a:rPr lang="en-GB" sz="1200" dirty="0">
                          <a:effectLst/>
                        </a:rPr>
                        <a:t>Do they live ‘happily ever after?’</a:t>
                      </a:r>
                      <a:endParaRPr lang="en-GB" sz="1100" dirty="0">
                        <a:effectLst/>
                      </a:endParaRPr>
                    </a:p>
                    <a:p>
                      <a:pPr algn="l">
                        <a:lnSpc>
                          <a:spcPct val="107000"/>
                        </a:lnSpc>
                        <a:spcAft>
                          <a:spcPts val="0"/>
                        </a:spcAft>
                      </a:pPr>
                      <a:r>
                        <a:rPr lang="en-GB" sz="1200" dirty="0">
                          <a:effectLst/>
                        </a:rPr>
                        <a:t>Are they stuck forever?</a:t>
                      </a:r>
                      <a:endParaRPr lang="en-GB" sz="1100" dirty="0">
                        <a:effectLst/>
                      </a:endParaRPr>
                    </a:p>
                    <a:p>
                      <a:pPr algn="l">
                        <a:lnSpc>
                          <a:spcPct val="107000"/>
                        </a:lnSpc>
                        <a:spcAft>
                          <a:spcPts val="0"/>
                        </a:spcAft>
                      </a:pPr>
                      <a:r>
                        <a:rPr lang="en-GB" sz="1200" dirty="0">
                          <a:effectLst/>
                        </a:rPr>
                        <a:t>Was the mission a success?</a:t>
                      </a:r>
                      <a:endParaRPr lang="en-GB" sz="1100" dirty="0">
                        <a:effectLst/>
                      </a:endParaRPr>
                    </a:p>
                  </a:txBody>
                  <a:tcPr/>
                </a:tc>
                <a:extLst>
                  <a:ext uri="{0D108BD9-81ED-4DB2-BD59-A6C34878D82A}">
                    <a16:rowId xmlns:a16="http://schemas.microsoft.com/office/drawing/2014/main" val="498620622"/>
                  </a:ext>
                </a:extLst>
              </a:tr>
            </a:tbl>
          </a:graphicData>
        </a:graphic>
      </p:graphicFrame>
      <p:pic>
        <p:nvPicPr>
          <p:cNvPr id="5" name="Picture 4">
            <a:extLst>
              <a:ext uri="{FF2B5EF4-FFF2-40B4-BE49-F238E27FC236}">
                <a16:creationId xmlns:a16="http://schemas.microsoft.com/office/drawing/2014/main" id="{7AEA74D6-A9E7-42D1-B714-84655E66E068}"/>
              </a:ext>
            </a:extLst>
          </p:cNvPr>
          <p:cNvPicPr>
            <a:picLocks noChangeAspect="1"/>
          </p:cNvPicPr>
          <p:nvPr/>
        </p:nvPicPr>
        <p:blipFill rotWithShape="1">
          <a:blip r:embed="rId4">
            <a:extLst>
              <a:ext uri="{28A0092B-C50C-407E-A947-70E740481C1C}">
                <a14:useLocalDpi xmlns:a14="http://schemas.microsoft.com/office/drawing/2010/main" val="0"/>
              </a:ext>
            </a:extLst>
          </a:blip>
          <a:srcRect l="65920" b="11606"/>
          <a:stretch/>
        </p:blipFill>
        <p:spPr>
          <a:xfrm>
            <a:off x="2610451" y="189382"/>
            <a:ext cx="4117606" cy="6482559"/>
          </a:xfrm>
          <a:prstGeom prst="rect">
            <a:avLst/>
          </a:prstGeom>
        </p:spPr>
      </p:pic>
      <p:pic>
        <p:nvPicPr>
          <p:cNvPr id="6" name="Picture 5">
            <a:extLst>
              <a:ext uri="{FF2B5EF4-FFF2-40B4-BE49-F238E27FC236}">
                <a16:creationId xmlns:a16="http://schemas.microsoft.com/office/drawing/2014/main" id="{379CA84A-00AA-4ABB-9815-84D1840BFC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 t="12051" r="36461" b="4355"/>
          <a:stretch/>
        </p:blipFill>
        <p:spPr>
          <a:xfrm>
            <a:off x="335361" y="4941168"/>
            <a:ext cx="2106910" cy="1721780"/>
          </a:xfrm>
          <a:prstGeom prst="rect">
            <a:avLst/>
          </a:prstGeom>
        </p:spPr>
      </p:pic>
      <p:pic>
        <p:nvPicPr>
          <p:cNvPr id="3" name="Recorded Sound">
            <a:hlinkClick r:id="" action="ppaction://media"/>
            <a:extLst>
              <a:ext uri="{FF2B5EF4-FFF2-40B4-BE49-F238E27FC236}">
                <a16:creationId xmlns:a16="http://schemas.microsoft.com/office/drawing/2014/main" id="{E371ADFD-89C7-4E1A-8206-EAB58AFBFA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224" y="1644649"/>
            <a:ext cx="1584175" cy="1584175"/>
          </a:xfrm>
          <a:prstGeom prst="rect">
            <a:avLst/>
          </a:prstGeom>
        </p:spPr>
      </p:pic>
    </p:spTree>
    <p:extLst>
      <p:ext uri="{BB962C8B-B14F-4D97-AF65-F5344CB8AC3E}">
        <p14:creationId xmlns:p14="http://schemas.microsoft.com/office/powerpoint/2010/main" val="299439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214716" y="147329"/>
            <a:ext cx="3912097" cy="369332"/>
          </a:xfrm>
          <a:prstGeom prst="rect">
            <a:avLst/>
          </a:prstGeom>
        </p:spPr>
        <p:txBody>
          <a:bodyPr wrap="none">
            <a:spAutoFit/>
          </a:bodyPr>
          <a:lstStyle/>
          <a:p>
            <a:r>
              <a:rPr lang="en-GB" dirty="0"/>
              <a:t>English: Write the opening of your story</a:t>
            </a:r>
          </a:p>
        </p:txBody>
      </p:sp>
      <p:graphicFrame>
        <p:nvGraphicFramePr>
          <p:cNvPr id="2" name="Table 1">
            <a:extLst>
              <a:ext uri="{FF2B5EF4-FFF2-40B4-BE49-F238E27FC236}">
                <a16:creationId xmlns:a16="http://schemas.microsoft.com/office/drawing/2014/main" id="{4F6CAC18-F100-42A0-8676-02BD757881E6}"/>
              </a:ext>
            </a:extLst>
          </p:cNvPr>
          <p:cNvGraphicFramePr>
            <a:graphicFrameLocks noGrp="1"/>
          </p:cNvGraphicFramePr>
          <p:nvPr/>
        </p:nvGraphicFramePr>
        <p:xfrm>
          <a:off x="6896238" y="76200"/>
          <a:ext cx="5189308" cy="3053080"/>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r>
                        <a:rPr lang="en-GB" dirty="0"/>
                        <a:t>Opening:</a:t>
                      </a:r>
                    </a:p>
                    <a:p>
                      <a:r>
                        <a:rPr lang="en-GB" sz="2000" dirty="0"/>
                        <a:t>Describe the setting – </a:t>
                      </a:r>
                    </a:p>
                    <a:p>
                      <a:r>
                        <a:rPr lang="en-GB" sz="2000" dirty="0"/>
                        <a:t>describe the inside of the shed</a:t>
                      </a:r>
                    </a:p>
                    <a:p>
                      <a:pPr marL="285750" indent="-285750">
                        <a:buFontTx/>
                        <a:buChar char="-"/>
                      </a:pPr>
                      <a:r>
                        <a:rPr lang="en-GB" sz="1600" dirty="0"/>
                        <a:t>Clouds</a:t>
                      </a:r>
                    </a:p>
                    <a:p>
                      <a:pPr marL="285750" indent="-285750">
                        <a:buFontTx/>
                        <a:buChar char="-"/>
                      </a:pPr>
                      <a:r>
                        <a:rPr lang="en-GB" sz="1600" dirty="0"/>
                        <a:t>Light (moon)</a:t>
                      </a:r>
                    </a:p>
                    <a:p>
                      <a:pPr marL="285750" indent="-285750">
                        <a:buFontTx/>
                        <a:buChar char="-"/>
                      </a:pPr>
                      <a:r>
                        <a:rPr lang="en-GB" sz="1600" dirty="0"/>
                        <a:t>Wind</a:t>
                      </a:r>
                    </a:p>
                    <a:p>
                      <a:pPr marL="285750" indent="-285750">
                        <a:buFontTx/>
                        <a:buChar char="-"/>
                      </a:pPr>
                      <a:r>
                        <a:rPr lang="en-GB" sz="1600" dirty="0"/>
                        <a:t>What does the item look like? (you could put 2 things together)</a:t>
                      </a:r>
                    </a:p>
                    <a:p>
                      <a:pPr marL="285750" indent="-285750">
                        <a:buFontTx/>
                        <a:buChar char="-"/>
                      </a:pPr>
                      <a:r>
                        <a:rPr lang="en-GB" sz="1600" dirty="0"/>
                        <a:t>5 senses (see, hear, taste, smell, touch)</a:t>
                      </a:r>
                    </a:p>
                    <a:p>
                      <a:pPr marL="285750" indent="-285750">
                        <a:buFontTx/>
                        <a:buChar char="-"/>
                      </a:pPr>
                      <a:r>
                        <a:rPr lang="en-GB" sz="1600" dirty="0"/>
                        <a:t>Similes, metaphors, personification</a:t>
                      </a:r>
                      <a:endParaRPr lang="en-GB" sz="900" dirty="0"/>
                    </a:p>
                  </a:txBody>
                  <a:tcPr/>
                </a:tc>
                <a:extLst>
                  <a:ext uri="{0D108BD9-81ED-4DB2-BD59-A6C34878D82A}">
                    <a16:rowId xmlns:a16="http://schemas.microsoft.com/office/drawing/2014/main" val="3257359385"/>
                  </a:ext>
                </a:extLst>
              </a:tr>
            </a:tbl>
          </a:graphicData>
        </a:graphic>
      </p:graphicFrame>
      <p:graphicFrame>
        <p:nvGraphicFramePr>
          <p:cNvPr id="5" name="Table 4">
            <a:extLst>
              <a:ext uri="{FF2B5EF4-FFF2-40B4-BE49-F238E27FC236}">
                <a16:creationId xmlns:a16="http://schemas.microsoft.com/office/drawing/2014/main" id="{13BFB4ED-B4AE-46D2-8FFD-DF56DA33768B}"/>
              </a:ext>
            </a:extLst>
          </p:cNvPr>
          <p:cNvGraphicFramePr>
            <a:graphicFrameLocks noGrp="1"/>
          </p:cNvGraphicFramePr>
          <p:nvPr/>
        </p:nvGraphicFramePr>
        <p:xfrm>
          <a:off x="407369" y="4875474"/>
          <a:ext cx="11783045" cy="1483360"/>
        </p:xfrm>
        <a:graphic>
          <a:graphicData uri="http://schemas.openxmlformats.org/drawingml/2006/table">
            <a:tbl>
              <a:tblPr firstRow="1" bandRow="1">
                <a:tableStyleId>{72833802-FEF1-4C79-8D5D-14CF1EAF98D9}</a:tableStyleId>
              </a:tblPr>
              <a:tblGrid>
                <a:gridCol w="11783045">
                  <a:extLst>
                    <a:ext uri="{9D8B030D-6E8A-4147-A177-3AD203B41FA5}">
                      <a16:colId xmlns:a16="http://schemas.microsoft.com/office/drawing/2014/main" val="1304749851"/>
                    </a:ext>
                  </a:extLst>
                </a:gridCol>
              </a:tblGrid>
              <a:tr h="370840">
                <a:tc>
                  <a:txBody>
                    <a:bodyPr/>
                    <a:lstStyle/>
                    <a:p>
                      <a:r>
                        <a:rPr lang="en-GB" dirty="0"/>
                        <a:t>Success Criteria</a:t>
                      </a:r>
                    </a:p>
                  </a:txBody>
                  <a:tcPr/>
                </a:tc>
                <a:extLst>
                  <a:ext uri="{0D108BD9-81ED-4DB2-BD59-A6C34878D82A}">
                    <a16:rowId xmlns:a16="http://schemas.microsoft.com/office/drawing/2014/main" val="369565076"/>
                  </a:ext>
                </a:extLst>
              </a:tr>
              <a:tr h="370840">
                <a:tc>
                  <a:txBody>
                    <a:bodyPr/>
                    <a:lstStyle/>
                    <a:p>
                      <a:r>
                        <a:rPr lang="en-GB" dirty="0"/>
                        <a:t>I can use descriptive language </a:t>
                      </a:r>
                      <a:r>
                        <a:rPr lang="en-GB" sz="1400" dirty="0"/>
                        <a:t>(5 senses, personification, similes and metaphors)</a:t>
                      </a:r>
                      <a:endParaRPr lang="en-GB" dirty="0"/>
                    </a:p>
                  </a:txBody>
                  <a:tcPr/>
                </a:tc>
                <a:extLst>
                  <a:ext uri="{0D108BD9-81ED-4DB2-BD59-A6C34878D82A}">
                    <a16:rowId xmlns:a16="http://schemas.microsoft.com/office/drawing/2014/main" val="1650641045"/>
                  </a:ext>
                </a:extLst>
              </a:tr>
              <a:tr h="370840">
                <a:tc>
                  <a:txBody>
                    <a:bodyPr/>
                    <a:lstStyle/>
                    <a:p>
                      <a:r>
                        <a:rPr lang="en-GB" dirty="0"/>
                        <a:t>I can use a range of sentences </a:t>
                      </a:r>
                      <a:r>
                        <a:rPr lang="en-GB" sz="1400" dirty="0"/>
                        <a:t>(simple, co-ordinating and subordinating conjunctions, fronted adverbials)</a:t>
                      </a:r>
                      <a:endParaRPr lang="en-GB" dirty="0"/>
                    </a:p>
                  </a:txBody>
                  <a:tcPr/>
                </a:tc>
                <a:extLst>
                  <a:ext uri="{0D108BD9-81ED-4DB2-BD59-A6C34878D82A}">
                    <a16:rowId xmlns:a16="http://schemas.microsoft.com/office/drawing/2014/main" val="1940977160"/>
                  </a:ext>
                </a:extLst>
              </a:tr>
              <a:tr h="370840">
                <a:tc>
                  <a:txBody>
                    <a:bodyPr/>
                    <a:lstStyle/>
                    <a:p>
                      <a:r>
                        <a:rPr lang="en-GB" dirty="0"/>
                        <a:t>I can use a range of punctuation </a:t>
                      </a:r>
                      <a:r>
                        <a:rPr lang="en-GB" sz="1400" dirty="0"/>
                        <a:t>(! ? ‘ , “” … () - : ;)</a:t>
                      </a:r>
                      <a:endParaRPr lang="en-GB" dirty="0"/>
                    </a:p>
                  </a:txBody>
                  <a:tcPr/>
                </a:tc>
                <a:extLst>
                  <a:ext uri="{0D108BD9-81ED-4DB2-BD59-A6C34878D82A}">
                    <a16:rowId xmlns:a16="http://schemas.microsoft.com/office/drawing/2014/main" val="1858822441"/>
                  </a:ext>
                </a:extLst>
              </a:tr>
            </a:tbl>
          </a:graphicData>
        </a:graphic>
      </p:graphicFrame>
      <p:pic>
        <p:nvPicPr>
          <p:cNvPr id="6" name="Picture 5">
            <a:extLst>
              <a:ext uri="{FF2B5EF4-FFF2-40B4-BE49-F238E27FC236}">
                <a16:creationId xmlns:a16="http://schemas.microsoft.com/office/drawing/2014/main" id="{EA7497FA-8E83-44D6-80D0-8B7E59DD8D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0" t="12051" r="36461" b="4355"/>
          <a:stretch/>
        </p:blipFill>
        <p:spPr>
          <a:xfrm>
            <a:off x="192063" y="809654"/>
            <a:ext cx="2106910" cy="1721780"/>
          </a:xfrm>
          <a:prstGeom prst="rect">
            <a:avLst/>
          </a:prstGeom>
        </p:spPr>
      </p:pic>
      <p:pic>
        <p:nvPicPr>
          <p:cNvPr id="7" name="Picture 6">
            <a:extLst>
              <a:ext uri="{FF2B5EF4-FFF2-40B4-BE49-F238E27FC236}">
                <a16:creationId xmlns:a16="http://schemas.microsoft.com/office/drawing/2014/main" id="{3F71AD10-C193-4070-B0C6-1F0241FC3802}"/>
              </a:ext>
            </a:extLst>
          </p:cNvPr>
          <p:cNvPicPr>
            <a:picLocks noChangeAspect="1"/>
          </p:cNvPicPr>
          <p:nvPr/>
        </p:nvPicPr>
        <p:blipFill>
          <a:blip r:embed="rId3"/>
          <a:stretch>
            <a:fillRect/>
          </a:stretch>
        </p:blipFill>
        <p:spPr>
          <a:xfrm>
            <a:off x="2329502" y="1689138"/>
            <a:ext cx="4397115" cy="2926080"/>
          </a:xfrm>
          <a:prstGeom prst="rect">
            <a:avLst/>
          </a:prstGeom>
        </p:spPr>
      </p:pic>
    </p:spTree>
    <p:extLst>
      <p:ext uri="{BB962C8B-B14F-4D97-AF65-F5344CB8AC3E}">
        <p14:creationId xmlns:p14="http://schemas.microsoft.com/office/powerpoint/2010/main" val="199876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DC061-DD4B-4A0D-9300-CE1B8923F255}"/>
              </a:ext>
            </a:extLst>
          </p:cNvPr>
          <p:cNvPicPr>
            <a:picLocks noChangeAspect="1"/>
          </p:cNvPicPr>
          <p:nvPr/>
        </p:nvPicPr>
        <p:blipFill>
          <a:blip r:embed="rId2"/>
          <a:stretch>
            <a:fillRect/>
          </a:stretch>
        </p:blipFill>
        <p:spPr>
          <a:xfrm>
            <a:off x="191344" y="188640"/>
            <a:ext cx="9865096" cy="6564773"/>
          </a:xfrm>
          <a:prstGeom prst="rect">
            <a:avLst/>
          </a:prstGeom>
        </p:spPr>
      </p:pic>
    </p:spTree>
    <p:extLst>
      <p:ext uri="{BB962C8B-B14F-4D97-AF65-F5344CB8AC3E}">
        <p14:creationId xmlns:p14="http://schemas.microsoft.com/office/powerpoint/2010/main" val="342051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F68F-47EA-4D7F-B062-773781CAE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43" y="894"/>
            <a:ext cx="11234917" cy="1845938"/>
          </a:xfrm>
          <a:prstGeom prst="rect">
            <a:avLst/>
          </a:prstGeom>
        </p:spPr>
      </p:pic>
      <p:pic>
        <p:nvPicPr>
          <p:cNvPr id="5" name="Picture 4">
            <a:extLst>
              <a:ext uri="{FF2B5EF4-FFF2-40B4-BE49-F238E27FC236}">
                <a16:creationId xmlns:a16="http://schemas.microsoft.com/office/drawing/2014/main" id="{DD076B7D-BB81-45EF-B4BC-D6AED2B8E8F0}"/>
              </a:ext>
            </a:extLst>
          </p:cNvPr>
          <p:cNvPicPr>
            <a:picLocks noChangeAspect="1"/>
          </p:cNvPicPr>
          <p:nvPr/>
        </p:nvPicPr>
        <p:blipFill rotWithShape="1">
          <a:blip r:embed="rId3">
            <a:extLst>
              <a:ext uri="{28A0092B-C50C-407E-A947-70E740481C1C}">
                <a14:useLocalDpi xmlns:a14="http://schemas.microsoft.com/office/drawing/2010/main" val="0"/>
              </a:ext>
            </a:extLst>
          </a:blip>
          <a:srcRect t="1435"/>
          <a:stretch/>
        </p:blipFill>
        <p:spPr>
          <a:xfrm>
            <a:off x="478543" y="1846831"/>
            <a:ext cx="11234917" cy="4675752"/>
          </a:xfrm>
          <a:prstGeom prst="rect">
            <a:avLst/>
          </a:prstGeom>
        </p:spPr>
      </p:pic>
    </p:spTree>
    <p:extLst>
      <p:ext uri="{BB962C8B-B14F-4D97-AF65-F5344CB8AC3E}">
        <p14:creationId xmlns:p14="http://schemas.microsoft.com/office/powerpoint/2010/main" val="231140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6706F7-8483-4D22-B837-D93D73738391}"/>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Thursday</a:t>
            </a:r>
          </a:p>
        </p:txBody>
      </p:sp>
      <p:pic>
        <p:nvPicPr>
          <p:cNvPr id="6" name="Picture 6" descr="A screenshot of a cell phone&#10;&#10;Description generated with very high confidence">
            <a:extLst>
              <a:ext uri="{FF2B5EF4-FFF2-40B4-BE49-F238E27FC236}">
                <a16:creationId xmlns:a16="http://schemas.microsoft.com/office/drawing/2014/main" id="{F4E67274-4084-455A-A480-C936E2E2B3EE}"/>
              </a:ext>
            </a:extLst>
          </p:cNvPr>
          <p:cNvPicPr>
            <a:picLocks noGrp="1" noChangeAspect="1"/>
          </p:cNvPicPr>
          <p:nvPr>
            <p:ph idx="1"/>
          </p:nvPr>
        </p:nvPicPr>
        <p:blipFill>
          <a:blip r:embed="rId3"/>
          <a:stretch>
            <a:fillRect/>
          </a:stretch>
        </p:blipFill>
        <p:spPr>
          <a:xfrm>
            <a:off x="2945569" y="1861344"/>
            <a:ext cx="6979518" cy="4815681"/>
          </a:xfrm>
        </p:spPr>
      </p:pic>
    </p:spTree>
    <p:extLst>
      <p:ext uri="{BB962C8B-B14F-4D97-AF65-F5344CB8AC3E}">
        <p14:creationId xmlns:p14="http://schemas.microsoft.com/office/powerpoint/2010/main" val="755065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7B4467-7A0E-421D-8455-BCF58C5C28A5}"/>
              </a:ext>
            </a:extLst>
          </p:cNvPr>
          <p:cNvSpPr>
            <a:spLocks noGrp="1"/>
          </p:cNvSpPr>
          <p:nvPr>
            <p:ph type="title"/>
          </p:nvPr>
        </p:nvSpPr>
        <p:spPr>
          <a:xfrm>
            <a:off x="1179576" y="822960"/>
            <a:ext cx="9829800" cy="1325880"/>
          </a:xfrm>
        </p:spPr>
        <p:txBody>
          <a:bodyPr>
            <a:normAutofit/>
          </a:bodyPr>
          <a:lstStyle/>
          <a:p>
            <a:pPr algn="ctr"/>
            <a:r>
              <a:rPr lang="en-GB" sz="4000" dirty="0">
                <a:solidFill>
                  <a:srgbClr val="FFFFFF"/>
                </a:solidFill>
                <a:latin typeface="Comic Sans MS" panose="030F0702030302020204" pitchFamily="66" charset="0"/>
              </a:rPr>
              <a:t>Friday</a:t>
            </a:r>
          </a:p>
        </p:txBody>
      </p:sp>
      <p:sp>
        <p:nvSpPr>
          <p:cNvPr id="3" name="Content Placeholder 2">
            <a:extLst>
              <a:ext uri="{FF2B5EF4-FFF2-40B4-BE49-F238E27FC236}">
                <a16:creationId xmlns:a16="http://schemas.microsoft.com/office/drawing/2014/main" id="{DE59D220-4B4F-4226-B4E0-502ADBAE46D7}"/>
              </a:ext>
            </a:extLst>
          </p:cNvPr>
          <p:cNvSpPr>
            <a:spLocks noGrp="1"/>
          </p:cNvSpPr>
          <p:nvPr>
            <p:ph idx="1"/>
          </p:nvPr>
        </p:nvSpPr>
        <p:spPr>
          <a:xfrm>
            <a:off x="6354871" y="2827419"/>
            <a:ext cx="5029200" cy="3227626"/>
          </a:xfrm>
        </p:spPr>
        <p:txBody>
          <a:bodyPr anchor="ctr">
            <a:normAutofit/>
          </a:bodyPr>
          <a:lstStyle/>
          <a:p>
            <a:r>
              <a:rPr lang="en-US" sz="2000" dirty="0">
                <a:latin typeface="Comic Sans MS"/>
              </a:rPr>
              <a:t>White Rose </a:t>
            </a:r>
            <a:r>
              <a:rPr lang="en-US" sz="2000" dirty="0" err="1">
                <a:latin typeface="Comic Sans MS"/>
              </a:rPr>
              <a:t>Maths</a:t>
            </a:r>
            <a:r>
              <a:rPr lang="en-US" sz="2000" dirty="0">
                <a:latin typeface="Comic Sans MS"/>
              </a:rPr>
              <a:t> Home Learning Year 4 – Click on Summer </a:t>
            </a:r>
            <a:r>
              <a:rPr lang="en-US" sz="2000" b="1" dirty="0">
                <a:latin typeface="Comic Sans MS"/>
              </a:rPr>
              <a:t>Week 1</a:t>
            </a:r>
            <a:r>
              <a:rPr lang="en-US" sz="2000" dirty="0">
                <a:latin typeface="Comic Sans MS"/>
              </a:rPr>
              <a:t> (please ignore the link with this week’s date) to review: Decimals </a:t>
            </a:r>
            <a:endParaRPr lang="en-GB" sz="2000" dirty="0">
              <a:latin typeface="Comic Sans MS" panose="030F0702030302020204" pitchFamily="66" charset="0"/>
            </a:endParaRPr>
          </a:p>
          <a:p>
            <a:r>
              <a:rPr lang="en-US" sz="2000" u="sng" dirty="0">
                <a:latin typeface="Comic Sans MS" panose="030F0702030302020204" pitchFamily="66" charset="0"/>
                <a:hlinkClick r:id="rId3"/>
              </a:rPr>
              <a:t>https://whiterosemaths.com/homelearning/year-4/</a:t>
            </a:r>
            <a:endParaRPr lang="en-GB" sz="2000" dirty="0">
              <a:latin typeface="Comic Sans MS" panose="030F0702030302020204" pitchFamily="66" charset="0"/>
            </a:endParaRPr>
          </a:p>
          <a:p>
            <a:endParaRPr lang="en-GB" sz="1900" dirty="0">
              <a:solidFill>
                <a:srgbClr val="000000"/>
              </a:solidFill>
            </a:endParaRPr>
          </a:p>
        </p:txBody>
      </p:sp>
      <p:pic>
        <p:nvPicPr>
          <p:cNvPr id="5" name="Picture 5" descr="A screenshot of a cell phone&#10;&#10;Description generated with very high confidence">
            <a:extLst>
              <a:ext uri="{FF2B5EF4-FFF2-40B4-BE49-F238E27FC236}">
                <a16:creationId xmlns:a16="http://schemas.microsoft.com/office/drawing/2014/main" id="{FBDA0980-D830-4863-84F4-1AB98D581FE9}"/>
              </a:ext>
            </a:extLst>
          </p:cNvPr>
          <p:cNvPicPr>
            <a:picLocks noChangeAspect="1"/>
          </p:cNvPicPr>
          <p:nvPr/>
        </p:nvPicPr>
        <p:blipFill>
          <a:blip r:embed="rId4"/>
          <a:stretch>
            <a:fillRect/>
          </a:stretch>
        </p:blipFill>
        <p:spPr>
          <a:xfrm>
            <a:off x="854869" y="2832443"/>
            <a:ext cx="5398293" cy="2395643"/>
          </a:xfrm>
          <a:prstGeom prst="rect">
            <a:avLst/>
          </a:prstGeom>
        </p:spPr>
      </p:pic>
    </p:spTree>
    <p:extLst>
      <p:ext uri="{BB962C8B-B14F-4D97-AF65-F5344CB8AC3E}">
        <p14:creationId xmlns:p14="http://schemas.microsoft.com/office/powerpoint/2010/main" val="546538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F6CAC18-F100-42A0-8676-02BD757881E6}"/>
              </a:ext>
            </a:extLst>
          </p:cNvPr>
          <p:cNvGraphicFramePr>
            <a:graphicFrameLocks noGrp="1"/>
          </p:cNvGraphicFramePr>
          <p:nvPr/>
        </p:nvGraphicFramePr>
        <p:xfrm>
          <a:off x="6896238" y="76201"/>
          <a:ext cx="5189308" cy="6131561"/>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pPr marL="342900" indent="-342900">
                        <a:buFont typeface="Wingdings" panose="05000000000000000000" pitchFamily="2" charset="2"/>
                        <a:buChar char="ü"/>
                      </a:pPr>
                      <a:r>
                        <a:rPr lang="en-GB" dirty="0"/>
                        <a:t>Opening:</a:t>
                      </a:r>
                    </a:p>
                    <a:p>
                      <a:r>
                        <a:rPr lang="en-GB" sz="1400" dirty="0"/>
                        <a:t>Describe the setting – describe the inside of the shed</a:t>
                      </a:r>
                    </a:p>
                    <a:p>
                      <a:pPr marL="285750" indent="-285750">
                        <a:buFontTx/>
                        <a:buChar char="-"/>
                      </a:pPr>
                      <a:r>
                        <a:rPr lang="en-GB" sz="1100" dirty="0"/>
                        <a:t>Clouds, Light (moon), Wind</a:t>
                      </a:r>
                    </a:p>
                    <a:p>
                      <a:pPr marL="285750" indent="-285750">
                        <a:buFontTx/>
                        <a:buChar char="-"/>
                      </a:pPr>
                      <a:r>
                        <a:rPr lang="en-GB" sz="1100" dirty="0"/>
                        <a:t>What does the item look like? (you could put 2 things together)</a:t>
                      </a:r>
                    </a:p>
                    <a:p>
                      <a:pPr marL="285750" indent="-285750">
                        <a:buFontTx/>
                        <a:buChar char="-"/>
                      </a:pPr>
                      <a:r>
                        <a:rPr lang="en-GB" sz="1100" dirty="0"/>
                        <a:t>5 senses (see, hear, taste, smell, touch)</a:t>
                      </a:r>
                    </a:p>
                    <a:p>
                      <a:pPr marL="285750" indent="-285750">
                        <a:buFontTx/>
                        <a:buChar char="-"/>
                      </a:pPr>
                      <a:r>
                        <a:rPr lang="en-GB" sz="1100" dirty="0"/>
                        <a:t>Similes, metaphors, personification</a:t>
                      </a:r>
                    </a:p>
                  </a:txBody>
                  <a:tcPr/>
                </a:tc>
                <a:extLst>
                  <a:ext uri="{0D108BD9-81ED-4DB2-BD59-A6C34878D82A}">
                    <a16:rowId xmlns:a16="http://schemas.microsoft.com/office/drawing/2014/main" val="3257359385"/>
                  </a:ext>
                </a:extLst>
              </a:tr>
              <a:tr h="370840">
                <a:tc>
                  <a:txBody>
                    <a:bodyPr/>
                    <a:lstStyle/>
                    <a:p>
                      <a:r>
                        <a:rPr lang="en-GB" dirty="0"/>
                        <a:t>Build up: </a:t>
                      </a:r>
                    </a:p>
                    <a:p>
                      <a:r>
                        <a:rPr lang="en-GB" sz="1400" dirty="0"/>
                        <a:t>Introduce the item more... What does it do?</a:t>
                      </a:r>
                    </a:p>
                    <a:p>
                      <a:pPr marL="285750" indent="-285750">
                        <a:buFontTx/>
                        <a:buChar char="-"/>
                      </a:pPr>
                      <a:r>
                        <a:rPr lang="en-GB" sz="1100" dirty="0"/>
                        <a:t>Introduce the item – what does it do? What sounds does it make? </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Show Don’t Tell how the person feels – 5 senses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(see, hear, taste, smell, touch)</a:t>
                      </a:r>
                    </a:p>
                    <a:p>
                      <a:pPr marL="171450" indent="-171450" algn="l">
                        <a:lnSpc>
                          <a:spcPct val="107000"/>
                        </a:lnSpc>
                        <a:spcAft>
                          <a:spcPts val="0"/>
                        </a:spcAft>
                        <a:buFontTx/>
                        <a:buChar char="-"/>
                      </a:pPr>
                      <a:r>
                        <a:rPr lang="en-GB" sz="1100" dirty="0">
                          <a:effectLst/>
                        </a:rPr>
                        <a:t>Do they want to take the mystery object/person with them?</a:t>
                      </a:r>
                      <a:endParaRPr lang="en-GB" sz="1050" dirty="0">
                        <a:effectLst/>
                      </a:endParaRPr>
                    </a:p>
                    <a:p>
                      <a:pPr marL="171450" indent="-171450" algn="l">
                        <a:lnSpc>
                          <a:spcPct val="107000"/>
                        </a:lnSpc>
                        <a:spcAft>
                          <a:spcPts val="0"/>
                        </a:spcAft>
                        <a:buFontTx/>
                        <a:buChar char="-"/>
                      </a:pPr>
                      <a:r>
                        <a:rPr lang="en-GB" sz="1100" dirty="0">
                          <a:effectLst/>
                        </a:rPr>
                        <a:t>What is there mission?</a:t>
                      </a:r>
                      <a:endParaRPr lang="en-GB" sz="1050" dirty="0">
                        <a:effectLst/>
                      </a:endParaRPr>
                    </a:p>
                  </a:txBody>
                  <a:tcPr/>
                </a:tc>
                <a:extLst>
                  <a:ext uri="{0D108BD9-81ED-4DB2-BD59-A6C34878D82A}">
                    <a16:rowId xmlns:a16="http://schemas.microsoft.com/office/drawing/2014/main" val="2362899322"/>
                  </a:ext>
                </a:extLst>
              </a:tr>
              <a:tr h="370840">
                <a:tc>
                  <a:txBody>
                    <a:bodyPr/>
                    <a:lstStyle/>
                    <a:p>
                      <a:r>
                        <a:rPr lang="en-GB" dirty="0"/>
                        <a:t>Problem:</a:t>
                      </a:r>
                    </a:p>
                    <a:p>
                      <a:pPr marL="171450" indent="-171450" algn="l">
                        <a:lnSpc>
                          <a:spcPct val="107000"/>
                        </a:lnSpc>
                        <a:spcAft>
                          <a:spcPts val="0"/>
                        </a:spcAft>
                        <a:buFontTx/>
                        <a:buChar char="-"/>
                      </a:pPr>
                      <a:r>
                        <a:rPr lang="en-GB" sz="1100" dirty="0">
                          <a:effectLst/>
                        </a:rPr>
                        <a:t>How has it started to go wrong?</a:t>
                      </a:r>
                      <a:endParaRPr lang="en-GB" sz="1050" dirty="0">
                        <a:effectLst/>
                      </a:endParaRPr>
                    </a:p>
                    <a:p>
                      <a:pPr marL="171450" indent="-171450" algn="l">
                        <a:lnSpc>
                          <a:spcPct val="107000"/>
                        </a:lnSpc>
                        <a:spcAft>
                          <a:spcPts val="0"/>
                        </a:spcAft>
                        <a:buFontTx/>
                        <a:buChar char="-"/>
                      </a:pPr>
                      <a:r>
                        <a:rPr lang="en-GB" sz="1100" dirty="0">
                          <a:effectLst/>
                        </a:rPr>
                        <a:t>Did someone follow them?</a:t>
                      </a:r>
                      <a:endParaRPr lang="en-GB" sz="1050" dirty="0">
                        <a:effectLst/>
                      </a:endParaRPr>
                    </a:p>
                    <a:p>
                      <a:pPr marL="171450" indent="-171450" algn="l">
                        <a:lnSpc>
                          <a:spcPct val="107000"/>
                        </a:lnSpc>
                        <a:spcAft>
                          <a:spcPts val="0"/>
                        </a:spcAft>
                        <a:buFontTx/>
                        <a:buChar char="-"/>
                      </a:pPr>
                      <a:r>
                        <a:rPr lang="en-GB" sz="1100" dirty="0">
                          <a:effectLst/>
                        </a:rPr>
                        <a:t>Has the door slammed shut?</a:t>
                      </a:r>
                    </a:p>
                    <a:p>
                      <a:pPr marL="171450" indent="-171450" algn="l">
                        <a:lnSpc>
                          <a:spcPct val="107000"/>
                        </a:lnSpc>
                        <a:spcAft>
                          <a:spcPts val="0"/>
                        </a:spcAft>
                        <a:buFontTx/>
                        <a:buChar char="-"/>
                      </a:pPr>
                      <a:r>
                        <a:rPr lang="en-GB" sz="1050" dirty="0">
                          <a:effectLst/>
                        </a:rPr>
                        <a:t>How is the mission going wrong?</a:t>
                      </a:r>
                      <a:endParaRPr lang="en-GB" sz="1000" dirty="0">
                        <a:effectLst/>
                      </a:endParaRPr>
                    </a:p>
                    <a:p>
                      <a:pPr marL="171450" indent="-171450" algn="l">
                        <a:lnSpc>
                          <a:spcPct val="107000"/>
                        </a:lnSpc>
                        <a:spcAft>
                          <a:spcPts val="0"/>
                        </a:spcAft>
                        <a:buFontTx/>
                        <a:buChar char="-"/>
                      </a:pPr>
                      <a:r>
                        <a:rPr lang="en-GB" sz="1050" dirty="0">
                          <a:effectLst/>
                        </a:rPr>
                        <a:t>Are they trapped?</a:t>
                      </a:r>
                      <a:endParaRPr lang="en-GB" sz="1000" dirty="0">
                        <a:effectLst/>
                      </a:endParaRPr>
                    </a:p>
                    <a:p>
                      <a:pPr marL="171450" indent="-171450" algn="l">
                        <a:lnSpc>
                          <a:spcPct val="107000"/>
                        </a:lnSpc>
                        <a:spcAft>
                          <a:spcPts val="0"/>
                        </a:spcAft>
                        <a:buFontTx/>
                        <a:buChar char="-"/>
                      </a:pPr>
                      <a:r>
                        <a:rPr lang="en-GB" sz="1050" dirty="0">
                          <a:effectLst/>
                        </a:rPr>
                        <a:t>Are they being chased?</a:t>
                      </a:r>
                      <a:endParaRPr lang="en-GB" sz="1000" dirty="0">
                        <a:effectLst/>
                      </a:endParaRPr>
                    </a:p>
                    <a:p>
                      <a:pPr marL="171450" indent="-171450" algn="l">
                        <a:lnSpc>
                          <a:spcPct val="107000"/>
                        </a:lnSpc>
                        <a:spcAft>
                          <a:spcPts val="0"/>
                        </a:spcAft>
                        <a:buFontTx/>
                        <a:buChar char="-"/>
                      </a:pPr>
                      <a:r>
                        <a:rPr lang="en-GB" sz="1050" dirty="0">
                          <a:effectLst/>
                        </a:rPr>
                        <a:t>How does your character feel?</a:t>
                      </a:r>
                      <a:endParaRPr lang="en-GB" sz="1000" dirty="0">
                        <a:effectLst/>
                      </a:endParaRPr>
                    </a:p>
                  </a:txBody>
                  <a:tcPr/>
                </a:tc>
                <a:extLst>
                  <a:ext uri="{0D108BD9-81ED-4DB2-BD59-A6C34878D82A}">
                    <a16:rowId xmlns:a16="http://schemas.microsoft.com/office/drawing/2014/main" val="1263394494"/>
                  </a:ext>
                </a:extLst>
              </a:tr>
              <a:tr h="370840">
                <a:tc>
                  <a:txBody>
                    <a:bodyPr/>
                    <a:lstStyle/>
                    <a:p>
                      <a:r>
                        <a:rPr lang="en-GB" dirty="0"/>
                        <a:t>Resolution:</a:t>
                      </a:r>
                    </a:p>
                    <a:p>
                      <a:pPr algn="l">
                        <a:lnSpc>
                          <a:spcPct val="107000"/>
                        </a:lnSpc>
                        <a:spcAft>
                          <a:spcPts val="0"/>
                        </a:spcAft>
                      </a:pPr>
                      <a:r>
                        <a:rPr lang="en-GB" sz="1200" dirty="0">
                          <a:effectLst/>
                        </a:rPr>
                        <a:t>How is the problem resolved?</a:t>
                      </a:r>
                      <a:endParaRPr lang="en-GB" sz="1100" dirty="0">
                        <a:effectLst/>
                      </a:endParaRPr>
                    </a:p>
                  </a:txBody>
                  <a:tcPr/>
                </a:tc>
                <a:extLst>
                  <a:ext uri="{0D108BD9-81ED-4DB2-BD59-A6C34878D82A}">
                    <a16:rowId xmlns:a16="http://schemas.microsoft.com/office/drawing/2014/main" val="1630420275"/>
                  </a:ext>
                </a:extLst>
              </a:tr>
              <a:tr h="370840">
                <a:tc>
                  <a:txBody>
                    <a:bodyPr/>
                    <a:lstStyle/>
                    <a:p>
                      <a:r>
                        <a:rPr lang="en-GB" dirty="0"/>
                        <a:t>Ending:</a:t>
                      </a:r>
                    </a:p>
                    <a:p>
                      <a:pPr algn="l">
                        <a:lnSpc>
                          <a:spcPct val="107000"/>
                        </a:lnSpc>
                        <a:spcAft>
                          <a:spcPts val="0"/>
                        </a:spcAft>
                      </a:pPr>
                      <a:r>
                        <a:rPr lang="en-GB" sz="1200" dirty="0">
                          <a:effectLst/>
                        </a:rPr>
                        <a:t>Do they live ‘happily ever after?’</a:t>
                      </a:r>
                      <a:endParaRPr lang="en-GB" sz="1100" dirty="0">
                        <a:effectLst/>
                      </a:endParaRPr>
                    </a:p>
                    <a:p>
                      <a:pPr algn="l">
                        <a:lnSpc>
                          <a:spcPct val="107000"/>
                        </a:lnSpc>
                        <a:spcAft>
                          <a:spcPts val="0"/>
                        </a:spcAft>
                      </a:pPr>
                      <a:r>
                        <a:rPr lang="en-GB" sz="1200" dirty="0">
                          <a:effectLst/>
                        </a:rPr>
                        <a:t>Are they stuck forever?</a:t>
                      </a:r>
                      <a:endParaRPr lang="en-GB" sz="1100" dirty="0">
                        <a:effectLst/>
                      </a:endParaRPr>
                    </a:p>
                    <a:p>
                      <a:pPr algn="l">
                        <a:lnSpc>
                          <a:spcPct val="107000"/>
                        </a:lnSpc>
                        <a:spcAft>
                          <a:spcPts val="0"/>
                        </a:spcAft>
                      </a:pPr>
                      <a:r>
                        <a:rPr lang="en-GB" sz="1200" dirty="0">
                          <a:effectLst/>
                        </a:rPr>
                        <a:t>Was the mission a success?</a:t>
                      </a:r>
                      <a:endParaRPr lang="en-GB" sz="1100" dirty="0">
                        <a:effectLst/>
                      </a:endParaRPr>
                    </a:p>
                  </a:txBody>
                  <a:tcPr/>
                </a:tc>
                <a:extLst>
                  <a:ext uri="{0D108BD9-81ED-4DB2-BD59-A6C34878D82A}">
                    <a16:rowId xmlns:a16="http://schemas.microsoft.com/office/drawing/2014/main" val="498620622"/>
                  </a:ext>
                </a:extLst>
              </a:tr>
            </a:tbl>
          </a:graphicData>
        </a:graphic>
      </p:graphicFrame>
      <p:pic>
        <p:nvPicPr>
          <p:cNvPr id="5" name="Picture 4">
            <a:extLst>
              <a:ext uri="{FF2B5EF4-FFF2-40B4-BE49-F238E27FC236}">
                <a16:creationId xmlns:a16="http://schemas.microsoft.com/office/drawing/2014/main" id="{7AEA74D6-A9E7-42D1-B714-84655E66E068}"/>
              </a:ext>
            </a:extLst>
          </p:cNvPr>
          <p:cNvPicPr>
            <a:picLocks noChangeAspect="1"/>
          </p:cNvPicPr>
          <p:nvPr/>
        </p:nvPicPr>
        <p:blipFill rotWithShape="1">
          <a:blip r:embed="rId2">
            <a:extLst>
              <a:ext uri="{28A0092B-C50C-407E-A947-70E740481C1C}">
                <a14:useLocalDpi xmlns:a14="http://schemas.microsoft.com/office/drawing/2010/main" val="0"/>
              </a:ext>
            </a:extLst>
          </a:blip>
          <a:srcRect l="65920" b="11606"/>
          <a:stretch/>
        </p:blipFill>
        <p:spPr>
          <a:xfrm>
            <a:off x="2610451" y="189382"/>
            <a:ext cx="4117606" cy="6482559"/>
          </a:xfrm>
          <a:prstGeom prst="rect">
            <a:avLst/>
          </a:prstGeom>
        </p:spPr>
      </p:pic>
      <p:pic>
        <p:nvPicPr>
          <p:cNvPr id="6" name="Picture 5">
            <a:extLst>
              <a:ext uri="{FF2B5EF4-FFF2-40B4-BE49-F238E27FC236}">
                <a16:creationId xmlns:a16="http://schemas.microsoft.com/office/drawing/2014/main" id="{379CA84A-00AA-4ABB-9815-84D1840BFC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 t="12051" r="36461" b="4355"/>
          <a:stretch/>
        </p:blipFill>
        <p:spPr>
          <a:xfrm>
            <a:off x="335361" y="4941168"/>
            <a:ext cx="2106910" cy="1721780"/>
          </a:xfrm>
          <a:prstGeom prst="rect">
            <a:avLst/>
          </a:prstGeom>
        </p:spPr>
      </p:pic>
      <p:sp>
        <p:nvSpPr>
          <p:cNvPr id="7" name="Rectangle 6">
            <a:extLst>
              <a:ext uri="{FF2B5EF4-FFF2-40B4-BE49-F238E27FC236}">
                <a16:creationId xmlns:a16="http://schemas.microsoft.com/office/drawing/2014/main" id="{30DEC6FE-27B2-454B-BFDB-635A45457D36}"/>
              </a:ext>
            </a:extLst>
          </p:cNvPr>
          <p:cNvSpPr/>
          <p:nvPr/>
        </p:nvSpPr>
        <p:spPr>
          <a:xfrm>
            <a:off x="335362" y="620689"/>
            <a:ext cx="1728191" cy="646331"/>
          </a:xfrm>
          <a:prstGeom prst="rect">
            <a:avLst/>
          </a:prstGeom>
        </p:spPr>
        <p:txBody>
          <a:bodyPr wrap="square">
            <a:spAutoFit/>
          </a:bodyPr>
          <a:lstStyle/>
          <a:p>
            <a:r>
              <a:rPr lang="en-GB" dirty="0"/>
              <a:t>English: Review your plan</a:t>
            </a:r>
          </a:p>
        </p:txBody>
      </p:sp>
    </p:spTree>
    <p:extLst>
      <p:ext uri="{BB962C8B-B14F-4D97-AF65-F5344CB8AC3E}">
        <p14:creationId xmlns:p14="http://schemas.microsoft.com/office/powerpoint/2010/main" val="7881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623392" y="620688"/>
            <a:ext cx="2780826" cy="369332"/>
          </a:xfrm>
          <a:prstGeom prst="rect">
            <a:avLst/>
          </a:prstGeom>
        </p:spPr>
        <p:txBody>
          <a:bodyPr wrap="none">
            <a:spAutoFit/>
          </a:bodyPr>
          <a:lstStyle/>
          <a:p>
            <a:r>
              <a:rPr lang="en-GB" dirty="0"/>
              <a:t>English: Write your build up</a:t>
            </a:r>
          </a:p>
        </p:txBody>
      </p:sp>
      <p:graphicFrame>
        <p:nvGraphicFramePr>
          <p:cNvPr id="6" name="Table 5">
            <a:extLst>
              <a:ext uri="{FF2B5EF4-FFF2-40B4-BE49-F238E27FC236}">
                <a16:creationId xmlns:a16="http://schemas.microsoft.com/office/drawing/2014/main" id="{12AF9C8A-C9E7-4237-A63F-AFAA16A2A5C8}"/>
              </a:ext>
            </a:extLst>
          </p:cNvPr>
          <p:cNvGraphicFramePr>
            <a:graphicFrameLocks noGrp="1"/>
          </p:cNvGraphicFramePr>
          <p:nvPr/>
        </p:nvGraphicFramePr>
        <p:xfrm>
          <a:off x="407369" y="4875474"/>
          <a:ext cx="11783045" cy="1483360"/>
        </p:xfrm>
        <a:graphic>
          <a:graphicData uri="http://schemas.openxmlformats.org/drawingml/2006/table">
            <a:tbl>
              <a:tblPr firstRow="1" bandRow="1">
                <a:tableStyleId>{72833802-FEF1-4C79-8D5D-14CF1EAF98D9}</a:tableStyleId>
              </a:tblPr>
              <a:tblGrid>
                <a:gridCol w="11783045">
                  <a:extLst>
                    <a:ext uri="{9D8B030D-6E8A-4147-A177-3AD203B41FA5}">
                      <a16:colId xmlns:a16="http://schemas.microsoft.com/office/drawing/2014/main" val="1304749851"/>
                    </a:ext>
                  </a:extLst>
                </a:gridCol>
              </a:tblGrid>
              <a:tr h="370840">
                <a:tc>
                  <a:txBody>
                    <a:bodyPr/>
                    <a:lstStyle/>
                    <a:p>
                      <a:r>
                        <a:rPr lang="en-GB" dirty="0"/>
                        <a:t>Success Criteria</a:t>
                      </a:r>
                    </a:p>
                  </a:txBody>
                  <a:tcPr/>
                </a:tc>
                <a:extLst>
                  <a:ext uri="{0D108BD9-81ED-4DB2-BD59-A6C34878D82A}">
                    <a16:rowId xmlns:a16="http://schemas.microsoft.com/office/drawing/2014/main" val="369565076"/>
                  </a:ext>
                </a:extLst>
              </a:tr>
              <a:tr h="370840">
                <a:tc>
                  <a:txBody>
                    <a:bodyPr/>
                    <a:lstStyle/>
                    <a:p>
                      <a:r>
                        <a:rPr lang="en-GB" dirty="0"/>
                        <a:t>I can use descriptive language </a:t>
                      </a:r>
                      <a:r>
                        <a:rPr lang="en-GB" sz="1400" dirty="0"/>
                        <a:t>(5 senses, personification, similes and metaphors)</a:t>
                      </a:r>
                      <a:endParaRPr lang="en-GB" dirty="0"/>
                    </a:p>
                  </a:txBody>
                  <a:tcPr/>
                </a:tc>
                <a:extLst>
                  <a:ext uri="{0D108BD9-81ED-4DB2-BD59-A6C34878D82A}">
                    <a16:rowId xmlns:a16="http://schemas.microsoft.com/office/drawing/2014/main" val="1650641045"/>
                  </a:ext>
                </a:extLst>
              </a:tr>
              <a:tr h="370840">
                <a:tc>
                  <a:txBody>
                    <a:bodyPr/>
                    <a:lstStyle/>
                    <a:p>
                      <a:r>
                        <a:rPr lang="en-GB" dirty="0"/>
                        <a:t>I can use a range of sentences </a:t>
                      </a:r>
                      <a:r>
                        <a:rPr lang="en-GB" sz="1400" dirty="0"/>
                        <a:t>(simple, co-ordinating and subordinating conjunctions, fronted adverbials)</a:t>
                      </a:r>
                      <a:endParaRPr lang="en-GB" dirty="0"/>
                    </a:p>
                  </a:txBody>
                  <a:tcPr/>
                </a:tc>
                <a:extLst>
                  <a:ext uri="{0D108BD9-81ED-4DB2-BD59-A6C34878D82A}">
                    <a16:rowId xmlns:a16="http://schemas.microsoft.com/office/drawing/2014/main" val="1940977160"/>
                  </a:ext>
                </a:extLst>
              </a:tr>
              <a:tr h="370840">
                <a:tc>
                  <a:txBody>
                    <a:bodyPr/>
                    <a:lstStyle/>
                    <a:p>
                      <a:r>
                        <a:rPr lang="en-GB" dirty="0"/>
                        <a:t>I can use a range of punctuation </a:t>
                      </a:r>
                      <a:r>
                        <a:rPr lang="en-GB" sz="1400" dirty="0"/>
                        <a:t>(! ? ‘ , “” … () - : ;)</a:t>
                      </a:r>
                      <a:endParaRPr lang="en-GB" dirty="0"/>
                    </a:p>
                  </a:txBody>
                  <a:tcPr/>
                </a:tc>
                <a:extLst>
                  <a:ext uri="{0D108BD9-81ED-4DB2-BD59-A6C34878D82A}">
                    <a16:rowId xmlns:a16="http://schemas.microsoft.com/office/drawing/2014/main" val="1858822441"/>
                  </a:ext>
                </a:extLst>
              </a:tr>
            </a:tbl>
          </a:graphicData>
        </a:graphic>
      </p:graphicFrame>
      <p:graphicFrame>
        <p:nvGraphicFramePr>
          <p:cNvPr id="8" name="Table 7">
            <a:extLst>
              <a:ext uri="{FF2B5EF4-FFF2-40B4-BE49-F238E27FC236}">
                <a16:creationId xmlns:a16="http://schemas.microsoft.com/office/drawing/2014/main" id="{38966377-AD02-4F72-9CBF-B5B31EA4C57C}"/>
              </a:ext>
            </a:extLst>
          </p:cNvPr>
          <p:cNvGraphicFramePr>
            <a:graphicFrameLocks noGrp="1"/>
          </p:cNvGraphicFramePr>
          <p:nvPr/>
        </p:nvGraphicFramePr>
        <p:xfrm>
          <a:off x="6816080" y="218666"/>
          <a:ext cx="5189308" cy="1803718"/>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124912425"/>
                    </a:ext>
                  </a:extLst>
                </a:gridCol>
              </a:tblGrid>
              <a:tr h="370840">
                <a:tc>
                  <a:txBody>
                    <a:bodyPr/>
                    <a:lstStyle/>
                    <a:p>
                      <a:r>
                        <a:rPr lang="en-GB" dirty="0"/>
                        <a:t>Plan</a:t>
                      </a:r>
                    </a:p>
                  </a:txBody>
                  <a:tcPr/>
                </a:tc>
                <a:extLst>
                  <a:ext uri="{0D108BD9-81ED-4DB2-BD59-A6C34878D82A}">
                    <a16:rowId xmlns:a16="http://schemas.microsoft.com/office/drawing/2014/main" val="1022861686"/>
                  </a:ext>
                </a:extLst>
              </a:tr>
              <a:tr h="370840">
                <a:tc>
                  <a:txBody>
                    <a:bodyPr/>
                    <a:lstStyle/>
                    <a:p>
                      <a:r>
                        <a:rPr lang="en-GB" dirty="0"/>
                        <a:t>Build up: </a:t>
                      </a:r>
                    </a:p>
                    <a:p>
                      <a:r>
                        <a:rPr lang="en-GB" sz="1400" dirty="0"/>
                        <a:t>Introduce the item more... What does it do?</a:t>
                      </a:r>
                    </a:p>
                    <a:p>
                      <a:pPr marL="285750" indent="-285750">
                        <a:buFontTx/>
                        <a:buChar char="-"/>
                      </a:pPr>
                      <a:r>
                        <a:rPr lang="en-GB" sz="1100" dirty="0"/>
                        <a:t>Introduce the item – what does it do? What sounds does it make? </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Show Don’t Tell how the person feels – 5 senses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(see, hear, taste, smell, touch)</a:t>
                      </a:r>
                    </a:p>
                    <a:p>
                      <a:pPr marL="171450" indent="-171450" algn="l">
                        <a:lnSpc>
                          <a:spcPct val="107000"/>
                        </a:lnSpc>
                        <a:spcAft>
                          <a:spcPts val="0"/>
                        </a:spcAft>
                        <a:buFontTx/>
                        <a:buChar char="-"/>
                      </a:pPr>
                      <a:r>
                        <a:rPr lang="en-GB" sz="1100" dirty="0">
                          <a:effectLst/>
                        </a:rPr>
                        <a:t>Do they want to take the mystery object/person with them?</a:t>
                      </a:r>
                      <a:endParaRPr lang="en-GB" sz="1050" dirty="0">
                        <a:effectLst/>
                      </a:endParaRPr>
                    </a:p>
                    <a:p>
                      <a:pPr marL="171450" indent="-171450" algn="l">
                        <a:lnSpc>
                          <a:spcPct val="107000"/>
                        </a:lnSpc>
                        <a:spcAft>
                          <a:spcPts val="0"/>
                        </a:spcAft>
                        <a:buFontTx/>
                        <a:buChar char="-"/>
                      </a:pPr>
                      <a:r>
                        <a:rPr lang="en-GB" sz="1100" dirty="0">
                          <a:effectLst/>
                        </a:rPr>
                        <a:t>What is there mission?</a:t>
                      </a:r>
                      <a:endParaRPr lang="en-GB" sz="1050" dirty="0">
                        <a:effectLst/>
                      </a:endParaRPr>
                    </a:p>
                  </a:txBody>
                  <a:tcPr/>
                </a:tc>
                <a:extLst>
                  <a:ext uri="{0D108BD9-81ED-4DB2-BD59-A6C34878D82A}">
                    <a16:rowId xmlns:a16="http://schemas.microsoft.com/office/drawing/2014/main" val="983903433"/>
                  </a:ext>
                </a:extLst>
              </a:tr>
            </a:tbl>
          </a:graphicData>
        </a:graphic>
      </p:graphicFrame>
      <p:pic>
        <p:nvPicPr>
          <p:cNvPr id="10" name="Picture 9">
            <a:extLst>
              <a:ext uri="{FF2B5EF4-FFF2-40B4-BE49-F238E27FC236}">
                <a16:creationId xmlns:a16="http://schemas.microsoft.com/office/drawing/2014/main" id="{C66934A9-A7B5-4218-9EEC-B73ED9738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233" y="2715612"/>
            <a:ext cx="2934109" cy="1638529"/>
          </a:xfrm>
          <a:prstGeom prst="rect">
            <a:avLst/>
          </a:prstGeom>
        </p:spPr>
      </p:pic>
      <p:sp>
        <p:nvSpPr>
          <p:cNvPr id="11" name="Rectangle 10">
            <a:extLst>
              <a:ext uri="{FF2B5EF4-FFF2-40B4-BE49-F238E27FC236}">
                <a16:creationId xmlns:a16="http://schemas.microsoft.com/office/drawing/2014/main" id="{F2BEDEAC-503B-4FD7-9BF2-521D663B28AC}"/>
              </a:ext>
            </a:extLst>
          </p:cNvPr>
          <p:cNvSpPr/>
          <p:nvPr/>
        </p:nvSpPr>
        <p:spPr>
          <a:xfrm>
            <a:off x="186613" y="1253605"/>
            <a:ext cx="6485451" cy="646331"/>
          </a:xfrm>
          <a:prstGeom prst="rect">
            <a:avLst/>
          </a:prstGeom>
        </p:spPr>
        <p:txBody>
          <a:bodyPr wrap="square">
            <a:spAutoFit/>
          </a:bodyPr>
          <a:lstStyle/>
          <a:p>
            <a:r>
              <a:rPr lang="en-GB" dirty="0"/>
              <a:t>You could put parts of an animal with an everyday electrical item to create the object inside the shed…</a:t>
            </a:r>
          </a:p>
        </p:txBody>
      </p:sp>
      <p:pic>
        <p:nvPicPr>
          <p:cNvPr id="12" name="Picture 11">
            <a:extLst>
              <a:ext uri="{FF2B5EF4-FFF2-40B4-BE49-F238E27FC236}">
                <a16:creationId xmlns:a16="http://schemas.microsoft.com/office/drawing/2014/main" id="{4B79EDA2-7EA0-405C-A966-23DC79BA642D}"/>
              </a:ext>
            </a:extLst>
          </p:cNvPr>
          <p:cNvPicPr>
            <a:picLocks noChangeAspect="1"/>
          </p:cNvPicPr>
          <p:nvPr/>
        </p:nvPicPr>
        <p:blipFill>
          <a:blip r:embed="rId3"/>
          <a:stretch>
            <a:fillRect/>
          </a:stretch>
        </p:blipFill>
        <p:spPr>
          <a:xfrm>
            <a:off x="1536204" y="1982527"/>
            <a:ext cx="3384377" cy="2680427"/>
          </a:xfrm>
          <a:prstGeom prst="rect">
            <a:avLst/>
          </a:prstGeom>
        </p:spPr>
      </p:pic>
    </p:spTree>
    <p:extLst>
      <p:ext uri="{BB962C8B-B14F-4D97-AF65-F5344CB8AC3E}">
        <p14:creationId xmlns:p14="http://schemas.microsoft.com/office/powerpoint/2010/main" val="187648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FACE1E-5F48-4911-AC19-4424CF8CFAEC}"/>
              </a:ext>
            </a:extLst>
          </p:cNvPr>
          <p:cNvSpPr>
            <a:spLocks noGrp="1"/>
          </p:cNvSpPr>
          <p:nvPr>
            <p:ph type="title"/>
          </p:nvPr>
        </p:nvSpPr>
        <p:spPr>
          <a:xfrm>
            <a:off x="640079" y="2053641"/>
            <a:ext cx="3669161" cy="2760098"/>
          </a:xfrm>
        </p:spPr>
        <p:txBody>
          <a:bodyPr>
            <a:normAutofit/>
          </a:bodyPr>
          <a:lstStyle/>
          <a:p>
            <a:r>
              <a:rPr lang="en-GB" dirty="0">
                <a:solidFill>
                  <a:srgbClr val="FFFFFF"/>
                </a:solidFill>
                <a:latin typeface="Comic Sans MS" panose="030F0702030302020204" pitchFamily="66" charset="0"/>
              </a:rPr>
              <a:t>Overview of Maths</a:t>
            </a:r>
          </a:p>
        </p:txBody>
      </p:sp>
      <p:sp>
        <p:nvSpPr>
          <p:cNvPr id="3" name="Content Placeholder 2">
            <a:extLst>
              <a:ext uri="{FF2B5EF4-FFF2-40B4-BE49-F238E27FC236}">
                <a16:creationId xmlns:a16="http://schemas.microsoft.com/office/drawing/2014/main" id="{9DF30E68-29CD-40A8-B546-F7A384C492EE}"/>
              </a:ext>
            </a:extLst>
          </p:cNvPr>
          <p:cNvSpPr>
            <a:spLocks noGrp="1"/>
          </p:cNvSpPr>
          <p:nvPr>
            <p:ph idx="1"/>
          </p:nvPr>
        </p:nvSpPr>
        <p:spPr>
          <a:xfrm>
            <a:off x="5457825" y="174625"/>
            <a:ext cx="6648449" cy="6508750"/>
          </a:xfrm>
        </p:spPr>
        <p:txBody>
          <a:bodyPr anchor="ctr">
            <a:normAutofit fontScale="62500" lnSpcReduction="20000"/>
          </a:bodyPr>
          <a:lstStyle/>
          <a:p>
            <a:pPr marL="0" indent="0">
              <a:buNone/>
            </a:pPr>
            <a:endParaRPr lang="en-GB" sz="1100" b="1" u="sng" dirty="0">
              <a:solidFill>
                <a:srgbClr val="000000"/>
              </a:solidFill>
              <a:latin typeface="Comic Sans MS" panose="030F0702030302020204" pitchFamily="66" charset="0"/>
            </a:endParaRPr>
          </a:p>
          <a:p>
            <a:pPr marL="0" indent="0">
              <a:buNone/>
            </a:pPr>
            <a:r>
              <a:rPr lang="en-US" dirty="0">
                <a:latin typeface="Comic Sans MS" panose="030F0702030302020204" pitchFamily="66" charset="0"/>
              </a:rPr>
              <a:t>White Rose </a:t>
            </a:r>
            <a:r>
              <a:rPr lang="en-US" dirty="0" err="1">
                <a:latin typeface="Comic Sans MS" panose="030F0702030302020204" pitchFamily="66" charset="0"/>
              </a:rPr>
              <a:t>Maths</a:t>
            </a:r>
            <a:endParaRPr lang="en-US" dirty="0">
              <a:latin typeface="Comic Sans MS" panose="030F0702030302020204" pitchFamily="66" charset="0"/>
            </a:endParaRPr>
          </a:p>
          <a:p>
            <a:pPr marL="0" indent="0">
              <a:buNone/>
            </a:pPr>
            <a:r>
              <a:rPr lang="en-US" dirty="0">
                <a:latin typeface="Comic Sans MS"/>
              </a:rPr>
              <a:t>Year 4 – Click on </a:t>
            </a:r>
            <a:r>
              <a:rPr lang="en-US" b="1" dirty="0">
                <a:latin typeface="Comic Sans MS"/>
              </a:rPr>
              <a:t>Week 1 summer </a:t>
            </a:r>
            <a:r>
              <a:rPr lang="en-US" dirty="0">
                <a:latin typeface="Comic Sans MS"/>
              </a:rPr>
              <a:t>(please ignore the link with this week’s date) to review: Decimals  </a:t>
            </a:r>
            <a:endParaRPr lang="en-GB" dirty="0">
              <a:latin typeface="Comic Sans MS" panose="030F0702030302020204" pitchFamily="66" charset="0"/>
            </a:endParaRPr>
          </a:p>
          <a:p>
            <a:pPr marL="0" indent="0">
              <a:buNone/>
            </a:pPr>
            <a:r>
              <a:rPr lang="en-US" u="sng" dirty="0">
                <a:latin typeface="Comic Sans MS" panose="030F0702030302020204" pitchFamily="66" charset="0"/>
                <a:hlinkClick r:id="rId3"/>
              </a:rPr>
              <a:t>https://whiterosemaths.com/homelearning/year-4/</a:t>
            </a: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r>
              <a:rPr lang="en-US" dirty="0">
                <a:latin typeface="Comic Sans MS"/>
              </a:rPr>
              <a:t>For each lesson – Watch the video clip and then complete the activity. </a:t>
            </a:r>
          </a:p>
          <a:p>
            <a:r>
              <a:rPr lang="en-US" dirty="0">
                <a:latin typeface="Comic Sans MS"/>
              </a:rPr>
              <a:t> You could print the activity out or you could write down the answers in your book.  (After your child has completed the activity you can ‘get the answers’ to check that they have understood) </a:t>
            </a:r>
            <a:endParaRPr lang="en-GB"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r>
              <a:rPr lang="en-US" dirty="0">
                <a:latin typeface="Comic Sans MS"/>
              </a:rPr>
              <a:t>Monday - </a:t>
            </a:r>
            <a:r>
              <a:rPr lang="en-US" b="1" dirty="0">
                <a:latin typeface="Comic Sans MS"/>
              </a:rPr>
              <a:t>Week 1 Summer - </a:t>
            </a:r>
            <a:r>
              <a:rPr lang="en-US" dirty="0">
                <a:latin typeface="Comic Sans MS"/>
              </a:rPr>
              <a:t>Lesson 1</a:t>
            </a:r>
            <a:r>
              <a:rPr lang="en-US" b="1" dirty="0">
                <a:latin typeface="Comic Sans MS"/>
              </a:rPr>
              <a:t> </a:t>
            </a:r>
            <a:r>
              <a:rPr lang="en-US" dirty="0">
                <a:latin typeface="Comic Sans MS"/>
              </a:rPr>
              <a:t>– Make a Whole</a:t>
            </a:r>
          </a:p>
          <a:p>
            <a:pPr marL="0" indent="0">
              <a:buNone/>
            </a:pPr>
            <a:r>
              <a:rPr lang="en-US" dirty="0">
                <a:latin typeface="Comic Sans MS"/>
              </a:rPr>
              <a:t>Tuesday – Lesson 2 – Write Decimals </a:t>
            </a:r>
            <a:endParaRPr lang="en-US" dirty="0">
              <a:latin typeface="Comic Sans MS" panose="030F0702030302020204" pitchFamily="66" charset="0"/>
            </a:endParaRPr>
          </a:p>
          <a:p>
            <a:pPr marL="0" indent="0">
              <a:buNone/>
            </a:pPr>
            <a:r>
              <a:rPr lang="en-US" dirty="0">
                <a:latin typeface="Comic Sans MS"/>
              </a:rPr>
              <a:t>Wednesday – Lesson 3 – Compare Decimals</a:t>
            </a:r>
          </a:p>
          <a:p>
            <a:pPr marL="0" indent="0">
              <a:buNone/>
            </a:pPr>
            <a:r>
              <a:rPr lang="en-US" dirty="0">
                <a:latin typeface="Comic Sans MS"/>
              </a:rPr>
              <a:t>Thursday – Lesson 4 – Ordering Decimals</a:t>
            </a:r>
            <a:endParaRPr lang="en-US" dirty="0">
              <a:latin typeface="Comic Sans MS" panose="030F0702030302020204" pitchFamily="66" charset="0"/>
            </a:endParaRPr>
          </a:p>
          <a:p>
            <a:pPr marL="0" indent="0">
              <a:buNone/>
            </a:pPr>
            <a:r>
              <a:rPr lang="en-US" dirty="0">
                <a:latin typeface="Comic Sans MS"/>
              </a:rPr>
              <a:t>Friday  – Lesson 5 – </a:t>
            </a:r>
            <a:r>
              <a:rPr lang="en-US" dirty="0" err="1">
                <a:latin typeface="Comic Sans MS"/>
              </a:rPr>
              <a:t>Maths</a:t>
            </a:r>
            <a:r>
              <a:rPr lang="en-US" dirty="0">
                <a:latin typeface="Comic Sans MS"/>
              </a:rPr>
              <a:t> Challenge</a:t>
            </a:r>
            <a:endParaRPr lang="en-GB" sz="1400" b="1" u="sng" dirty="0">
              <a:solidFill>
                <a:srgbClr val="000000"/>
              </a:solidFill>
              <a:latin typeface="Comic Sans MS" panose="030F0702030302020204" pitchFamily="66" charset="0"/>
            </a:endParaRPr>
          </a:p>
          <a:p>
            <a:pPr marL="0" indent="0">
              <a:buNone/>
            </a:pPr>
            <a:endParaRPr lang="en-GB" sz="1400" b="1" u="sng" dirty="0">
              <a:solidFill>
                <a:srgbClr val="000000"/>
              </a:solidFill>
              <a:latin typeface="Comic Sans MS" panose="030F0702030302020204" pitchFamily="66" charset="0"/>
            </a:endParaRPr>
          </a:p>
          <a:p>
            <a:pPr marL="0" indent="0">
              <a:buNone/>
            </a:pPr>
            <a:r>
              <a:rPr lang="en-GB" sz="2500" b="1" u="sng" dirty="0">
                <a:solidFill>
                  <a:srgbClr val="000000"/>
                </a:solidFill>
                <a:latin typeface="Comic Sans MS" panose="030F0702030302020204" pitchFamily="66" charset="0"/>
              </a:rPr>
              <a:t>Number Fluency: Throughout the week you may wish to do the following: </a:t>
            </a:r>
          </a:p>
          <a:p>
            <a:pPr lvl="0"/>
            <a:r>
              <a:rPr lang="en-GB" sz="2500" dirty="0">
                <a:solidFill>
                  <a:srgbClr val="000000"/>
                </a:solidFill>
                <a:latin typeface="Comic Sans MS" panose="030F0702030302020204" pitchFamily="66" charset="0"/>
              </a:rPr>
              <a:t>Times Table Rock Stars</a:t>
            </a:r>
          </a:p>
          <a:p>
            <a:endParaRPr lang="en-GB" sz="1100" dirty="0">
              <a:solidFill>
                <a:srgbClr val="000000"/>
              </a:solidFill>
            </a:endParaRPr>
          </a:p>
        </p:txBody>
      </p:sp>
    </p:spTree>
    <p:extLst>
      <p:ext uri="{BB962C8B-B14F-4D97-AF65-F5344CB8AC3E}">
        <p14:creationId xmlns:p14="http://schemas.microsoft.com/office/powerpoint/2010/main" val="3583485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551384" y="332656"/>
            <a:ext cx="5040560" cy="369332"/>
          </a:xfrm>
          <a:prstGeom prst="rect">
            <a:avLst/>
          </a:prstGeom>
        </p:spPr>
        <p:txBody>
          <a:bodyPr wrap="square">
            <a:spAutoFit/>
          </a:bodyPr>
          <a:lstStyle/>
          <a:p>
            <a:r>
              <a:rPr lang="en-GB" dirty="0"/>
              <a:t>English: Write the problem, resolution and ending</a:t>
            </a:r>
          </a:p>
        </p:txBody>
      </p:sp>
      <p:graphicFrame>
        <p:nvGraphicFramePr>
          <p:cNvPr id="5" name="Table 4">
            <a:extLst>
              <a:ext uri="{FF2B5EF4-FFF2-40B4-BE49-F238E27FC236}">
                <a16:creationId xmlns:a16="http://schemas.microsoft.com/office/drawing/2014/main" id="{5B063588-CAF8-4619-A868-CF6A1C668D93}"/>
              </a:ext>
            </a:extLst>
          </p:cNvPr>
          <p:cNvGraphicFramePr>
            <a:graphicFrameLocks noGrp="1"/>
          </p:cNvGraphicFramePr>
          <p:nvPr/>
        </p:nvGraphicFramePr>
        <p:xfrm>
          <a:off x="407369" y="4875474"/>
          <a:ext cx="11783045" cy="1483360"/>
        </p:xfrm>
        <a:graphic>
          <a:graphicData uri="http://schemas.openxmlformats.org/drawingml/2006/table">
            <a:tbl>
              <a:tblPr firstRow="1" bandRow="1">
                <a:tableStyleId>{72833802-FEF1-4C79-8D5D-14CF1EAF98D9}</a:tableStyleId>
              </a:tblPr>
              <a:tblGrid>
                <a:gridCol w="11783045">
                  <a:extLst>
                    <a:ext uri="{9D8B030D-6E8A-4147-A177-3AD203B41FA5}">
                      <a16:colId xmlns:a16="http://schemas.microsoft.com/office/drawing/2014/main" val="1304749851"/>
                    </a:ext>
                  </a:extLst>
                </a:gridCol>
              </a:tblGrid>
              <a:tr h="370840">
                <a:tc>
                  <a:txBody>
                    <a:bodyPr/>
                    <a:lstStyle/>
                    <a:p>
                      <a:r>
                        <a:rPr lang="en-GB" dirty="0"/>
                        <a:t>Success Criteria</a:t>
                      </a:r>
                    </a:p>
                  </a:txBody>
                  <a:tcPr/>
                </a:tc>
                <a:extLst>
                  <a:ext uri="{0D108BD9-81ED-4DB2-BD59-A6C34878D82A}">
                    <a16:rowId xmlns:a16="http://schemas.microsoft.com/office/drawing/2014/main" val="369565076"/>
                  </a:ext>
                </a:extLst>
              </a:tr>
              <a:tr h="370840">
                <a:tc>
                  <a:txBody>
                    <a:bodyPr/>
                    <a:lstStyle/>
                    <a:p>
                      <a:r>
                        <a:rPr lang="en-GB" dirty="0"/>
                        <a:t>I can use descriptive language </a:t>
                      </a:r>
                      <a:r>
                        <a:rPr lang="en-GB" sz="1400" dirty="0"/>
                        <a:t>(5 senses, personification, similes and metaphors)</a:t>
                      </a:r>
                      <a:endParaRPr lang="en-GB" dirty="0"/>
                    </a:p>
                  </a:txBody>
                  <a:tcPr/>
                </a:tc>
                <a:extLst>
                  <a:ext uri="{0D108BD9-81ED-4DB2-BD59-A6C34878D82A}">
                    <a16:rowId xmlns:a16="http://schemas.microsoft.com/office/drawing/2014/main" val="1650641045"/>
                  </a:ext>
                </a:extLst>
              </a:tr>
              <a:tr h="370840">
                <a:tc>
                  <a:txBody>
                    <a:bodyPr/>
                    <a:lstStyle/>
                    <a:p>
                      <a:r>
                        <a:rPr lang="en-GB" dirty="0"/>
                        <a:t>I can use a range of sentences </a:t>
                      </a:r>
                      <a:r>
                        <a:rPr lang="en-GB" sz="1400" dirty="0"/>
                        <a:t>(simple, co-ordinating and subordinating conjunctions, fronted adverbials)</a:t>
                      </a:r>
                      <a:endParaRPr lang="en-GB" dirty="0"/>
                    </a:p>
                  </a:txBody>
                  <a:tcPr/>
                </a:tc>
                <a:extLst>
                  <a:ext uri="{0D108BD9-81ED-4DB2-BD59-A6C34878D82A}">
                    <a16:rowId xmlns:a16="http://schemas.microsoft.com/office/drawing/2014/main" val="1940977160"/>
                  </a:ext>
                </a:extLst>
              </a:tr>
              <a:tr h="370840">
                <a:tc>
                  <a:txBody>
                    <a:bodyPr/>
                    <a:lstStyle/>
                    <a:p>
                      <a:r>
                        <a:rPr lang="en-GB" dirty="0"/>
                        <a:t>I can use a range of punctuation </a:t>
                      </a:r>
                      <a:r>
                        <a:rPr lang="en-GB" sz="1400" dirty="0"/>
                        <a:t>(! ? ‘ , “” … () - : ;)</a:t>
                      </a:r>
                      <a:endParaRPr lang="en-GB" dirty="0"/>
                    </a:p>
                  </a:txBody>
                  <a:tcPr/>
                </a:tc>
                <a:extLst>
                  <a:ext uri="{0D108BD9-81ED-4DB2-BD59-A6C34878D82A}">
                    <a16:rowId xmlns:a16="http://schemas.microsoft.com/office/drawing/2014/main" val="1858822441"/>
                  </a:ext>
                </a:extLst>
              </a:tr>
            </a:tbl>
          </a:graphicData>
        </a:graphic>
      </p:graphicFrame>
      <p:pic>
        <p:nvPicPr>
          <p:cNvPr id="6" name="Picture 5">
            <a:extLst>
              <a:ext uri="{FF2B5EF4-FFF2-40B4-BE49-F238E27FC236}">
                <a16:creationId xmlns:a16="http://schemas.microsoft.com/office/drawing/2014/main" id="{0346E433-FD0B-4A59-9D5A-08C840D136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0" t="12051" r="36461" b="4355"/>
          <a:stretch/>
        </p:blipFill>
        <p:spPr>
          <a:xfrm>
            <a:off x="398813" y="2197607"/>
            <a:ext cx="2960155" cy="2419057"/>
          </a:xfrm>
          <a:prstGeom prst="rect">
            <a:avLst/>
          </a:prstGeom>
        </p:spPr>
      </p:pic>
      <p:pic>
        <p:nvPicPr>
          <p:cNvPr id="7" name="Picture 6">
            <a:extLst>
              <a:ext uri="{FF2B5EF4-FFF2-40B4-BE49-F238E27FC236}">
                <a16:creationId xmlns:a16="http://schemas.microsoft.com/office/drawing/2014/main" id="{FC971CEE-A79E-4CC7-B568-F4CF576B995D}"/>
              </a:ext>
            </a:extLst>
          </p:cNvPr>
          <p:cNvPicPr>
            <a:picLocks noChangeAspect="1"/>
          </p:cNvPicPr>
          <p:nvPr/>
        </p:nvPicPr>
        <p:blipFill>
          <a:blip r:embed="rId3"/>
          <a:stretch>
            <a:fillRect/>
          </a:stretch>
        </p:blipFill>
        <p:spPr>
          <a:xfrm>
            <a:off x="3606014" y="1161095"/>
            <a:ext cx="2960155" cy="2344443"/>
          </a:xfrm>
          <a:prstGeom prst="rect">
            <a:avLst/>
          </a:prstGeom>
        </p:spPr>
      </p:pic>
      <p:graphicFrame>
        <p:nvGraphicFramePr>
          <p:cNvPr id="8" name="Table 7">
            <a:extLst>
              <a:ext uri="{FF2B5EF4-FFF2-40B4-BE49-F238E27FC236}">
                <a16:creationId xmlns:a16="http://schemas.microsoft.com/office/drawing/2014/main" id="{D76F3C5F-B88E-4F14-88AF-7FC284FB08FB}"/>
              </a:ext>
            </a:extLst>
          </p:cNvPr>
          <p:cNvGraphicFramePr>
            <a:graphicFrameLocks noGrp="1"/>
          </p:cNvGraphicFramePr>
          <p:nvPr/>
        </p:nvGraphicFramePr>
        <p:xfrm>
          <a:off x="6896238" y="76201"/>
          <a:ext cx="5189308" cy="3449003"/>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r>
                        <a:rPr lang="en-GB" dirty="0"/>
                        <a:t>Problem:</a:t>
                      </a:r>
                    </a:p>
                    <a:p>
                      <a:pPr marL="171450" indent="-171450" algn="l">
                        <a:lnSpc>
                          <a:spcPct val="107000"/>
                        </a:lnSpc>
                        <a:spcAft>
                          <a:spcPts val="0"/>
                        </a:spcAft>
                        <a:buFontTx/>
                        <a:buChar char="-"/>
                      </a:pPr>
                      <a:r>
                        <a:rPr lang="en-GB" sz="1100" dirty="0">
                          <a:effectLst/>
                        </a:rPr>
                        <a:t>How has it started to go wrong?</a:t>
                      </a:r>
                      <a:endParaRPr lang="en-GB" sz="1050" dirty="0">
                        <a:effectLst/>
                      </a:endParaRPr>
                    </a:p>
                    <a:p>
                      <a:pPr marL="171450" indent="-171450" algn="l">
                        <a:lnSpc>
                          <a:spcPct val="107000"/>
                        </a:lnSpc>
                        <a:spcAft>
                          <a:spcPts val="0"/>
                        </a:spcAft>
                        <a:buFontTx/>
                        <a:buChar char="-"/>
                      </a:pPr>
                      <a:r>
                        <a:rPr lang="en-GB" sz="1100" dirty="0">
                          <a:effectLst/>
                        </a:rPr>
                        <a:t>Did someone follow them?</a:t>
                      </a:r>
                      <a:endParaRPr lang="en-GB" sz="1050" dirty="0">
                        <a:effectLst/>
                      </a:endParaRPr>
                    </a:p>
                    <a:p>
                      <a:pPr marL="171450" indent="-171450" algn="l">
                        <a:lnSpc>
                          <a:spcPct val="107000"/>
                        </a:lnSpc>
                        <a:spcAft>
                          <a:spcPts val="0"/>
                        </a:spcAft>
                        <a:buFontTx/>
                        <a:buChar char="-"/>
                      </a:pPr>
                      <a:r>
                        <a:rPr lang="en-GB" sz="1100" dirty="0">
                          <a:effectLst/>
                        </a:rPr>
                        <a:t>Has the door slammed shut?</a:t>
                      </a:r>
                    </a:p>
                    <a:p>
                      <a:pPr marL="171450" indent="-171450" algn="l">
                        <a:lnSpc>
                          <a:spcPct val="107000"/>
                        </a:lnSpc>
                        <a:spcAft>
                          <a:spcPts val="0"/>
                        </a:spcAft>
                        <a:buFontTx/>
                        <a:buChar char="-"/>
                      </a:pPr>
                      <a:r>
                        <a:rPr lang="en-GB" sz="1050" dirty="0">
                          <a:effectLst/>
                        </a:rPr>
                        <a:t>How is the mission going wrong?</a:t>
                      </a:r>
                      <a:endParaRPr lang="en-GB" sz="1000" dirty="0">
                        <a:effectLst/>
                      </a:endParaRPr>
                    </a:p>
                    <a:p>
                      <a:pPr marL="171450" indent="-171450" algn="l">
                        <a:lnSpc>
                          <a:spcPct val="107000"/>
                        </a:lnSpc>
                        <a:spcAft>
                          <a:spcPts val="0"/>
                        </a:spcAft>
                        <a:buFontTx/>
                        <a:buChar char="-"/>
                      </a:pPr>
                      <a:r>
                        <a:rPr lang="en-GB" sz="1050" dirty="0">
                          <a:effectLst/>
                        </a:rPr>
                        <a:t>Are they trapped?</a:t>
                      </a:r>
                      <a:endParaRPr lang="en-GB" sz="1000" dirty="0">
                        <a:effectLst/>
                      </a:endParaRPr>
                    </a:p>
                    <a:p>
                      <a:pPr marL="171450" indent="-171450" algn="l">
                        <a:lnSpc>
                          <a:spcPct val="107000"/>
                        </a:lnSpc>
                        <a:spcAft>
                          <a:spcPts val="0"/>
                        </a:spcAft>
                        <a:buFontTx/>
                        <a:buChar char="-"/>
                      </a:pPr>
                      <a:r>
                        <a:rPr lang="en-GB" sz="1050" dirty="0">
                          <a:effectLst/>
                        </a:rPr>
                        <a:t>Are they being chased?</a:t>
                      </a:r>
                      <a:endParaRPr lang="en-GB" sz="1000" dirty="0">
                        <a:effectLst/>
                      </a:endParaRPr>
                    </a:p>
                    <a:p>
                      <a:pPr marL="171450" indent="-171450" algn="l">
                        <a:lnSpc>
                          <a:spcPct val="107000"/>
                        </a:lnSpc>
                        <a:spcAft>
                          <a:spcPts val="0"/>
                        </a:spcAft>
                        <a:buFontTx/>
                        <a:buChar char="-"/>
                      </a:pPr>
                      <a:r>
                        <a:rPr lang="en-GB" sz="1050" dirty="0">
                          <a:effectLst/>
                        </a:rPr>
                        <a:t>How does your character feel?</a:t>
                      </a:r>
                      <a:endParaRPr lang="en-GB" sz="1000" dirty="0">
                        <a:effectLst/>
                      </a:endParaRPr>
                    </a:p>
                  </a:txBody>
                  <a:tcPr/>
                </a:tc>
                <a:extLst>
                  <a:ext uri="{0D108BD9-81ED-4DB2-BD59-A6C34878D82A}">
                    <a16:rowId xmlns:a16="http://schemas.microsoft.com/office/drawing/2014/main" val="1263394494"/>
                  </a:ext>
                </a:extLst>
              </a:tr>
              <a:tr h="370840">
                <a:tc>
                  <a:txBody>
                    <a:bodyPr/>
                    <a:lstStyle/>
                    <a:p>
                      <a:r>
                        <a:rPr lang="en-GB" dirty="0"/>
                        <a:t>Resolution:</a:t>
                      </a:r>
                    </a:p>
                    <a:p>
                      <a:pPr algn="l">
                        <a:lnSpc>
                          <a:spcPct val="107000"/>
                        </a:lnSpc>
                        <a:spcAft>
                          <a:spcPts val="0"/>
                        </a:spcAft>
                      </a:pPr>
                      <a:r>
                        <a:rPr lang="en-GB" sz="1200" dirty="0">
                          <a:effectLst/>
                        </a:rPr>
                        <a:t>How is the problem resolved?</a:t>
                      </a:r>
                      <a:endParaRPr lang="en-GB" sz="1100" dirty="0">
                        <a:effectLst/>
                      </a:endParaRPr>
                    </a:p>
                  </a:txBody>
                  <a:tcPr/>
                </a:tc>
                <a:extLst>
                  <a:ext uri="{0D108BD9-81ED-4DB2-BD59-A6C34878D82A}">
                    <a16:rowId xmlns:a16="http://schemas.microsoft.com/office/drawing/2014/main" val="1630420275"/>
                  </a:ext>
                </a:extLst>
              </a:tr>
              <a:tr h="370840">
                <a:tc>
                  <a:txBody>
                    <a:bodyPr/>
                    <a:lstStyle/>
                    <a:p>
                      <a:r>
                        <a:rPr lang="en-GB" dirty="0"/>
                        <a:t>Ending:</a:t>
                      </a:r>
                    </a:p>
                    <a:p>
                      <a:pPr algn="l">
                        <a:lnSpc>
                          <a:spcPct val="107000"/>
                        </a:lnSpc>
                        <a:spcAft>
                          <a:spcPts val="0"/>
                        </a:spcAft>
                      </a:pPr>
                      <a:r>
                        <a:rPr lang="en-GB" sz="1200" dirty="0">
                          <a:effectLst/>
                        </a:rPr>
                        <a:t>Do they live ‘happily ever after?’</a:t>
                      </a:r>
                      <a:endParaRPr lang="en-GB" sz="1100" dirty="0">
                        <a:effectLst/>
                      </a:endParaRPr>
                    </a:p>
                    <a:p>
                      <a:pPr algn="l">
                        <a:lnSpc>
                          <a:spcPct val="107000"/>
                        </a:lnSpc>
                        <a:spcAft>
                          <a:spcPts val="0"/>
                        </a:spcAft>
                      </a:pPr>
                      <a:r>
                        <a:rPr lang="en-GB" sz="1200" dirty="0">
                          <a:effectLst/>
                        </a:rPr>
                        <a:t>Are they stuck forever?</a:t>
                      </a:r>
                      <a:endParaRPr lang="en-GB" sz="1100" dirty="0">
                        <a:effectLst/>
                      </a:endParaRPr>
                    </a:p>
                    <a:p>
                      <a:pPr algn="l">
                        <a:lnSpc>
                          <a:spcPct val="107000"/>
                        </a:lnSpc>
                        <a:spcAft>
                          <a:spcPts val="0"/>
                        </a:spcAft>
                      </a:pPr>
                      <a:r>
                        <a:rPr lang="en-GB" sz="1200" dirty="0">
                          <a:effectLst/>
                        </a:rPr>
                        <a:t>Was the mission a success?</a:t>
                      </a:r>
                      <a:endParaRPr lang="en-GB" sz="1100" dirty="0">
                        <a:effectLst/>
                      </a:endParaRPr>
                    </a:p>
                  </a:txBody>
                  <a:tcPr/>
                </a:tc>
                <a:extLst>
                  <a:ext uri="{0D108BD9-81ED-4DB2-BD59-A6C34878D82A}">
                    <a16:rowId xmlns:a16="http://schemas.microsoft.com/office/drawing/2014/main" val="498620622"/>
                  </a:ext>
                </a:extLst>
              </a:tr>
            </a:tbl>
          </a:graphicData>
        </a:graphic>
      </p:graphicFrame>
    </p:spTree>
    <p:extLst>
      <p:ext uri="{BB962C8B-B14F-4D97-AF65-F5344CB8AC3E}">
        <p14:creationId xmlns:p14="http://schemas.microsoft.com/office/powerpoint/2010/main" val="327419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6706F7-8483-4D22-B837-D93D73738391}"/>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latin typeface="Comic Sans MS" panose="030F0702030302020204" pitchFamily="66" charset="0"/>
              </a:rPr>
              <a:t>Friday</a:t>
            </a:r>
          </a:p>
        </p:txBody>
      </p:sp>
      <p:pic>
        <p:nvPicPr>
          <p:cNvPr id="4" name="Picture 4">
            <a:extLst>
              <a:ext uri="{FF2B5EF4-FFF2-40B4-BE49-F238E27FC236}">
                <a16:creationId xmlns:a16="http://schemas.microsoft.com/office/drawing/2014/main" id="{27743A0E-6612-4AA1-8EB9-1DF82431BCCB}"/>
              </a:ext>
            </a:extLst>
          </p:cNvPr>
          <p:cNvPicPr>
            <a:picLocks noChangeAspect="1"/>
          </p:cNvPicPr>
          <p:nvPr/>
        </p:nvPicPr>
        <p:blipFill>
          <a:blip r:embed="rId3"/>
          <a:stretch>
            <a:fillRect/>
          </a:stretch>
        </p:blipFill>
        <p:spPr>
          <a:xfrm>
            <a:off x="2974181" y="2060110"/>
            <a:ext cx="6850855" cy="4702310"/>
          </a:xfrm>
          <a:prstGeom prst="rect">
            <a:avLst/>
          </a:prstGeom>
        </p:spPr>
      </p:pic>
    </p:spTree>
    <p:extLst>
      <p:ext uri="{BB962C8B-B14F-4D97-AF65-F5344CB8AC3E}">
        <p14:creationId xmlns:p14="http://schemas.microsoft.com/office/powerpoint/2010/main" val="3811998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430338F-E2FD-4573-B0B7-E2EB12CC9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242171-2201-4C11-BAD6-4DDAB41308C7}"/>
              </a:ext>
            </a:extLst>
          </p:cNvPr>
          <p:cNvSpPr>
            <a:spLocks noGrp="1"/>
          </p:cNvSpPr>
          <p:nvPr>
            <p:ph type="title"/>
          </p:nvPr>
        </p:nvSpPr>
        <p:spPr>
          <a:xfrm>
            <a:off x="532015" y="4495568"/>
            <a:ext cx="3861960" cy="1905232"/>
          </a:xfrm>
        </p:spPr>
        <p:txBody>
          <a:bodyPr vert="horz" lIns="91440" tIns="45720" rIns="91440" bIns="45720" rtlCol="0" anchor="ctr">
            <a:normAutofit/>
          </a:bodyPr>
          <a:lstStyle/>
          <a:p>
            <a:r>
              <a:rPr lang="en-US" sz="3200" kern="1200">
                <a:latin typeface="+mj-lt"/>
                <a:ea typeface="+mj-ea"/>
                <a:cs typeface="+mj-cs"/>
              </a:rPr>
              <a:t>Maths support sheets</a:t>
            </a:r>
          </a:p>
        </p:txBody>
      </p:sp>
      <p:sp>
        <p:nvSpPr>
          <p:cNvPr id="14" name="Rectangle 13">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065971-8C11-46AD-8D40-372C1960EBCF}"/>
              </a:ext>
            </a:extLst>
          </p:cNvPr>
          <p:cNvPicPr>
            <a:picLocks noChangeAspect="1"/>
          </p:cNvPicPr>
          <p:nvPr/>
        </p:nvPicPr>
        <p:blipFill rotWithShape="1">
          <a:blip r:embed="rId2"/>
          <a:srcRect t="2622"/>
          <a:stretch/>
        </p:blipFill>
        <p:spPr>
          <a:xfrm>
            <a:off x="327261" y="364142"/>
            <a:ext cx="5647735" cy="3767281"/>
          </a:xfrm>
          <a:prstGeom prst="rect">
            <a:avLst/>
          </a:prstGeom>
        </p:spPr>
      </p:pic>
      <p:pic>
        <p:nvPicPr>
          <p:cNvPr id="5" name="Content Placeholder 4">
            <a:extLst>
              <a:ext uri="{FF2B5EF4-FFF2-40B4-BE49-F238E27FC236}">
                <a16:creationId xmlns:a16="http://schemas.microsoft.com/office/drawing/2014/main" id="{EB6F0D1E-C9B2-4527-8FE8-23B20874B1C3}"/>
              </a:ext>
            </a:extLst>
          </p:cNvPr>
          <p:cNvPicPr>
            <a:picLocks noChangeAspect="1"/>
          </p:cNvPicPr>
          <p:nvPr/>
        </p:nvPicPr>
        <p:blipFill rotWithShape="1">
          <a:blip r:embed="rId3"/>
          <a:srcRect t="1077" b="2250"/>
          <a:stretch/>
        </p:blipFill>
        <p:spPr>
          <a:xfrm>
            <a:off x="5974995" y="1229991"/>
            <a:ext cx="6193643" cy="4131425"/>
          </a:xfrm>
          <a:prstGeom prst="rect">
            <a:avLst/>
          </a:prstGeom>
        </p:spPr>
      </p:pic>
      <p:sp>
        <p:nvSpPr>
          <p:cNvPr id="18" name="Rectangle 17">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368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2C4CB6-8D71-4C4F-BE63-5135C4ADEAE6}"/>
              </a:ext>
            </a:extLst>
          </p:cNvPr>
          <p:cNvSpPr>
            <a:spLocks noGrp="1"/>
          </p:cNvSpPr>
          <p:nvPr>
            <p:ph type="title"/>
          </p:nvPr>
        </p:nvSpPr>
        <p:spPr>
          <a:xfrm>
            <a:off x="640079" y="2053641"/>
            <a:ext cx="3669161" cy="2760098"/>
          </a:xfrm>
        </p:spPr>
        <p:txBody>
          <a:bodyPr>
            <a:normAutofit/>
          </a:bodyPr>
          <a:lstStyle/>
          <a:p>
            <a:r>
              <a:rPr lang="en-GB">
                <a:solidFill>
                  <a:srgbClr val="FFFFFF"/>
                </a:solidFill>
                <a:latin typeface="Comic Sans MS" panose="030F0702030302020204" pitchFamily="66" charset="0"/>
              </a:rPr>
              <a:t>Overview of English</a:t>
            </a:r>
          </a:p>
        </p:txBody>
      </p:sp>
      <p:sp>
        <p:nvSpPr>
          <p:cNvPr id="7" name="Content Placeholder 2">
            <a:extLst>
              <a:ext uri="{FF2B5EF4-FFF2-40B4-BE49-F238E27FC236}">
                <a16:creationId xmlns:a16="http://schemas.microsoft.com/office/drawing/2014/main" id="{0121E095-BCE9-46A8-B55C-0CF925D66D0A}"/>
              </a:ext>
            </a:extLst>
          </p:cNvPr>
          <p:cNvSpPr>
            <a:spLocks noGrp="1"/>
          </p:cNvSpPr>
          <p:nvPr>
            <p:ph idx="1"/>
          </p:nvPr>
        </p:nvSpPr>
        <p:spPr>
          <a:xfrm>
            <a:off x="4949318" y="314960"/>
            <a:ext cx="6846442" cy="5717540"/>
          </a:xfrm>
        </p:spPr>
        <p:txBody>
          <a:bodyPr anchor="ctr">
            <a:normAutofit lnSpcReduction="10000"/>
          </a:bodyPr>
          <a:lstStyle/>
          <a:p>
            <a:pPr marL="0" indent="0">
              <a:buNone/>
            </a:pPr>
            <a:r>
              <a:rPr lang="en-GB" sz="1400" b="1" dirty="0">
                <a:solidFill>
                  <a:srgbClr val="000000"/>
                </a:solidFill>
                <a:latin typeface="Comic Sans MS" panose="030F0702030302020204" pitchFamily="66" charset="0"/>
              </a:rPr>
              <a:t>Grammar activities: </a:t>
            </a:r>
          </a:p>
          <a:p>
            <a:pPr marL="0" indent="0">
              <a:buNone/>
            </a:pPr>
            <a:r>
              <a:rPr lang="en-GB" sz="1400" dirty="0">
                <a:solidFill>
                  <a:srgbClr val="000000"/>
                </a:solidFill>
                <a:latin typeface="Comic Sans MS" panose="030F0702030302020204" pitchFamily="66" charset="0"/>
              </a:rPr>
              <a:t>(Please ignore the date on these activities)</a:t>
            </a:r>
          </a:p>
          <a:p>
            <a:pPr marL="0" indent="0">
              <a:buNone/>
            </a:pPr>
            <a:endParaRPr lang="en-GB" sz="1400" dirty="0">
              <a:solidFill>
                <a:srgbClr val="000000"/>
              </a:solidFill>
              <a:latin typeface="Comic Sans MS" panose="030F0702030302020204" pitchFamily="66" charset="0"/>
            </a:endParaRPr>
          </a:p>
          <a:p>
            <a:pPr marL="0" indent="0">
              <a:buNone/>
            </a:pPr>
            <a:r>
              <a:rPr lang="en-GB" sz="1400" dirty="0">
                <a:solidFill>
                  <a:srgbClr val="000000"/>
                </a:solidFill>
                <a:latin typeface="Comic Sans MS" panose="030F0702030302020204" pitchFamily="66" charset="0"/>
              </a:rPr>
              <a:t>Monday: Using setting descriptions.</a:t>
            </a:r>
            <a:r>
              <a:rPr lang="en-GB" sz="1400" b="1" dirty="0">
                <a:solidFill>
                  <a:srgbClr val="000000"/>
                </a:solidFill>
                <a:latin typeface="Comic Sans MS" panose="030F0702030302020204" pitchFamily="66" charset="0"/>
              </a:rPr>
              <a:t> </a:t>
            </a:r>
            <a:r>
              <a:rPr lang="en-US" sz="1400" u="sng" dirty="0">
                <a:solidFill>
                  <a:srgbClr val="000000"/>
                </a:solidFill>
                <a:latin typeface="Comic Sans MS" panose="030F0702030302020204" pitchFamily="66" charset="0"/>
                <a:hlinkClick r:id="rId3"/>
              </a:rPr>
              <a:t>https://www.bbc.co.uk/bitesize/articles/z4brcqt</a:t>
            </a:r>
            <a:endParaRPr lang="en-GB" sz="1400" dirty="0">
              <a:solidFill>
                <a:srgbClr val="000000"/>
              </a:solidFill>
              <a:latin typeface="Comic Sans MS" panose="030F0702030302020204" pitchFamily="66" charset="0"/>
            </a:endParaRPr>
          </a:p>
          <a:p>
            <a:pPr marL="0" indent="0">
              <a:buNone/>
            </a:pPr>
            <a:r>
              <a:rPr lang="en-GB" sz="1400" dirty="0">
                <a:solidFill>
                  <a:srgbClr val="000000"/>
                </a:solidFill>
                <a:latin typeface="Comic Sans MS" panose="030F0702030302020204" pitchFamily="66" charset="0"/>
              </a:rPr>
              <a:t>Tuesday: Using an ellipses.</a:t>
            </a:r>
            <a:r>
              <a:rPr lang="en-GB" sz="1400" b="1" dirty="0">
                <a:solidFill>
                  <a:srgbClr val="000000"/>
                </a:solidFill>
                <a:latin typeface="Comic Sans MS" panose="030F0702030302020204" pitchFamily="66" charset="0"/>
              </a:rPr>
              <a:t> </a:t>
            </a:r>
            <a:r>
              <a:rPr lang="en-US" sz="1400" u="sng" dirty="0">
                <a:solidFill>
                  <a:srgbClr val="000000"/>
                </a:solidFill>
                <a:latin typeface="Comic Sans MS" panose="030F0702030302020204" pitchFamily="66" charset="0"/>
                <a:hlinkClick r:id="rId4"/>
              </a:rPr>
              <a:t>https://www.bbc.co.uk/bitesize/articles/z73sf4j</a:t>
            </a:r>
            <a:endParaRPr lang="en-US" sz="1400" u="sng" dirty="0">
              <a:solidFill>
                <a:srgbClr val="000000"/>
              </a:solidFill>
              <a:latin typeface="Comic Sans MS" panose="030F0702030302020204" pitchFamily="66" charset="0"/>
            </a:endParaRPr>
          </a:p>
          <a:p>
            <a:pPr marL="0" indent="0">
              <a:buNone/>
            </a:pPr>
            <a:endParaRPr lang="en-US" sz="1400" u="sng" dirty="0">
              <a:solidFill>
                <a:srgbClr val="000000"/>
              </a:solidFill>
              <a:latin typeface="Comic Sans MS" panose="030F0702030302020204" pitchFamily="66" charset="0"/>
            </a:endParaRPr>
          </a:p>
          <a:p>
            <a:r>
              <a:rPr lang="en-GB" sz="1400" b="1" dirty="0">
                <a:solidFill>
                  <a:srgbClr val="000000"/>
                </a:solidFill>
                <a:latin typeface="Comic Sans MS" panose="030F0702030302020204" pitchFamily="66" charset="0"/>
              </a:rPr>
              <a:t>Writing opportunity: </a:t>
            </a:r>
          </a:p>
          <a:p>
            <a:r>
              <a:rPr lang="en-GB" sz="1400" b="1" dirty="0">
                <a:solidFill>
                  <a:srgbClr val="000000"/>
                </a:solidFill>
                <a:latin typeface="Comic Sans MS" panose="030F0702030302020204" pitchFamily="66" charset="0"/>
              </a:rPr>
              <a:t>A Mysterious Shadow</a:t>
            </a:r>
            <a:endParaRPr lang="en-GB" sz="1400" dirty="0">
              <a:solidFill>
                <a:srgbClr val="000000"/>
              </a:solidFill>
              <a:latin typeface="Comic Sans MS" panose="030F0702030302020204" pitchFamily="66" charset="0"/>
            </a:endParaRPr>
          </a:p>
          <a:p>
            <a:r>
              <a:rPr lang="en-US" sz="1400" u="sng" dirty="0">
                <a:solidFill>
                  <a:srgbClr val="000000"/>
                </a:solidFill>
                <a:latin typeface="Comic Sans MS" panose="030F0702030302020204" pitchFamily="66" charset="0"/>
                <a:hlinkClick r:id="rId3"/>
              </a:rPr>
              <a:t>https://www.pobble365.com/a-mysterious-shadow/</a:t>
            </a:r>
            <a:endParaRPr lang="en-US" sz="1400" u="sng" dirty="0">
              <a:solidFill>
                <a:srgbClr val="000000"/>
              </a:solidFill>
              <a:latin typeface="Comic Sans MS" panose="030F0702030302020204" pitchFamily="66" charset="0"/>
            </a:endParaRPr>
          </a:p>
          <a:p>
            <a:endParaRPr lang="en-GB" sz="1400" dirty="0">
              <a:solidFill>
                <a:srgbClr val="000000"/>
              </a:solidFill>
              <a:latin typeface="Comic Sans MS" panose="030F0702030302020204" pitchFamily="66" charset="0"/>
            </a:endParaRPr>
          </a:p>
          <a:p>
            <a:r>
              <a:rPr lang="en-GB" sz="1400" dirty="0">
                <a:solidFill>
                  <a:srgbClr val="000000"/>
                </a:solidFill>
                <a:latin typeface="Comic Sans MS" panose="030F0702030302020204" pitchFamily="66" charset="0"/>
              </a:rPr>
              <a:t>Wednesday: A Mysterious Shadow: </a:t>
            </a:r>
          </a:p>
          <a:p>
            <a:r>
              <a:rPr lang="en-GB" sz="1400" dirty="0">
                <a:solidFill>
                  <a:srgbClr val="000000"/>
                </a:solidFill>
                <a:latin typeface="Comic Sans MS" panose="030F0702030302020204" pitchFamily="66" charset="0"/>
              </a:rPr>
              <a:t>Question Time and Sick Sentences</a:t>
            </a:r>
          </a:p>
          <a:p>
            <a:endParaRPr lang="en-GB" sz="1400" dirty="0">
              <a:solidFill>
                <a:srgbClr val="000000"/>
              </a:solidFill>
              <a:latin typeface="Comic Sans MS" panose="030F0702030302020204" pitchFamily="66" charset="0"/>
            </a:endParaRPr>
          </a:p>
          <a:p>
            <a:r>
              <a:rPr lang="en-GB" sz="1400" dirty="0">
                <a:solidFill>
                  <a:srgbClr val="000000"/>
                </a:solidFill>
                <a:latin typeface="Comic Sans MS" panose="030F0702030302020204" pitchFamily="66" charset="0"/>
              </a:rPr>
              <a:t>Thursday: A Mysterious Shadow: </a:t>
            </a:r>
          </a:p>
          <a:p>
            <a:r>
              <a:rPr lang="en-GB" sz="1400" dirty="0">
                <a:solidFill>
                  <a:srgbClr val="000000"/>
                </a:solidFill>
                <a:latin typeface="Comic Sans MS" panose="030F0702030302020204" pitchFamily="66" charset="0"/>
              </a:rPr>
              <a:t>Sentence Challenge. Plan your story based on the picture using your success criteria</a:t>
            </a:r>
          </a:p>
          <a:p>
            <a:endParaRPr lang="en-GB" sz="1400" dirty="0">
              <a:solidFill>
                <a:srgbClr val="000000"/>
              </a:solidFill>
              <a:latin typeface="Comic Sans MS" panose="030F0702030302020204" pitchFamily="66" charset="0"/>
            </a:endParaRPr>
          </a:p>
          <a:p>
            <a:r>
              <a:rPr lang="en-GB" sz="1400" dirty="0">
                <a:solidFill>
                  <a:srgbClr val="000000"/>
                </a:solidFill>
                <a:latin typeface="Comic Sans MS" panose="030F0702030302020204" pitchFamily="66" charset="0"/>
              </a:rPr>
              <a:t>Friday: A Mysterious Shadow: </a:t>
            </a:r>
          </a:p>
          <a:p>
            <a:r>
              <a:rPr lang="en-GB" sz="1400" dirty="0">
                <a:solidFill>
                  <a:srgbClr val="000000"/>
                </a:solidFill>
                <a:latin typeface="Comic Sans MS" panose="030F0702030302020204" pitchFamily="66" charset="0"/>
              </a:rPr>
              <a:t>Finish writing your story and edit your work.</a:t>
            </a:r>
          </a:p>
          <a:p>
            <a:pPr marL="0" indent="0">
              <a:buNone/>
            </a:pPr>
            <a:endParaRPr lang="en-GB" sz="1000" dirty="0">
              <a:solidFill>
                <a:srgbClr val="000000"/>
              </a:solidFill>
              <a:latin typeface="Comic Sans MS" panose="030F0702030302020204" pitchFamily="66" charset="0"/>
            </a:endParaRPr>
          </a:p>
        </p:txBody>
      </p:sp>
      <p:sp>
        <p:nvSpPr>
          <p:cNvPr id="9" name="Rectangle 8">
            <a:extLst>
              <a:ext uri="{FF2B5EF4-FFF2-40B4-BE49-F238E27FC236}">
                <a16:creationId xmlns:a16="http://schemas.microsoft.com/office/drawing/2014/main" id="{2678A469-0CDD-4148-BF8C-FB5AB53F2B82}"/>
              </a:ext>
            </a:extLst>
          </p:cNvPr>
          <p:cNvSpPr/>
          <p:nvPr/>
        </p:nvSpPr>
        <p:spPr>
          <a:xfrm>
            <a:off x="6048110" y="6257407"/>
            <a:ext cx="5536526" cy="369332"/>
          </a:xfrm>
          <a:prstGeom prst="rect">
            <a:avLst/>
          </a:prstGeom>
        </p:spPr>
        <p:txBody>
          <a:bodyPr wrap="square">
            <a:spAutoFit/>
          </a:bodyPr>
          <a:lstStyle/>
          <a:p>
            <a:pPr>
              <a:spcAft>
                <a:spcPts val="600"/>
              </a:spcAft>
            </a:pPr>
            <a:r>
              <a:rPr lang="en-GB" dirty="0">
                <a:latin typeface="Comic Sans MS" panose="030F0702030302020204" pitchFamily="66" charset="0"/>
              </a:rPr>
              <a:t>There are spelling activities throughout the week. </a:t>
            </a:r>
            <a:endParaRPr lang="en-GB">
              <a:latin typeface="Comic Sans MS" panose="030F0702030302020204" pitchFamily="66" charset="0"/>
            </a:endParaRPr>
          </a:p>
        </p:txBody>
      </p:sp>
    </p:spTree>
    <p:extLst>
      <p:ext uri="{BB962C8B-B14F-4D97-AF65-F5344CB8AC3E}">
        <p14:creationId xmlns:p14="http://schemas.microsoft.com/office/powerpoint/2010/main" val="375308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2C4CB6-8D71-4C4F-BE63-5135C4ADEAE6}"/>
              </a:ext>
            </a:extLst>
          </p:cNvPr>
          <p:cNvSpPr>
            <a:spLocks noGrp="1"/>
          </p:cNvSpPr>
          <p:nvPr>
            <p:ph type="title"/>
          </p:nvPr>
        </p:nvSpPr>
        <p:spPr>
          <a:xfrm>
            <a:off x="640079" y="2053641"/>
            <a:ext cx="3669161" cy="2760098"/>
          </a:xfrm>
        </p:spPr>
        <p:txBody>
          <a:bodyPr>
            <a:normAutofit/>
          </a:bodyPr>
          <a:lstStyle/>
          <a:p>
            <a:r>
              <a:rPr lang="en-GB" dirty="0">
                <a:solidFill>
                  <a:srgbClr val="FFFFFF"/>
                </a:solidFill>
                <a:latin typeface="Comic Sans MS" panose="030F0702030302020204" pitchFamily="66" charset="0"/>
              </a:rPr>
              <a:t>Overview of Topic</a:t>
            </a:r>
          </a:p>
        </p:txBody>
      </p:sp>
      <p:sp>
        <p:nvSpPr>
          <p:cNvPr id="7" name="Content Placeholder 2">
            <a:extLst>
              <a:ext uri="{FF2B5EF4-FFF2-40B4-BE49-F238E27FC236}">
                <a16:creationId xmlns:a16="http://schemas.microsoft.com/office/drawing/2014/main" id="{0121E095-BCE9-46A8-B55C-0CF925D66D0A}"/>
              </a:ext>
            </a:extLst>
          </p:cNvPr>
          <p:cNvSpPr>
            <a:spLocks noGrp="1"/>
          </p:cNvSpPr>
          <p:nvPr>
            <p:ph idx="1"/>
          </p:nvPr>
        </p:nvSpPr>
        <p:spPr>
          <a:xfrm>
            <a:off x="6090574" y="801866"/>
            <a:ext cx="5306084" cy="5230634"/>
          </a:xfrm>
        </p:spPr>
        <p:txBody>
          <a:bodyPr anchor="ctr">
            <a:normAutofit/>
          </a:bodyPr>
          <a:lstStyle/>
          <a:p>
            <a:r>
              <a:rPr lang="en-GB" sz="2200" dirty="0">
                <a:solidFill>
                  <a:srgbClr val="000000"/>
                </a:solidFill>
                <a:latin typeface="Comic Sans MS" panose="030F0702030302020204" pitchFamily="66" charset="0"/>
              </a:rPr>
              <a:t>This week you will be focusing on </a:t>
            </a:r>
            <a:r>
              <a:rPr lang="en-GB" dirty="0">
                <a:solidFill>
                  <a:srgbClr val="0070C0"/>
                </a:solidFill>
                <a:latin typeface="Comic Sans MS" panose="030F0702030302020204" pitchFamily="66" charset="0"/>
              </a:rPr>
              <a:t>Flights. </a:t>
            </a:r>
            <a:endParaRPr lang="en-GB" sz="2200" dirty="0">
              <a:solidFill>
                <a:srgbClr val="0070C0"/>
              </a:solidFill>
              <a:latin typeface="Comic Sans MS" panose="030F0702030302020204" pitchFamily="66" charset="0"/>
            </a:endParaRPr>
          </a:p>
          <a:p>
            <a:r>
              <a:rPr lang="en-GB" sz="2200" dirty="0">
                <a:solidFill>
                  <a:srgbClr val="000000"/>
                </a:solidFill>
                <a:latin typeface="Comic Sans MS" panose="030F0702030302020204" pitchFamily="66" charset="0"/>
              </a:rPr>
              <a:t>There are lots of fun art and Science activities to do. </a:t>
            </a:r>
          </a:p>
          <a:p>
            <a:r>
              <a:rPr lang="en-GB" sz="2200" dirty="0">
                <a:solidFill>
                  <a:srgbClr val="000000"/>
                </a:solidFill>
                <a:latin typeface="Comic Sans MS" panose="030F0702030302020204" pitchFamily="66" charset="0"/>
              </a:rPr>
              <a:t>See the ‘topic sheet’ for details</a:t>
            </a:r>
          </a:p>
          <a:p>
            <a:r>
              <a:rPr lang="en-GB" sz="2200" dirty="0">
                <a:solidFill>
                  <a:srgbClr val="000000"/>
                </a:solidFill>
                <a:latin typeface="Comic Sans MS" panose="030F0702030302020204" pitchFamily="66" charset="0"/>
              </a:rPr>
              <a:t>(This will be sent to you via Marvellous Me or can be found on the school website.</a:t>
            </a:r>
          </a:p>
          <a:p>
            <a:endParaRPr lang="en-GB" sz="2200" dirty="0">
              <a:solidFill>
                <a:srgbClr val="000000"/>
              </a:solidFill>
              <a:latin typeface="Comic Sans MS" panose="030F0702030302020204" pitchFamily="66" charset="0"/>
            </a:endParaRPr>
          </a:p>
          <a:p>
            <a:r>
              <a:rPr lang="en-GB" sz="2200" dirty="0">
                <a:solidFill>
                  <a:srgbClr val="000000"/>
                </a:solidFill>
                <a:latin typeface="Comic Sans MS" panose="030F0702030302020204" pitchFamily="66" charset="0"/>
              </a:rPr>
              <a:t>ENJOY and don’t forget to send me examples of your work </a:t>
            </a:r>
          </a:p>
        </p:txBody>
      </p:sp>
    </p:spTree>
    <p:extLst>
      <p:ext uri="{BB962C8B-B14F-4D97-AF65-F5344CB8AC3E}">
        <p14:creationId xmlns:p14="http://schemas.microsoft.com/office/powerpoint/2010/main" val="263097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E9AA-FC94-46A0-9A65-1C33E995A6C0}"/>
              </a:ext>
            </a:extLst>
          </p:cNvPr>
          <p:cNvSpPr>
            <a:spLocks noGrp="1"/>
          </p:cNvSpPr>
          <p:nvPr>
            <p:ph type="title"/>
          </p:nvPr>
        </p:nvSpPr>
        <p:spPr>
          <a:xfrm>
            <a:off x="838200" y="365125"/>
            <a:ext cx="10515600" cy="1325563"/>
          </a:xfrm>
        </p:spPr>
        <p:txBody>
          <a:bodyPr>
            <a:normAutofit/>
          </a:bodyPr>
          <a:lstStyle/>
          <a:p>
            <a:pPr algn="ctr"/>
            <a:r>
              <a:rPr lang="en-GB">
                <a:latin typeface="Comic Sans MS" panose="030F0702030302020204" pitchFamily="66" charset="0"/>
              </a:rPr>
              <a:t>Spelling and Reading</a:t>
            </a:r>
          </a:p>
        </p:txBody>
      </p:sp>
      <p:graphicFrame>
        <p:nvGraphicFramePr>
          <p:cNvPr id="12" name="Text Box 3">
            <a:extLst>
              <a:ext uri="{FF2B5EF4-FFF2-40B4-BE49-F238E27FC236}">
                <a16:creationId xmlns:a16="http://schemas.microsoft.com/office/drawing/2014/main" id="{0D6FAE74-46CF-41A1-83BA-DCF26040E65D}"/>
              </a:ext>
            </a:extLst>
          </p:cNvPr>
          <p:cNvGraphicFramePr>
            <a:graphicFrameLocks noGrp="1"/>
          </p:cNvGraphicFramePr>
          <p:nvPr>
            <p:ph idx="1"/>
            <p:extLst>
              <p:ext uri="{D42A27DB-BD31-4B8C-83A1-F6EECF244321}">
                <p14:modId xmlns:p14="http://schemas.microsoft.com/office/powerpoint/2010/main" val="64750994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695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B1E4-7255-4494-AABB-9D2CDE5FB7E2}"/>
              </a:ext>
            </a:extLst>
          </p:cNvPr>
          <p:cNvSpPr>
            <a:spLocks noGrp="1"/>
          </p:cNvSpPr>
          <p:nvPr>
            <p:ph type="title"/>
          </p:nvPr>
        </p:nvSpPr>
        <p:spPr>
          <a:xfrm>
            <a:off x="385354" y="1628800"/>
            <a:ext cx="5993108" cy="4864968"/>
          </a:xfrm>
        </p:spPr>
        <p:txBody>
          <a:bodyPr>
            <a:normAutofit fontScale="90000"/>
          </a:bodyPr>
          <a:lstStyle/>
          <a:p>
            <a:r>
              <a:rPr lang="en-GB" dirty="0"/>
              <a:t>Handwriting</a:t>
            </a:r>
            <a:br>
              <a:rPr lang="en-GB" dirty="0"/>
            </a:br>
            <a:r>
              <a:rPr lang="en-GB" sz="2200" dirty="0"/>
              <a:t>It’s important to keep practising your handwriting… it’s a muscle like any other and needs to be exercised!</a:t>
            </a:r>
            <a:br>
              <a:rPr lang="en-GB" sz="2200" dirty="0"/>
            </a:br>
            <a:br>
              <a:rPr lang="en-GB" sz="2200" dirty="0"/>
            </a:br>
            <a:r>
              <a:rPr lang="en-GB" sz="2200" dirty="0"/>
              <a:t>This week we will focus on the letter formation: </a:t>
            </a:r>
            <a:br>
              <a:rPr lang="en-GB" sz="2200" dirty="0"/>
            </a:br>
            <a:r>
              <a:rPr lang="en-GB" sz="2200" dirty="0">
                <a:solidFill>
                  <a:srgbClr val="FF6600"/>
                </a:solidFill>
              </a:rPr>
              <a:t>Watch the video then practice one line of this </a:t>
            </a:r>
            <a:br>
              <a:rPr lang="en-GB" sz="2200" dirty="0"/>
            </a:br>
            <a:r>
              <a:rPr lang="en-GB" sz="2200" dirty="0">
                <a:hlinkClick r:id="rId2"/>
              </a:rPr>
              <a:t>https://www.teachhandwriting.co.uk/cursive-joins-choice-2.html</a:t>
            </a: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r>
              <a:rPr lang="en-GB" sz="2200" dirty="0">
                <a:solidFill>
                  <a:srgbClr val="FF6600"/>
                </a:solidFill>
              </a:rPr>
              <a:t>Then practice your cursive (joined up) handwriting by copying out the poem.</a:t>
            </a:r>
            <a:br>
              <a:rPr lang="en-GB" sz="2200" dirty="0">
                <a:solidFill>
                  <a:srgbClr val="FF6600"/>
                </a:solidFill>
              </a:rPr>
            </a:br>
            <a:br>
              <a:rPr lang="en-GB" sz="2200" dirty="0">
                <a:solidFill>
                  <a:srgbClr val="FF6600"/>
                </a:solidFill>
              </a:rPr>
            </a:br>
            <a:br>
              <a:rPr lang="en-GB" sz="2200" dirty="0"/>
            </a:br>
            <a:r>
              <a:rPr lang="en-GB" sz="1400" dirty="0">
                <a:hlinkClick r:id="rId2"/>
              </a:rPr>
              <a:t>https://www.poetry4kids.com/poems/good-morning-dear-students/</a:t>
            </a:r>
            <a:endParaRPr lang="en-GB" dirty="0"/>
          </a:p>
        </p:txBody>
      </p:sp>
      <p:pic>
        <p:nvPicPr>
          <p:cNvPr id="6" name="Picture 5">
            <a:extLst>
              <a:ext uri="{FF2B5EF4-FFF2-40B4-BE49-F238E27FC236}">
                <a16:creationId xmlns:a16="http://schemas.microsoft.com/office/drawing/2014/main" id="{E8FF6BC5-A88A-420C-B82D-55920C895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672" y="3027052"/>
            <a:ext cx="2088232" cy="1796852"/>
          </a:xfrm>
          <a:prstGeom prst="rect">
            <a:avLst/>
          </a:prstGeom>
        </p:spPr>
      </p:pic>
      <p:sp>
        <p:nvSpPr>
          <p:cNvPr id="7" name="Rectangle 1">
            <a:extLst>
              <a:ext uri="{FF2B5EF4-FFF2-40B4-BE49-F238E27FC236}">
                <a16:creationId xmlns:a16="http://schemas.microsoft.com/office/drawing/2014/main" id="{662FC5D8-5986-4230-A5BB-79AA95F487DB}"/>
              </a:ext>
            </a:extLst>
          </p:cNvPr>
          <p:cNvSpPr>
            <a:spLocks noChangeArrowheads="1"/>
          </p:cNvSpPr>
          <p:nvPr/>
        </p:nvSpPr>
        <p:spPr bwMode="auto">
          <a:xfrm>
            <a:off x="6486578" y="274290"/>
            <a:ext cx="5417044" cy="6309420"/>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dirty="0">
                <a:solidFill>
                  <a:srgbClr val="0A0A0A"/>
                </a:solidFill>
                <a:latin typeface="Bubblegum Sans"/>
              </a:rPr>
              <a:t>Good Morning, Dear Students</a:t>
            </a:r>
          </a:p>
          <a:p>
            <a:r>
              <a:rPr lang="en-US" altLang="en-US" sz="1600" dirty="0">
                <a:solidFill>
                  <a:srgbClr val="0A0A0A"/>
                </a:solidFill>
                <a:latin typeface="Helvetica Neue"/>
              </a:rPr>
              <a:t>From the book </a:t>
            </a:r>
            <a:r>
              <a:rPr lang="en-US" altLang="en-US" sz="1600" i="1" dirty="0">
                <a:solidFill>
                  <a:srgbClr val="1779BA"/>
                </a:solidFill>
                <a:latin typeface="Helvetica Neue"/>
                <a:hlinkClick r:id="rId2"/>
              </a:rPr>
              <a:t>When the Teacher Isn't Looking</a:t>
            </a:r>
            <a:endParaRPr lang="en-US" altLang="en-US" sz="1600" dirty="0">
              <a:solidFill>
                <a:srgbClr val="0A0A0A"/>
              </a:solidFill>
              <a:latin typeface="Helvetica Neue"/>
            </a:endParaRPr>
          </a:p>
          <a:p>
            <a:r>
              <a:rPr lang="en-US" altLang="en-US" sz="1600" dirty="0">
                <a:solidFill>
                  <a:srgbClr val="0A0A0A"/>
                </a:solidFill>
                <a:latin typeface="Times New Roman" panose="02020603050405020304" pitchFamily="18" charset="0"/>
                <a:cs typeface="Times New Roman" panose="02020603050405020304" pitchFamily="18" charset="0"/>
              </a:rPr>
              <a:t>  </a:t>
            </a:r>
            <a:endParaRPr lang="en-US" altLang="en-US" sz="1600" dirty="0">
              <a:solidFill>
                <a:srgbClr val="0A0A0A"/>
              </a:solidFill>
              <a:latin typeface="Helvetica Neue"/>
            </a:endParaRPr>
          </a:p>
          <a:p>
            <a:r>
              <a:rPr lang="en-US" altLang="en-US" sz="1600" dirty="0">
                <a:solidFill>
                  <a:srgbClr val="0A0A0A"/>
                </a:solidFill>
                <a:latin typeface="Times New Roman" panose="02020603050405020304" pitchFamily="18" charset="0"/>
                <a:cs typeface="Times New Roman" panose="02020603050405020304" pitchFamily="18" charset="0"/>
              </a:rPr>
              <a:t>“Good morning, dear students,” the principal said.</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“Please put down your pencils and go back to bed.</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Today we will spend the day playing outside,</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then take the whole school on a carnival ride.</a:t>
            </a:r>
            <a:endParaRPr lang="en-US" altLang="en-US" sz="1600" dirty="0">
              <a:solidFill>
                <a:srgbClr val="0A0A0A"/>
              </a:solidFill>
              <a:latin typeface="Helvetica Neue"/>
            </a:endParaRPr>
          </a:p>
          <a:p>
            <a:r>
              <a:rPr lang="en-US" altLang="en-US" sz="1600" dirty="0">
                <a:solidFill>
                  <a:srgbClr val="0A0A0A"/>
                </a:solidFill>
                <a:latin typeface="Times New Roman" panose="02020603050405020304" pitchFamily="18" charset="0"/>
                <a:cs typeface="Times New Roman" panose="02020603050405020304" pitchFamily="18" charset="0"/>
              </a:rPr>
              <a:t>“We’ll learn to eat candy while watching TV,</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then listen to records and swing from a tree.</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We’ll also be learning to draw on the walls,</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to scream in the classrooms and run in the halls.</a:t>
            </a:r>
            <a:endParaRPr lang="en-US" altLang="en-US" sz="1600" dirty="0">
              <a:solidFill>
                <a:srgbClr val="0A0A0A"/>
              </a:solidFill>
              <a:latin typeface="Helvetica Neue"/>
            </a:endParaRPr>
          </a:p>
          <a:p>
            <a:r>
              <a:rPr lang="en-US" altLang="en-US" sz="1600" dirty="0">
                <a:solidFill>
                  <a:srgbClr val="0A0A0A"/>
                </a:solidFill>
                <a:latin typeface="Times New Roman" panose="02020603050405020304" pitchFamily="18" charset="0"/>
                <a:cs typeface="Times New Roman" panose="02020603050405020304" pitchFamily="18" charset="0"/>
              </a:rPr>
              <a:t>“So bring in your skateboard, your scooter, your bike.</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It’s time to be different and do what you like.</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The teachers are going to give you a rest.</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You don’t have to study. There won’t be a test.</a:t>
            </a:r>
            <a:endParaRPr lang="en-US" altLang="en-US" sz="1600" dirty="0">
              <a:solidFill>
                <a:srgbClr val="0A0A0A"/>
              </a:solidFill>
              <a:latin typeface="Helvetica Neue"/>
            </a:endParaRPr>
          </a:p>
          <a:p>
            <a:r>
              <a:rPr lang="en-US" altLang="en-US" sz="1600" dirty="0">
                <a:solidFill>
                  <a:srgbClr val="0A0A0A"/>
                </a:solidFill>
                <a:latin typeface="Times New Roman" panose="02020603050405020304" pitchFamily="18" charset="0"/>
                <a:cs typeface="Times New Roman" panose="02020603050405020304" pitchFamily="18" charset="0"/>
              </a:rPr>
              <a:t>“And if you’d prefer for a bit of a change,</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feel free to go wild and act really strange.</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Go put on a clown suit and dye your hair green,</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and copy your face on the Xerox machine.</a:t>
            </a:r>
            <a:endParaRPr lang="en-US" altLang="en-US" sz="1600" dirty="0">
              <a:solidFill>
                <a:srgbClr val="0A0A0A"/>
              </a:solidFill>
              <a:latin typeface="Helvetica Neue"/>
            </a:endParaRPr>
          </a:p>
          <a:p>
            <a:r>
              <a:rPr lang="en-US" altLang="en-US" sz="1600" dirty="0">
                <a:solidFill>
                  <a:srgbClr val="0A0A0A"/>
                </a:solidFill>
                <a:latin typeface="Times New Roman" panose="02020603050405020304" pitchFamily="18" charset="0"/>
                <a:cs typeface="Times New Roman" panose="02020603050405020304" pitchFamily="18" charset="0"/>
              </a:rPr>
              <a:t>“Tomorrow it’s back to the regular grind.</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Today, just go crazy. We really don’t mind.</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So tear up your homework. We’ll give you an A.</a:t>
            </a:r>
            <a:br>
              <a:rPr lang="en-US" altLang="en-US" sz="1600" dirty="0">
                <a:solidFill>
                  <a:srgbClr val="0A0A0A"/>
                </a:solidFill>
                <a:latin typeface="Times New Roman" panose="02020603050405020304" pitchFamily="18" charset="0"/>
                <a:cs typeface="Times New Roman" panose="02020603050405020304" pitchFamily="18" charset="0"/>
              </a:rPr>
            </a:br>
            <a:r>
              <a:rPr lang="en-US" altLang="en-US" sz="1600" dirty="0">
                <a:solidFill>
                  <a:srgbClr val="0A0A0A"/>
                </a:solidFill>
                <a:latin typeface="Times New Roman" panose="02020603050405020304" pitchFamily="18" charset="0"/>
                <a:cs typeface="Times New Roman" panose="02020603050405020304" pitchFamily="18" charset="0"/>
              </a:rPr>
              <a:t>Oh wait. I’m just kidding. It’s April Fools’ Day.”</a:t>
            </a:r>
            <a:endParaRPr lang="en-US" altLang="en-US" sz="1400" dirty="0"/>
          </a:p>
          <a:p>
            <a:r>
              <a:rPr lang="en-US" altLang="en-US" sz="1200" dirty="0">
                <a:solidFill>
                  <a:srgbClr val="0A0A0A"/>
                </a:solidFill>
                <a:latin typeface="Helvetica Neue"/>
                <a:cs typeface="Times New Roman" panose="02020603050405020304" pitchFamily="18" charset="0"/>
              </a:rPr>
              <a:t> </a:t>
            </a:r>
          </a:p>
          <a:p>
            <a:r>
              <a:rPr lang="en-US" altLang="en-US" sz="1200" dirty="0">
                <a:solidFill>
                  <a:srgbClr val="0A0A0A"/>
                </a:solidFill>
                <a:latin typeface="Helvetica Neue"/>
                <a:cs typeface="Times New Roman" panose="02020603050405020304" pitchFamily="18" charset="0"/>
              </a:rPr>
              <a:t>— Kenn Nesbitt</a:t>
            </a:r>
            <a:endParaRPr lang="en-US" altLang="en-US" sz="17500" dirty="0">
              <a:solidFill>
                <a:srgbClr val="0A0A0A"/>
              </a:solidFill>
              <a:latin typeface="Times New Roman" panose="02020603050405020304" pitchFamily="18" charset="0"/>
              <a:cs typeface="Times New Roman" panose="02020603050405020304" pitchFamily="18" charset="0"/>
            </a:endParaRPr>
          </a:p>
        </p:txBody>
      </p:sp>
      <p:pic>
        <p:nvPicPr>
          <p:cNvPr id="8" name="Picture 2" descr="https://www.poetry4kids.com/wp-content/uploads/2020/03/Good-Morning-Dear-Students-300x292.png">
            <a:extLst>
              <a:ext uri="{FF2B5EF4-FFF2-40B4-BE49-F238E27FC236}">
                <a16:creationId xmlns:a16="http://schemas.microsoft.com/office/drawing/2014/main" id="{DBB25519-E265-4694-8633-8156EA419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5944" y="4823905"/>
            <a:ext cx="1447679" cy="140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54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18D278-5727-4DC4-8059-23B463A11BBB}"/>
              </a:ext>
            </a:extLst>
          </p:cNvPr>
          <p:cNvSpPr>
            <a:spLocks noGrp="1"/>
          </p:cNvSpPr>
          <p:nvPr>
            <p:ph type="title"/>
          </p:nvPr>
        </p:nvSpPr>
        <p:spPr>
          <a:xfrm>
            <a:off x="1179576" y="822960"/>
            <a:ext cx="9829800" cy="1325880"/>
          </a:xfrm>
        </p:spPr>
        <p:txBody>
          <a:bodyPr>
            <a:normAutofit/>
          </a:bodyPr>
          <a:lstStyle/>
          <a:p>
            <a:pPr algn="ctr"/>
            <a:r>
              <a:rPr lang="en-GB" sz="4000">
                <a:solidFill>
                  <a:srgbClr val="FFFFFF"/>
                </a:solidFill>
                <a:latin typeface="Comic Sans MS" panose="030F0702030302020204" pitchFamily="66" charset="0"/>
              </a:rPr>
              <a:t>Monday</a:t>
            </a:r>
          </a:p>
        </p:txBody>
      </p:sp>
      <p:sp>
        <p:nvSpPr>
          <p:cNvPr id="3" name="Content Placeholder 2">
            <a:extLst>
              <a:ext uri="{FF2B5EF4-FFF2-40B4-BE49-F238E27FC236}">
                <a16:creationId xmlns:a16="http://schemas.microsoft.com/office/drawing/2014/main" id="{4FD05C75-A83A-4B83-A4B9-FF97B9E3D73F}"/>
              </a:ext>
            </a:extLst>
          </p:cNvPr>
          <p:cNvSpPr>
            <a:spLocks noGrp="1"/>
          </p:cNvSpPr>
          <p:nvPr>
            <p:ph idx="1"/>
          </p:nvPr>
        </p:nvSpPr>
        <p:spPr>
          <a:xfrm>
            <a:off x="5654783" y="2510657"/>
            <a:ext cx="6181312" cy="2198504"/>
          </a:xfrm>
        </p:spPr>
        <p:txBody>
          <a:bodyPr anchor="ctr">
            <a:normAutofit fontScale="92500" lnSpcReduction="10000"/>
          </a:bodyPr>
          <a:lstStyle/>
          <a:p>
            <a:r>
              <a:rPr lang="en-US" dirty="0">
                <a:latin typeface="Comic Sans MS"/>
              </a:rPr>
              <a:t>White Rose </a:t>
            </a:r>
            <a:r>
              <a:rPr lang="en-US" dirty="0" err="1">
                <a:latin typeface="Comic Sans MS"/>
              </a:rPr>
              <a:t>Maths</a:t>
            </a:r>
            <a:r>
              <a:rPr lang="en-US" dirty="0">
                <a:latin typeface="Comic Sans MS"/>
              </a:rPr>
              <a:t> Home Learning Year 4 – Click on </a:t>
            </a:r>
            <a:r>
              <a:rPr lang="en-US" b="1" dirty="0">
                <a:latin typeface="Comic Sans MS"/>
              </a:rPr>
              <a:t>Week 1</a:t>
            </a:r>
            <a:r>
              <a:rPr lang="en-US" dirty="0">
                <a:latin typeface="Comic Sans MS"/>
              </a:rPr>
              <a:t> (please ignore the link with this week’s date) to review: Decimals and Fractions </a:t>
            </a:r>
            <a:endParaRPr lang="en-GB" dirty="0">
              <a:latin typeface="Comic Sans MS" panose="030F0702030302020204" pitchFamily="66" charset="0"/>
            </a:endParaRPr>
          </a:p>
          <a:p>
            <a:r>
              <a:rPr lang="en-US" u="sng" dirty="0">
                <a:latin typeface="Comic Sans MS" panose="030F0702030302020204" pitchFamily="66" charset="0"/>
                <a:hlinkClick r:id="rId3"/>
              </a:rPr>
              <a:t>https://whiterosemaths.com/homelearning/year-4/</a:t>
            </a:r>
            <a:endParaRPr lang="en-GB" dirty="0">
              <a:latin typeface="Comic Sans MS" panose="030F0702030302020204" pitchFamily="66" charset="0"/>
            </a:endParaRPr>
          </a:p>
          <a:p>
            <a:endParaRPr lang="en-GB" sz="1900" dirty="0">
              <a:solidFill>
                <a:srgbClr val="000000"/>
              </a:solidFill>
            </a:endParaRPr>
          </a:p>
        </p:txBody>
      </p:sp>
      <p:pic>
        <p:nvPicPr>
          <p:cNvPr id="10" name="Picture 9">
            <a:extLst>
              <a:ext uri="{FF2B5EF4-FFF2-40B4-BE49-F238E27FC236}">
                <a16:creationId xmlns:a16="http://schemas.microsoft.com/office/drawing/2014/main" id="{56F60272-D7E0-4341-BB3A-41F9D41A9A0C}"/>
              </a:ext>
            </a:extLst>
          </p:cNvPr>
          <p:cNvPicPr>
            <a:picLocks noChangeAspect="1"/>
          </p:cNvPicPr>
          <p:nvPr/>
        </p:nvPicPr>
        <p:blipFill>
          <a:blip r:embed="rId4"/>
          <a:stretch>
            <a:fillRect/>
          </a:stretch>
        </p:blipFill>
        <p:spPr>
          <a:xfrm>
            <a:off x="8745439" y="4451160"/>
            <a:ext cx="3009900" cy="2129957"/>
          </a:xfrm>
          <a:prstGeom prst="rect">
            <a:avLst/>
          </a:prstGeom>
        </p:spPr>
      </p:pic>
      <p:pic>
        <p:nvPicPr>
          <p:cNvPr id="4" name="Picture 5" descr="A screenshot of a cell phone&#10;&#10;Description generated with very high confidence">
            <a:extLst>
              <a:ext uri="{FF2B5EF4-FFF2-40B4-BE49-F238E27FC236}">
                <a16:creationId xmlns:a16="http://schemas.microsoft.com/office/drawing/2014/main" id="{85EDAF24-F2AE-49CF-8393-51C4F0CBACC7}"/>
              </a:ext>
            </a:extLst>
          </p:cNvPr>
          <p:cNvPicPr>
            <a:picLocks noChangeAspect="1"/>
          </p:cNvPicPr>
          <p:nvPr/>
        </p:nvPicPr>
        <p:blipFill>
          <a:blip r:embed="rId5"/>
          <a:stretch>
            <a:fillRect/>
          </a:stretch>
        </p:blipFill>
        <p:spPr>
          <a:xfrm>
            <a:off x="891654" y="2757735"/>
            <a:ext cx="4660106" cy="2167259"/>
          </a:xfrm>
          <a:prstGeom prst="rect">
            <a:avLst/>
          </a:prstGeom>
        </p:spPr>
      </p:pic>
    </p:spTree>
    <p:extLst>
      <p:ext uri="{BB962C8B-B14F-4D97-AF65-F5344CB8AC3E}">
        <p14:creationId xmlns:p14="http://schemas.microsoft.com/office/powerpoint/2010/main" val="2544695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1984</Words>
  <Application>Microsoft Office PowerPoint</Application>
  <PresentationFormat>Widescreen</PresentationFormat>
  <Paragraphs>217</Paragraphs>
  <Slides>31</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Bubblegum Sans</vt:lpstr>
      <vt:lpstr>Calibri</vt:lpstr>
      <vt:lpstr>Calibri Light</vt:lpstr>
      <vt:lpstr>Comic Sans MS</vt:lpstr>
      <vt:lpstr>Helvetica Neue</vt:lpstr>
      <vt:lpstr>Times New Roman</vt:lpstr>
      <vt:lpstr>Wingdings</vt:lpstr>
      <vt:lpstr>Office Theme</vt:lpstr>
      <vt:lpstr>Year 4 Home Learning</vt:lpstr>
      <vt:lpstr>How it works: </vt:lpstr>
      <vt:lpstr>Overview of Maths</vt:lpstr>
      <vt:lpstr>Maths support sheets</vt:lpstr>
      <vt:lpstr>Overview of English</vt:lpstr>
      <vt:lpstr>Overview of Topic</vt:lpstr>
      <vt:lpstr>Spelling and Reading</vt:lpstr>
      <vt:lpstr>Handwriting It’s important to keep practising your handwriting… it’s a muscle like any other and needs to be exercised!  This week we will focus on the letter formation:  Watch the video then practice one line of this  https://www.teachhandwriting.co.uk/cursive-joins-choice-2.html          Then practice your cursive (joined up) handwriting by copying out the poem.   https://www.poetry4kids.com/poems/good-morning-dear-students/</vt:lpstr>
      <vt:lpstr>Monday</vt:lpstr>
      <vt:lpstr>Monday</vt:lpstr>
      <vt:lpstr>Monday</vt:lpstr>
      <vt:lpstr>Tuesday</vt:lpstr>
      <vt:lpstr>Tuesday</vt:lpstr>
      <vt:lpstr>Tuesday</vt:lpstr>
      <vt:lpstr>Wednesday</vt:lpstr>
      <vt:lpstr>Wednesday</vt:lpstr>
      <vt:lpstr>PowerPoint Presentation</vt:lpstr>
      <vt:lpstr>PowerPoint Presentation</vt:lpstr>
      <vt:lpstr>Wednesday</vt:lpstr>
      <vt:lpstr>Thursday</vt:lpstr>
      <vt:lpstr>Thursday</vt:lpstr>
      <vt:lpstr>PowerPoint Presentation</vt:lpstr>
      <vt:lpstr>PowerPoint Presentation</vt:lpstr>
      <vt:lpstr>PowerPoint Presentation</vt:lpstr>
      <vt:lpstr>PowerPoint Presentation</vt:lpstr>
      <vt:lpstr>Thursday</vt:lpstr>
      <vt:lpstr>Friday</vt:lpstr>
      <vt:lpstr>PowerPoint Presentation</vt:lpstr>
      <vt:lpstr>PowerPoint Presentation</vt:lpstr>
      <vt:lpstr>PowerPoint Presentation</vt:lpstr>
      <vt:lpstr>Friday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4 Home Learning</dc:title>
  <dc:creator>Farnham Boxing</dc:creator>
  <cp:lastModifiedBy>Farnham Boxing</cp:lastModifiedBy>
  <cp:revision>4</cp:revision>
  <dcterms:created xsi:type="dcterms:W3CDTF">2020-05-06T07:24:49Z</dcterms:created>
  <dcterms:modified xsi:type="dcterms:W3CDTF">2020-05-06T11:15:53Z</dcterms:modified>
</cp:coreProperties>
</file>