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3" r:id="rId1"/>
  </p:sldMasterIdLst>
  <p:sldIdLst>
    <p:sldId id="256" r:id="rId2"/>
    <p:sldId id="257" r:id="rId3"/>
    <p:sldId id="259" r:id="rId4"/>
    <p:sldId id="262" r:id="rId5"/>
    <p:sldId id="260" r:id="rId6"/>
    <p:sldId id="286" r:id="rId7"/>
    <p:sldId id="287" r:id="rId8"/>
    <p:sldId id="288" r:id="rId9"/>
    <p:sldId id="309" r:id="rId10"/>
    <p:sldId id="310" r:id="rId11"/>
    <p:sldId id="327" r:id="rId12"/>
    <p:sldId id="332" r:id="rId13"/>
    <p:sldId id="331" r:id="rId14"/>
    <p:sldId id="290" r:id="rId15"/>
    <p:sldId id="294" r:id="rId16"/>
    <p:sldId id="289" r:id="rId17"/>
    <p:sldId id="295" r:id="rId18"/>
    <p:sldId id="296" r:id="rId19"/>
    <p:sldId id="314" r:id="rId20"/>
    <p:sldId id="328" r:id="rId21"/>
    <p:sldId id="333" r:id="rId22"/>
    <p:sldId id="334" r:id="rId23"/>
    <p:sldId id="291" r:id="rId24"/>
    <p:sldId id="300" r:id="rId25"/>
    <p:sldId id="301" r:id="rId26"/>
    <p:sldId id="297" r:id="rId27"/>
    <p:sldId id="302" r:id="rId28"/>
    <p:sldId id="315" r:id="rId29"/>
    <p:sldId id="329" r:id="rId30"/>
    <p:sldId id="335" r:id="rId31"/>
    <p:sldId id="336" r:id="rId32"/>
    <p:sldId id="292" r:id="rId33"/>
    <p:sldId id="303" r:id="rId34"/>
    <p:sldId id="298" r:id="rId35"/>
    <p:sldId id="304" r:id="rId36"/>
    <p:sldId id="305" r:id="rId37"/>
    <p:sldId id="316" r:id="rId38"/>
    <p:sldId id="330" r:id="rId39"/>
    <p:sldId id="337" r:id="rId40"/>
    <p:sldId id="338" r:id="rId41"/>
    <p:sldId id="293" r:id="rId42"/>
    <p:sldId id="306" r:id="rId43"/>
    <p:sldId id="299" r:id="rId44"/>
    <p:sldId id="307" r:id="rId45"/>
    <p:sldId id="308" r:id="rId46"/>
    <p:sldId id="317" r:id="rId47"/>
    <p:sldId id="33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5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0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53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5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3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5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906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53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09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44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3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8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1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43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dailylessons" TargetMode="External"/><Relationship Id="rId2" Type="http://schemas.openxmlformats.org/officeDocument/2006/relationships/hyperlink" Target="https://whiterosemaths.com/homelearning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trockstars.com/logi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hiterosemaths.com/homelearning/year-2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literacyshed.com/for-the-birds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png"/><Relationship Id="rId11" Type="http://schemas.openxmlformats.org/officeDocument/2006/relationships/image" Target="../media/image11.png"/><Relationship Id="rId5" Type="http://schemas.openxmlformats.org/officeDocument/2006/relationships/image" Target="../media/image26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s://www.teachhandwriting.co.uk/cursive-letters-beginners-choice-2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hiterosemaths.com/homelearning/year-2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literacyshed.com/for-the-birds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4.png"/><Relationship Id="rId11" Type="http://schemas.openxmlformats.org/officeDocument/2006/relationships/image" Target="../media/image11.png"/><Relationship Id="rId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hiterosemaths.com/homelearning/year-2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literacyshed.com/for-the-birds.html" TargetMode="External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hiterosemaths.com/homelearning/year-2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65.png"/><Relationship Id="rId4" Type="http://schemas.openxmlformats.org/officeDocument/2006/relationships/hyperlink" Target="https://www.literacyshed.com/for-the-birds.html" TargetMode="External"/><Relationship Id="rId9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.png"/><Relationship Id="rId9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0.png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ttrockstars.com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https://www.literacyshed.com/for-the-birds.htm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literacyshed.com/for-the-birds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6B4A-66CC-48C8-8BB9-19EDBDB23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832" y="1750915"/>
            <a:ext cx="4572000" cy="1655762"/>
          </a:xfrm>
        </p:spPr>
        <p:txBody>
          <a:bodyPr/>
          <a:lstStyle/>
          <a:p>
            <a:r>
              <a:rPr lang="en-GB" dirty="0"/>
              <a:t>Willow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DE55B-E785-4D71-A417-460647199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956" y="3567414"/>
            <a:ext cx="2968487" cy="850692"/>
          </a:xfrm>
        </p:spPr>
        <p:txBody>
          <a:bodyPr/>
          <a:lstStyle/>
          <a:p>
            <a:r>
              <a:rPr lang="en-GB" dirty="0"/>
              <a:t>11</a:t>
            </a:r>
            <a:r>
              <a:rPr lang="en-GB" baseline="30000" dirty="0"/>
              <a:t>th</a:t>
            </a:r>
            <a:r>
              <a:rPr lang="en-GB" dirty="0"/>
              <a:t> – 16</a:t>
            </a:r>
            <a:r>
              <a:rPr lang="en-GB" baseline="30000" dirty="0"/>
              <a:t>th</a:t>
            </a:r>
            <a:r>
              <a:rPr lang="en-GB" dirty="0"/>
              <a:t> May 2020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5A2FA-D547-4209-9D5F-6189FCDA9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32" y="304445"/>
            <a:ext cx="1114581" cy="1133633"/>
          </a:xfrm>
          <a:prstGeom prst="rect">
            <a:avLst/>
          </a:prstGeom>
        </p:spPr>
      </p:pic>
      <p:pic>
        <p:nvPicPr>
          <p:cNvPr id="2050" name="Picture 2" descr="Weeping Willow Tree Clipart">
            <a:extLst>
              <a:ext uri="{FF2B5EF4-FFF2-40B4-BE49-F238E27FC236}">
                <a16:creationId xmlns:a16="http://schemas.microsoft.com/office/drawing/2014/main" id="{CD3A1DE5-F662-40D6-A9D5-326423AAA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32" y="-22323"/>
            <a:ext cx="7399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well, Kelley / Home Learning">
            <a:extLst>
              <a:ext uri="{FF2B5EF4-FFF2-40B4-BE49-F238E27FC236}">
                <a16:creationId xmlns:a16="http://schemas.microsoft.com/office/drawing/2014/main" id="{DA505740-B02B-460A-877B-CD33C1B33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0" y="4082989"/>
            <a:ext cx="4484462" cy="29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Year 2 Clipart">
            <a:extLst>
              <a:ext uri="{FF2B5EF4-FFF2-40B4-BE49-F238E27FC236}">
                <a16:creationId xmlns:a16="http://schemas.microsoft.com/office/drawing/2014/main" id="{B9F84E72-A655-4858-B3CC-7E9749254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02" y="266203"/>
            <a:ext cx="34480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77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3CACB6-6894-4B84-B5A2-DC2D8C1C271C}"/>
              </a:ext>
            </a:extLst>
          </p:cNvPr>
          <p:cNvSpPr/>
          <p:nvPr/>
        </p:nvSpPr>
        <p:spPr>
          <a:xfrm>
            <a:off x="5899688" y="368617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Remember to click play on the power point and make the screen larger.  </a:t>
            </a:r>
          </a:p>
          <a:p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>You can go back and watch the power point video as many times as you need. </a:t>
            </a:r>
          </a:p>
          <a:p>
            <a:r>
              <a:rPr lang="en-GB" dirty="0">
                <a:latin typeface="Comic Sans MS" panose="030F0702030302020204" pitchFamily="66" charset="0"/>
              </a:rPr>
              <a:t>Don’t forget to mark your answers when you have finished.   If you have one you could use a green marking pen.  Or any other colour that you have not been writing in.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8CBE7E-917D-401E-B6CD-3D3052A65BFE}"/>
              </a:ext>
            </a:extLst>
          </p:cNvPr>
          <p:cNvSpPr txBox="1">
            <a:spLocks/>
          </p:cNvSpPr>
          <p:nvPr/>
        </p:nvSpPr>
        <p:spPr>
          <a:xfrm>
            <a:off x="3259810" y="1892502"/>
            <a:ext cx="7315200" cy="195753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latin typeface="Comic Sans MS" panose="030F0702030302020204" pitchFamily="66" charset="0"/>
              </a:rPr>
              <a:t>Useful Websites </a:t>
            </a:r>
            <a:br>
              <a:rPr lang="en-US" sz="2700" dirty="0">
                <a:latin typeface="Comic Sans MS" panose="030F0702030302020204" pitchFamily="66" charset="0"/>
              </a:rPr>
            </a:br>
            <a:r>
              <a:rPr lang="en-GB" sz="2700" dirty="0">
                <a:latin typeface="Comic Sans MS" panose="030F0702030302020204" pitchFamily="66" charset="0"/>
                <a:hlinkClick r:id="rId2"/>
              </a:rPr>
              <a:t>https://whiterosemaths.com/homelearning/</a:t>
            </a:r>
            <a:br>
              <a:rPr lang="en-GB" sz="2700" dirty="0">
                <a:latin typeface="Comic Sans MS" panose="030F0702030302020204" pitchFamily="66" charset="0"/>
              </a:rPr>
            </a:br>
            <a:r>
              <a:rPr lang="en-GB" sz="2700" dirty="0">
                <a:latin typeface="Comic Sans MS" panose="030F0702030302020204" pitchFamily="66" charset="0"/>
                <a:hlinkClick r:id="rId3"/>
              </a:rPr>
              <a:t>https://www.bbc.co.uk/bitesize/dailylessons</a:t>
            </a:r>
            <a:br>
              <a:rPr lang="en-GB" sz="2700" dirty="0">
                <a:latin typeface="Comic Sans MS" panose="030F0702030302020204" pitchFamily="66" charset="0"/>
              </a:rPr>
            </a:br>
            <a:r>
              <a:rPr lang="en-GB" sz="2700" dirty="0">
                <a:latin typeface="Comic Sans MS" panose="030F0702030302020204" pitchFamily="66" charset="0"/>
                <a:hlinkClick r:id="rId4"/>
              </a:rPr>
              <a:t>https://ttrockstars.com/login</a:t>
            </a:r>
            <a:r>
              <a:rPr lang="en-GB" sz="2700" dirty="0">
                <a:latin typeface="Comic Sans MS" panose="030F0702030302020204" pitchFamily="66" charset="0"/>
              </a:rPr>
              <a:t> </a:t>
            </a:r>
            <a:br>
              <a:rPr lang="en-GB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F6E9C2-A4F1-43D5-9F27-E0CACC32B7EC}"/>
              </a:ext>
            </a:extLst>
          </p:cNvPr>
          <p:cNvSpPr txBox="1"/>
          <p:nvPr/>
        </p:nvSpPr>
        <p:spPr>
          <a:xfrm>
            <a:off x="526943" y="586507"/>
            <a:ext cx="6757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Mathematics </a:t>
            </a:r>
          </a:p>
          <a:p>
            <a:endParaRPr lang="en-GB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F605F-7C9B-4BA3-884F-3150DF7B73AF}"/>
              </a:ext>
            </a:extLst>
          </p:cNvPr>
          <p:cNvSpPr txBox="1"/>
          <p:nvPr/>
        </p:nvSpPr>
        <p:spPr>
          <a:xfrm>
            <a:off x="526943" y="4456711"/>
            <a:ext cx="4680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Please note we are working 1 week behind.  </a:t>
            </a:r>
          </a:p>
          <a:p>
            <a:r>
              <a:rPr lang="en-GB" dirty="0"/>
              <a:t>We are working on Summer term week 3 w/c 4</a:t>
            </a:r>
            <a:r>
              <a:rPr lang="en-GB" baseline="30000" dirty="0"/>
              <a:t>th</a:t>
            </a:r>
            <a:r>
              <a:rPr lang="en-GB" dirty="0"/>
              <a:t> May on the website</a:t>
            </a:r>
          </a:p>
        </p:txBody>
      </p:sp>
    </p:spTree>
    <p:extLst>
      <p:ext uri="{BB962C8B-B14F-4D97-AF65-F5344CB8AC3E}">
        <p14:creationId xmlns:p14="http://schemas.microsoft.com/office/powerpoint/2010/main" val="2751275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AA7083-71F3-4899-B44D-BAE202936C7D}"/>
              </a:ext>
            </a:extLst>
          </p:cNvPr>
          <p:cNvSpPr txBox="1"/>
          <p:nvPr/>
        </p:nvSpPr>
        <p:spPr>
          <a:xfrm>
            <a:off x="8231860" y="969542"/>
            <a:ext cx="37040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 2</a:t>
            </a:r>
          </a:p>
          <a:p>
            <a:r>
              <a:rPr lang="en-GB" dirty="0"/>
              <a:t>Summer Term </a:t>
            </a:r>
          </a:p>
          <a:p>
            <a:r>
              <a:rPr lang="en-GB" dirty="0"/>
              <a:t>Week 3</a:t>
            </a:r>
          </a:p>
          <a:p>
            <a:r>
              <a:rPr lang="en-GB" dirty="0"/>
              <a:t>Lesson 1 – Fact families addition and  subtraction bonds to 20. </a:t>
            </a:r>
          </a:p>
        </p:txBody>
      </p:sp>
      <p:pic>
        <p:nvPicPr>
          <p:cNvPr id="6" name="Picture 2" descr="Year 2 Clipart">
            <a:extLst>
              <a:ext uri="{FF2B5EF4-FFF2-40B4-BE49-F238E27FC236}">
                <a16:creationId xmlns:a16="http://schemas.microsoft.com/office/drawing/2014/main" id="{031BA0D7-5AA8-4B20-B4F4-F04C9866F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905" y="5169815"/>
            <a:ext cx="34480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8C67B8-17BD-49CD-9FDF-BEE9BB44759B}"/>
              </a:ext>
            </a:extLst>
          </p:cNvPr>
          <p:cNvSpPr/>
          <p:nvPr/>
        </p:nvSpPr>
        <p:spPr>
          <a:xfrm>
            <a:off x="623705" y="364210"/>
            <a:ext cx="5062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https://whiterosemaths.com/homelearning/year-2/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4AA14-712B-4DEC-B9D1-2AD062CC6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3" y="949720"/>
            <a:ext cx="6795194" cy="535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31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178DC-D335-4DB5-968B-50C6FD672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357" y="0"/>
            <a:ext cx="9714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46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35079-FEE4-4D66-B89F-710B0950D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99" y="0"/>
            <a:ext cx="9723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9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3733-DD93-447B-9C9E-661000D1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Tuesday  12</a:t>
            </a:r>
            <a:r>
              <a:rPr lang="en-GB" baseline="30000" dirty="0"/>
              <a:t>th</a:t>
            </a:r>
            <a:r>
              <a:rPr lang="en-GB" dirty="0"/>
              <a:t> May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9C47AE-1C4C-4983-9B1A-AE7B18A08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Writing activities. </a:t>
            </a:r>
          </a:p>
        </p:txBody>
      </p:sp>
    </p:spTree>
    <p:extLst>
      <p:ext uri="{BB962C8B-B14F-4D97-AF65-F5344CB8AC3E}">
        <p14:creationId xmlns:p14="http://schemas.microsoft.com/office/powerpoint/2010/main" val="999065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135" y="216066"/>
            <a:ext cx="10506862" cy="881264"/>
          </a:xfrm>
        </p:spPr>
        <p:txBody>
          <a:bodyPr>
            <a:noAutofit/>
          </a:bodyPr>
          <a:lstStyle/>
          <a:p>
            <a:r>
              <a:rPr lang="en-US" sz="2400" dirty="0"/>
              <a:t>Our story this week is called ‘For the birds’.</a:t>
            </a:r>
            <a:br>
              <a:rPr lang="en-US" sz="2400" dirty="0"/>
            </a:br>
            <a:r>
              <a:rPr lang="en-US" sz="2400" dirty="0"/>
              <a:t>Each day we are going to write a tiny part of the story. 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CD49C22-6B3F-485F-8EB5-7AB00CDFCD2E}"/>
              </a:ext>
            </a:extLst>
          </p:cNvPr>
          <p:cNvCxnSpPr/>
          <p:nvPr/>
        </p:nvCxnSpPr>
        <p:spPr>
          <a:xfrm>
            <a:off x="834886" y="1209261"/>
            <a:ext cx="0" cy="443947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ad And Happy Face Clipart">
            <a:extLst>
              <a:ext uri="{FF2B5EF4-FFF2-40B4-BE49-F238E27FC236}">
                <a16:creationId xmlns:a16="http://schemas.microsoft.com/office/drawing/2014/main" id="{A23F16D2-3B4B-4B01-AEC9-0F091DF5E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4810" r="47148" b="15582"/>
          <a:stretch/>
        </p:blipFill>
        <p:spPr bwMode="auto">
          <a:xfrm>
            <a:off x="486826" y="312521"/>
            <a:ext cx="792528" cy="7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d And Happy Face Clipart">
            <a:extLst>
              <a:ext uri="{FF2B5EF4-FFF2-40B4-BE49-F238E27FC236}">
                <a16:creationId xmlns:a16="http://schemas.microsoft.com/office/drawing/2014/main" id="{A8C9AC11-9354-4248-A4D3-3EA03BD34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906" r="4166" b="15217"/>
          <a:stretch/>
        </p:blipFill>
        <p:spPr bwMode="auto">
          <a:xfrm>
            <a:off x="442291" y="5760671"/>
            <a:ext cx="785189" cy="7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27BB08-6C62-40B9-9E94-1B746CD86828}"/>
              </a:ext>
            </a:extLst>
          </p:cNvPr>
          <p:cNvCxnSpPr/>
          <p:nvPr/>
        </p:nvCxnSpPr>
        <p:spPr>
          <a:xfrm>
            <a:off x="834885" y="3429000"/>
            <a:ext cx="10760767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C24FA53-FAA8-4AAD-815F-681C7E139841}"/>
              </a:ext>
            </a:extLst>
          </p:cNvPr>
          <p:cNvSpPr txBox="1"/>
          <p:nvPr/>
        </p:nvSpPr>
        <p:spPr>
          <a:xfrm>
            <a:off x="1479054" y="2690336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1</a:t>
            </a:r>
          </a:p>
          <a:p>
            <a:pPr algn="ctr"/>
            <a:r>
              <a:rPr lang="en-GB" sz="1200" dirty="0"/>
              <a:t>Budge over</a:t>
            </a:r>
          </a:p>
          <a:p>
            <a:pPr algn="ctr"/>
            <a:r>
              <a:rPr lang="en-GB" sz="1200" dirty="0"/>
              <a:t>0:24 – 0:42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281BC-CA7A-478B-96CE-3673D99D5847}"/>
              </a:ext>
            </a:extLst>
          </p:cNvPr>
          <p:cNvSpPr txBox="1"/>
          <p:nvPr/>
        </p:nvSpPr>
        <p:spPr>
          <a:xfrm>
            <a:off x="10556004" y="2796578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9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26401A-48C7-4995-8708-8DC3BD6D7075}"/>
              </a:ext>
            </a:extLst>
          </p:cNvPr>
          <p:cNvSpPr txBox="1"/>
          <p:nvPr/>
        </p:nvSpPr>
        <p:spPr>
          <a:xfrm>
            <a:off x="9441423" y="2805013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8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351027-5986-4951-8840-43653BFED1D3}"/>
              </a:ext>
            </a:extLst>
          </p:cNvPr>
          <p:cNvSpPr txBox="1"/>
          <p:nvPr/>
        </p:nvSpPr>
        <p:spPr>
          <a:xfrm>
            <a:off x="8325826" y="2786944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7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D399E2-52F4-4FF7-8A43-EA7A74AE135B}"/>
              </a:ext>
            </a:extLst>
          </p:cNvPr>
          <p:cNvSpPr txBox="1"/>
          <p:nvPr/>
        </p:nvSpPr>
        <p:spPr>
          <a:xfrm>
            <a:off x="7210229" y="2767665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6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4AAB7D-2936-4F11-AE95-4DF174681267}"/>
              </a:ext>
            </a:extLst>
          </p:cNvPr>
          <p:cNvSpPr txBox="1"/>
          <p:nvPr/>
        </p:nvSpPr>
        <p:spPr>
          <a:xfrm>
            <a:off x="6031152" y="2533103"/>
            <a:ext cx="934330" cy="1692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5</a:t>
            </a:r>
          </a:p>
          <a:p>
            <a:pPr algn="ctr"/>
            <a:r>
              <a:rPr lang="en-GB" sz="1200" dirty="0"/>
              <a:t>Room for one more </a:t>
            </a:r>
          </a:p>
          <a:p>
            <a:pPr algn="ctr"/>
            <a:r>
              <a:rPr lang="en-GB" sz="1200" dirty="0"/>
              <a:t>1:27- 1:45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4A7EB8-BDF7-4D91-9DDA-D2A6492FD69A}"/>
              </a:ext>
            </a:extLst>
          </p:cNvPr>
          <p:cNvSpPr txBox="1"/>
          <p:nvPr/>
        </p:nvSpPr>
        <p:spPr>
          <a:xfrm>
            <a:off x="4902440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4</a:t>
            </a:r>
          </a:p>
          <a:p>
            <a:pPr algn="ctr"/>
            <a:r>
              <a:rPr lang="en-GB" sz="1200" dirty="0"/>
              <a:t>Stay away</a:t>
            </a:r>
          </a:p>
          <a:p>
            <a:pPr algn="ctr"/>
            <a:r>
              <a:rPr lang="en-GB" sz="1200" dirty="0"/>
              <a:t>1:15 – 1:26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B66F66-0F7E-4E02-A049-1A8BDE821F49}"/>
              </a:ext>
            </a:extLst>
          </p:cNvPr>
          <p:cNvSpPr txBox="1"/>
          <p:nvPr/>
        </p:nvSpPr>
        <p:spPr>
          <a:xfrm>
            <a:off x="3773728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3</a:t>
            </a:r>
          </a:p>
          <a:p>
            <a:pPr algn="ctr"/>
            <a:r>
              <a:rPr lang="en-GB" sz="1200" dirty="0"/>
              <a:t>Hi</a:t>
            </a:r>
          </a:p>
          <a:p>
            <a:pPr algn="ctr"/>
            <a:r>
              <a:rPr lang="en-GB" sz="1200" dirty="0"/>
              <a:t>0:59 – 1:14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37297D-D3DA-4CFD-AFB2-B985AD190C4C}"/>
              </a:ext>
            </a:extLst>
          </p:cNvPr>
          <p:cNvSpPr txBox="1"/>
          <p:nvPr/>
        </p:nvSpPr>
        <p:spPr>
          <a:xfrm>
            <a:off x="2632748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2</a:t>
            </a:r>
          </a:p>
          <a:p>
            <a:pPr algn="ctr"/>
            <a:r>
              <a:rPr lang="en-GB" sz="1200" dirty="0"/>
              <a:t>Who is that</a:t>
            </a:r>
          </a:p>
          <a:p>
            <a:pPr algn="ctr"/>
            <a:r>
              <a:rPr lang="en-GB" sz="1200" dirty="0"/>
              <a:t>0:43 – 0:58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78AD33-1FD6-467E-ABB8-6946DA91ED4D}"/>
              </a:ext>
            </a:extLst>
          </p:cNvPr>
          <p:cNvSpPr/>
          <p:nvPr/>
        </p:nvSpPr>
        <p:spPr>
          <a:xfrm>
            <a:off x="6985443" y="5972269"/>
            <a:ext cx="4805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https://www.literacyshed.com/for-the-birds.html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BB31C-26AB-4D3D-90E6-95AFC95A3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14" y="3040454"/>
            <a:ext cx="1035573" cy="792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E1E88-EDBA-4995-9F05-A84CC7E5334B}"/>
              </a:ext>
            </a:extLst>
          </p:cNvPr>
          <p:cNvSpPr txBox="1"/>
          <p:nvPr/>
        </p:nvSpPr>
        <p:spPr>
          <a:xfrm>
            <a:off x="1542534" y="4492632"/>
            <a:ext cx="41028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we talk about the birds in the story we are going to use the name </a:t>
            </a:r>
          </a:p>
          <a:p>
            <a:endParaRPr lang="en-GB" dirty="0"/>
          </a:p>
          <a:p>
            <a:r>
              <a:rPr lang="en-GB" dirty="0"/>
              <a:t>Peck  </a:t>
            </a:r>
          </a:p>
          <a:p>
            <a:endParaRPr lang="en-GB" dirty="0"/>
          </a:p>
          <a:p>
            <a:r>
              <a:rPr lang="en-GB" dirty="0"/>
              <a:t>We are also going to use the pronouns he and them.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EEBAEA-582B-440D-936D-58D00C146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231" y="2526062"/>
            <a:ext cx="1130404" cy="1001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DE06B-ECA9-4813-8EC5-84E103068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198" y="2533103"/>
            <a:ext cx="1054416" cy="100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999E56-8908-4708-93E2-453236695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65" y="454395"/>
            <a:ext cx="1714739" cy="162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5923128" y="573206"/>
            <a:ext cx="3862317" cy="1021556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In this sentences I want to tell the reader when the rest of the birds arrived.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B8A7C-72FD-4397-A2CB-3A9EE39E2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877" y="3138481"/>
            <a:ext cx="8030817" cy="1523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108A77-CEF4-488B-B764-1072F86C19B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7" y="2241177"/>
            <a:ext cx="723997" cy="740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9CDE8C-8DCA-418E-B22D-4A8DFA4ED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652" y="3139518"/>
            <a:ext cx="2791215" cy="274358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17AAE8-179B-462E-A62D-A71665A35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13774" y="1586834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3BF312-8BBD-4635-B54E-8E8E1CCA3E12}"/>
              </a:ext>
            </a:extLst>
          </p:cNvPr>
          <p:cNvSpPr txBox="1"/>
          <p:nvPr/>
        </p:nvSpPr>
        <p:spPr>
          <a:xfrm>
            <a:off x="6851373" y="5383474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</p:spTree>
    <p:extLst>
      <p:ext uri="{BB962C8B-B14F-4D97-AF65-F5344CB8AC3E}">
        <p14:creationId xmlns:p14="http://schemas.microsoft.com/office/powerpoint/2010/main" val="313617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999E56-8908-4708-93E2-453236695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65" y="454395"/>
            <a:ext cx="1714739" cy="162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5923128" y="573206"/>
            <a:ext cx="3862317" cy="1021556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My next sentences is going to tell the reader about the sounds that the tiny blue birds were making.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49084B-11D2-4081-9268-BE4E8CEF2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747" y="2770477"/>
            <a:ext cx="6889679" cy="1524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700-00005100000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5" y="2241163"/>
            <a:ext cx="1104831" cy="105862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3BB454-A83C-41B8-AC6B-94A2BB77D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8096" y="1483736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8F9BB8-DD88-4553-83B2-A5C47BA290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696" y="2241163"/>
            <a:ext cx="2019582" cy="3915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454A95-A905-4234-BFB5-8941C26F3388}"/>
              </a:ext>
            </a:extLst>
          </p:cNvPr>
          <p:cNvSpPr txBox="1"/>
          <p:nvPr/>
        </p:nvSpPr>
        <p:spPr>
          <a:xfrm>
            <a:off x="6851373" y="5635265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</p:spTree>
    <p:extLst>
      <p:ext uri="{BB962C8B-B14F-4D97-AF65-F5344CB8AC3E}">
        <p14:creationId xmlns:p14="http://schemas.microsoft.com/office/powerpoint/2010/main" val="11830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999E56-8908-4708-93E2-453236695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65" y="454395"/>
            <a:ext cx="1714739" cy="162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8216348" y="573206"/>
            <a:ext cx="1569097" cy="1629002"/>
          </a:xfrm>
          <a:prstGeom prst="wedgeRoundRectCallout">
            <a:avLst>
              <a:gd name="adj1" fmla="val 99230"/>
              <a:gd name="adj2" fmla="val -3451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 want to try and use a conjunction in the next sentence.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473F3-C1C0-4509-9BE4-D612ECBB6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384" y="3979300"/>
            <a:ext cx="7502129" cy="1590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3B36B-EB80-4D2C-AB3A-894E35FC728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7" y="2202208"/>
            <a:ext cx="977375" cy="862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5C60E-0106-41FE-A8AF-F6F9FB745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919" y="257402"/>
            <a:ext cx="3291114" cy="3341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B13F86-399F-49AB-B958-9C1E9909C5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487" y="3183073"/>
            <a:ext cx="2800741" cy="3477110"/>
          </a:xfrm>
          <a:prstGeom prst="rect">
            <a:avLst/>
          </a:prstGeom>
        </p:spPr>
      </p:pic>
      <p:pic>
        <p:nvPicPr>
          <p:cNvPr id="9" name="Picture 4" descr="Sad And Happy Face Clipart">
            <a:extLst>
              <a:ext uri="{FF2B5EF4-FFF2-40B4-BE49-F238E27FC236}">
                <a16:creationId xmlns:a16="http://schemas.microsoft.com/office/drawing/2014/main" id="{13806EE2-D831-49EF-9260-954A7C818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906" r="4166" b="15217"/>
          <a:stretch/>
        </p:blipFill>
        <p:spPr bwMode="auto">
          <a:xfrm>
            <a:off x="1566975" y="2236970"/>
            <a:ext cx="580318" cy="58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3DD48F-CC8D-476E-A89E-C31286894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0490" y="1473796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E899C3-6A25-49A8-BC34-5B9D01497B8C}"/>
              </a:ext>
            </a:extLst>
          </p:cNvPr>
          <p:cNvSpPr txBox="1"/>
          <p:nvPr/>
        </p:nvSpPr>
        <p:spPr>
          <a:xfrm>
            <a:off x="6898033" y="5781039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</p:spTree>
    <p:extLst>
      <p:ext uri="{BB962C8B-B14F-4D97-AF65-F5344CB8AC3E}">
        <p14:creationId xmlns:p14="http://schemas.microsoft.com/office/powerpoint/2010/main" val="17331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245E-F28E-4D87-9335-FE6F021D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Tuesday 12</a:t>
            </a:r>
            <a:r>
              <a:rPr lang="en-GB" baseline="30000" dirty="0"/>
              <a:t>th</a:t>
            </a:r>
            <a:r>
              <a:rPr lang="en-GB" dirty="0"/>
              <a:t> May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AF7FE-1450-4989-9AE0-3849047ED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Mathematics </a:t>
            </a:r>
          </a:p>
        </p:txBody>
      </p:sp>
    </p:spTree>
    <p:extLst>
      <p:ext uri="{BB962C8B-B14F-4D97-AF65-F5344CB8AC3E}">
        <p14:creationId xmlns:p14="http://schemas.microsoft.com/office/powerpoint/2010/main" val="135834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5888AA-CFA6-4A65-9DE0-2E1F2656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>
            <a:normAutofit fontScale="90000"/>
          </a:bodyPr>
          <a:lstStyle/>
          <a:p>
            <a:r>
              <a:rPr lang="en-GB" dirty="0"/>
              <a:t>Daily handwriting. </a:t>
            </a:r>
            <a:br>
              <a:rPr lang="en-GB" dirty="0"/>
            </a:br>
            <a:r>
              <a:rPr lang="en-GB" sz="2700" dirty="0">
                <a:hlinkClick r:id="rId2"/>
              </a:rPr>
              <a:t>https://www.teachhandwriting.co.uk/cursive-letters-beginners-choice-2.html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EAD789-5485-417D-A3C1-6401A5BF16F1}"/>
              </a:ext>
            </a:extLst>
          </p:cNvPr>
          <p:cNvSpPr txBox="1"/>
          <p:nvPr/>
        </p:nvSpPr>
        <p:spPr>
          <a:xfrm>
            <a:off x="838200" y="1311965"/>
            <a:ext cx="106116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week I would like you to start each writing session by practising your handwriting.  </a:t>
            </a:r>
          </a:p>
          <a:p>
            <a:r>
              <a:rPr lang="en-GB" dirty="0"/>
              <a:t>Remember to write just three letters and then check back with the video, to make sure that you are forming your letters correctly.  </a:t>
            </a:r>
          </a:p>
          <a:p>
            <a:r>
              <a:rPr lang="en-GB" dirty="0"/>
              <a:t>No more than half a line of each letter in a day!</a:t>
            </a:r>
          </a:p>
          <a:p>
            <a:endParaRPr lang="en-GB" dirty="0"/>
          </a:p>
          <a:p>
            <a:r>
              <a:rPr lang="en-GB" dirty="0"/>
              <a:t>Remember that all of the letters must rest on the line and you should try to make them exactly the same size as each other.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3CEB9-C146-40E3-A857-8F367A1AD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21" y="3362316"/>
            <a:ext cx="1267002" cy="1038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D4266-A2C3-40D6-A9A7-331850BC3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290" y="3371842"/>
            <a:ext cx="1305107" cy="1028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CF7FDE-68F7-414E-9C53-072397BD0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964" y="3400421"/>
            <a:ext cx="1209844" cy="1028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C2F63F-D1D6-4DC8-A916-CFC526B6C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1375" y="3417336"/>
            <a:ext cx="1305107" cy="971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F1A060-A640-40A7-9F1A-5BBEB2DD9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9049" y="3417336"/>
            <a:ext cx="1276528" cy="10288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C16037-765A-44EA-8675-A99EFD8C1269}"/>
              </a:ext>
            </a:extLst>
          </p:cNvPr>
          <p:cNvSpPr txBox="1"/>
          <p:nvPr/>
        </p:nvSpPr>
        <p:spPr>
          <a:xfrm>
            <a:off x="728869" y="5404726"/>
            <a:ext cx="5907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link will shows videos of how each letter is drawn.  There are also some worksheets that you can print off, or simply practise them in your books.  </a:t>
            </a:r>
          </a:p>
        </p:txBody>
      </p:sp>
    </p:spTree>
    <p:extLst>
      <p:ext uri="{BB962C8B-B14F-4D97-AF65-F5344CB8AC3E}">
        <p14:creationId xmlns:p14="http://schemas.microsoft.com/office/powerpoint/2010/main" val="3157224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AA7083-71F3-4899-B44D-BAE202936C7D}"/>
              </a:ext>
            </a:extLst>
          </p:cNvPr>
          <p:cNvSpPr txBox="1"/>
          <p:nvPr/>
        </p:nvSpPr>
        <p:spPr>
          <a:xfrm>
            <a:off x="8231860" y="969542"/>
            <a:ext cx="37040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 2</a:t>
            </a:r>
          </a:p>
          <a:p>
            <a:r>
              <a:rPr lang="en-GB" dirty="0"/>
              <a:t>Summer Term </a:t>
            </a:r>
          </a:p>
          <a:p>
            <a:r>
              <a:rPr lang="en-GB" dirty="0"/>
              <a:t>Week 3</a:t>
            </a:r>
          </a:p>
          <a:p>
            <a:r>
              <a:rPr lang="en-GB" dirty="0"/>
              <a:t>Lesson 2 – Compare number sentences. </a:t>
            </a:r>
          </a:p>
        </p:txBody>
      </p:sp>
      <p:pic>
        <p:nvPicPr>
          <p:cNvPr id="6" name="Picture 2" descr="Year 2 Clipart">
            <a:extLst>
              <a:ext uri="{FF2B5EF4-FFF2-40B4-BE49-F238E27FC236}">
                <a16:creationId xmlns:a16="http://schemas.microsoft.com/office/drawing/2014/main" id="{031BA0D7-5AA8-4B20-B4F4-F04C9866F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905" y="5169815"/>
            <a:ext cx="34480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8C67B8-17BD-49CD-9FDF-BEE9BB44759B}"/>
              </a:ext>
            </a:extLst>
          </p:cNvPr>
          <p:cNvSpPr/>
          <p:nvPr/>
        </p:nvSpPr>
        <p:spPr>
          <a:xfrm>
            <a:off x="623705" y="364210"/>
            <a:ext cx="5062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https://whiterosemaths.com/homelearning/year-2/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6C2B7-F81F-4556-8E1C-0975EA710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05" y="1127382"/>
            <a:ext cx="6830980" cy="52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52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70C65A-7FEE-47CD-AA6F-84B823050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0" y="0"/>
            <a:ext cx="9654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06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E55D1-3334-49F4-894F-F80387766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940" y="0"/>
            <a:ext cx="9702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20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3733-DD93-447B-9C9E-661000D1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Wednesday 13</a:t>
            </a:r>
            <a:r>
              <a:rPr lang="en-GB" baseline="30000" dirty="0"/>
              <a:t>th</a:t>
            </a:r>
            <a:r>
              <a:rPr lang="en-GB" dirty="0"/>
              <a:t> May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9C47AE-1C4C-4983-9B1A-AE7B18A08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Writing activities. </a:t>
            </a:r>
          </a:p>
        </p:txBody>
      </p:sp>
    </p:spTree>
    <p:extLst>
      <p:ext uri="{BB962C8B-B14F-4D97-AF65-F5344CB8AC3E}">
        <p14:creationId xmlns:p14="http://schemas.microsoft.com/office/powerpoint/2010/main" val="50773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135" y="216066"/>
            <a:ext cx="10506862" cy="881264"/>
          </a:xfrm>
        </p:spPr>
        <p:txBody>
          <a:bodyPr>
            <a:noAutofit/>
          </a:bodyPr>
          <a:lstStyle/>
          <a:p>
            <a:r>
              <a:rPr lang="en-US" sz="2400" dirty="0"/>
              <a:t>Our story this week is called ‘For the birds’.</a:t>
            </a:r>
            <a:br>
              <a:rPr lang="en-US" sz="2400" dirty="0"/>
            </a:br>
            <a:r>
              <a:rPr lang="en-US" sz="2400" dirty="0"/>
              <a:t>Each day we are going to write a tiny part of the story. 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CD49C22-6B3F-485F-8EB5-7AB00CDFCD2E}"/>
              </a:ext>
            </a:extLst>
          </p:cNvPr>
          <p:cNvCxnSpPr/>
          <p:nvPr/>
        </p:nvCxnSpPr>
        <p:spPr>
          <a:xfrm>
            <a:off x="834886" y="1209261"/>
            <a:ext cx="0" cy="443947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ad And Happy Face Clipart">
            <a:extLst>
              <a:ext uri="{FF2B5EF4-FFF2-40B4-BE49-F238E27FC236}">
                <a16:creationId xmlns:a16="http://schemas.microsoft.com/office/drawing/2014/main" id="{A23F16D2-3B4B-4B01-AEC9-0F091DF5E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4810" r="47148" b="15582"/>
          <a:stretch/>
        </p:blipFill>
        <p:spPr bwMode="auto">
          <a:xfrm>
            <a:off x="486826" y="312521"/>
            <a:ext cx="792528" cy="7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d And Happy Face Clipart">
            <a:extLst>
              <a:ext uri="{FF2B5EF4-FFF2-40B4-BE49-F238E27FC236}">
                <a16:creationId xmlns:a16="http://schemas.microsoft.com/office/drawing/2014/main" id="{A8C9AC11-9354-4248-A4D3-3EA03BD34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906" r="4166" b="15217"/>
          <a:stretch/>
        </p:blipFill>
        <p:spPr bwMode="auto">
          <a:xfrm>
            <a:off x="442291" y="5760671"/>
            <a:ext cx="785189" cy="7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27BB08-6C62-40B9-9E94-1B746CD86828}"/>
              </a:ext>
            </a:extLst>
          </p:cNvPr>
          <p:cNvCxnSpPr/>
          <p:nvPr/>
        </p:nvCxnSpPr>
        <p:spPr>
          <a:xfrm>
            <a:off x="834885" y="3429000"/>
            <a:ext cx="10760767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C24FA53-FAA8-4AAD-815F-681C7E139841}"/>
              </a:ext>
            </a:extLst>
          </p:cNvPr>
          <p:cNvSpPr txBox="1"/>
          <p:nvPr/>
        </p:nvSpPr>
        <p:spPr>
          <a:xfrm>
            <a:off x="1479054" y="2690336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1</a:t>
            </a:r>
          </a:p>
          <a:p>
            <a:pPr algn="ctr"/>
            <a:r>
              <a:rPr lang="en-GB" sz="1200" dirty="0"/>
              <a:t>Budge over</a:t>
            </a:r>
          </a:p>
          <a:p>
            <a:pPr algn="ctr"/>
            <a:r>
              <a:rPr lang="en-GB" sz="1200" dirty="0"/>
              <a:t>0:24 – 0:42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281BC-CA7A-478B-96CE-3673D99D5847}"/>
              </a:ext>
            </a:extLst>
          </p:cNvPr>
          <p:cNvSpPr txBox="1"/>
          <p:nvPr/>
        </p:nvSpPr>
        <p:spPr>
          <a:xfrm>
            <a:off x="10556004" y="2796578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9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26401A-48C7-4995-8708-8DC3BD6D7075}"/>
              </a:ext>
            </a:extLst>
          </p:cNvPr>
          <p:cNvSpPr txBox="1"/>
          <p:nvPr/>
        </p:nvSpPr>
        <p:spPr>
          <a:xfrm>
            <a:off x="9441423" y="2805013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8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351027-5986-4951-8840-43653BFED1D3}"/>
              </a:ext>
            </a:extLst>
          </p:cNvPr>
          <p:cNvSpPr txBox="1"/>
          <p:nvPr/>
        </p:nvSpPr>
        <p:spPr>
          <a:xfrm>
            <a:off x="8325826" y="2786944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7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D399E2-52F4-4FF7-8A43-EA7A74AE135B}"/>
              </a:ext>
            </a:extLst>
          </p:cNvPr>
          <p:cNvSpPr txBox="1"/>
          <p:nvPr/>
        </p:nvSpPr>
        <p:spPr>
          <a:xfrm>
            <a:off x="7210229" y="2767665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6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4AAB7D-2936-4F11-AE95-4DF174681267}"/>
              </a:ext>
            </a:extLst>
          </p:cNvPr>
          <p:cNvSpPr txBox="1"/>
          <p:nvPr/>
        </p:nvSpPr>
        <p:spPr>
          <a:xfrm>
            <a:off x="6031152" y="2533103"/>
            <a:ext cx="934330" cy="1692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5</a:t>
            </a:r>
          </a:p>
          <a:p>
            <a:pPr algn="ctr"/>
            <a:r>
              <a:rPr lang="en-GB" sz="1200" dirty="0"/>
              <a:t>Room for one more </a:t>
            </a:r>
          </a:p>
          <a:p>
            <a:pPr algn="ctr"/>
            <a:r>
              <a:rPr lang="en-GB" sz="1200" dirty="0"/>
              <a:t>1:27- 1:45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4A7EB8-BDF7-4D91-9DDA-D2A6492FD69A}"/>
              </a:ext>
            </a:extLst>
          </p:cNvPr>
          <p:cNvSpPr txBox="1"/>
          <p:nvPr/>
        </p:nvSpPr>
        <p:spPr>
          <a:xfrm>
            <a:off x="4902440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4</a:t>
            </a:r>
          </a:p>
          <a:p>
            <a:pPr algn="ctr"/>
            <a:r>
              <a:rPr lang="en-GB" sz="1200" dirty="0"/>
              <a:t>Stay away</a:t>
            </a:r>
          </a:p>
          <a:p>
            <a:pPr algn="ctr"/>
            <a:r>
              <a:rPr lang="en-GB" sz="1200" dirty="0"/>
              <a:t>1:15 – 1:26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B66F66-0F7E-4E02-A049-1A8BDE821F49}"/>
              </a:ext>
            </a:extLst>
          </p:cNvPr>
          <p:cNvSpPr txBox="1"/>
          <p:nvPr/>
        </p:nvSpPr>
        <p:spPr>
          <a:xfrm>
            <a:off x="3773728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3</a:t>
            </a:r>
          </a:p>
          <a:p>
            <a:pPr algn="ctr"/>
            <a:r>
              <a:rPr lang="en-GB" sz="1200" dirty="0"/>
              <a:t>Hi</a:t>
            </a:r>
          </a:p>
          <a:p>
            <a:pPr algn="ctr"/>
            <a:r>
              <a:rPr lang="en-GB" sz="1200" dirty="0"/>
              <a:t>0:59 – 1:14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37297D-D3DA-4CFD-AFB2-B985AD190C4C}"/>
              </a:ext>
            </a:extLst>
          </p:cNvPr>
          <p:cNvSpPr txBox="1"/>
          <p:nvPr/>
        </p:nvSpPr>
        <p:spPr>
          <a:xfrm>
            <a:off x="2632748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2</a:t>
            </a:r>
          </a:p>
          <a:p>
            <a:pPr algn="ctr"/>
            <a:r>
              <a:rPr lang="en-GB" sz="1200" dirty="0"/>
              <a:t>Who is that</a:t>
            </a:r>
          </a:p>
          <a:p>
            <a:pPr algn="ctr"/>
            <a:r>
              <a:rPr lang="en-GB" sz="1200" dirty="0"/>
              <a:t>0:43 – 0:58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78AD33-1FD6-467E-ABB8-6946DA91ED4D}"/>
              </a:ext>
            </a:extLst>
          </p:cNvPr>
          <p:cNvSpPr/>
          <p:nvPr/>
        </p:nvSpPr>
        <p:spPr>
          <a:xfrm>
            <a:off x="6985443" y="5972269"/>
            <a:ext cx="4805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https://www.literacyshed.com/for-the-birds.html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BB31C-26AB-4D3D-90E6-95AFC95A3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14" y="3040454"/>
            <a:ext cx="1035573" cy="792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E1E88-EDBA-4995-9F05-A84CC7E5334B}"/>
              </a:ext>
            </a:extLst>
          </p:cNvPr>
          <p:cNvSpPr txBox="1"/>
          <p:nvPr/>
        </p:nvSpPr>
        <p:spPr>
          <a:xfrm>
            <a:off x="1542534" y="4492632"/>
            <a:ext cx="41028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we talk about the birds in the story we are going to use the name </a:t>
            </a:r>
          </a:p>
          <a:p>
            <a:endParaRPr lang="en-GB" dirty="0"/>
          </a:p>
          <a:p>
            <a:r>
              <a:rPr lang="en-GB" dirty="0"/>
              <a:t>Peck  </a:t>
            </a:r>
          </a:p>
          <a:p>
            <a:endParaRPr lang="en-GB" dirty="0"/>
          </a:p>
          <a:p>
            <a:r>
              <a:rPr lang="en-GB" dirty="0"/>
              <a:t>We are also going to use the pronouns he and them.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EEBAEA-582B-440D-936D-58D00C146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231" y="2526062"/>
            <a:ext cx="1130404" cy="1001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DE06B-ECA9-4813-8EC5-84E103068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198" y="2533103"/>
            <a:ext cx="1054416" cy="10016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0D7B62-DC1C-461D-A571-DE313AEE6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961" y="2593318"/>
            <a:ext cx="1157737" cy="8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6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5923128" y="573206"/>
            <a:ext cx="3862317" cy="1634490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 want to describe Peck in this sentences.  I am going to try and use  a list sentences to do this.   </a:t>
            </a:r>
          </a:p>
          <a:p>
            <a:r>
              <a:rPr lang="en-GB" dirty="0"/>
              <a:t>Remember to think of some amazing words to describe him.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0B4E7-3620-49FF-84E7-387B5CE8E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08" y="244150"/>
            <a:ext cx="1914792" cy="1457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4B4CB0-FE4D-4867-A3B5-617152E23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598" y="3928614"/>
            <a:ext cx="7513983" cy="1321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5400000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8" y="1872324"/>
            <a:ext cx="893432" cy="817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92C461-BAB1-451D-A795-FA2AA9300C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896" y="2690191"/>
            <a:ext cx="2057687" cy="2476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F207A-571D-45DA-9CDC-98E4D5D18E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6767" y="247187"/>
            <a:ext cx="2010056" cy="3524742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20052B-24BF-4614-B7D2-F19DACBA5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20490" y="1567524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62DCA2-8493-4DD7-BD75-7583FE197E45}"/>
              </a:ext>
            </a:extLst>
          </p:cNvPr>
          <p:cNvSpPr txBox="1"/>
          <p:nvPr/>
        </p:nvSpPr>
        <p:spPr>
          <a:xfrm>
            <a:off x="6851373" y="5635265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</p:spTree>
    <p:extLst>
      <p:ext uri="{BB962C8B-B14F-4D97-AF65-F5344CB8AC3E}">
        <p14:creationId xmlns:p14="http://schemas.microsoft.com/office/powerpoint/2010/main" val="316207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5923128" y="573206"/>
            <a:ext cx="3862317" cy="1940957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 want this sentence to be full of feeling.  I am going to use some words that are quiet negative, because I want to let the reader know how the birds are making Peck feel.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0B4E7-3620-49FF-84E7-387B5CE8E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08" y="244150"/>
            <a:ext cx="1914792" cy="1457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975CB8-5456-4F5A-B59C-45E99DFE3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4716" y="3620255"/>
            <a:ext cx="7633252" cy="1757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700-00005200000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8" y="1866609"/>
            <a:ext cx="868832" cy="863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F0B723-A795-419A-BB62-51A035ACB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439" y="3219029"/>
            <a:ext cx="2000529" cy="2762636"/>
          </a:xfrm>
          <a:prstGeom prst="rect">
            <a:avLst/>
          </a:prstGeom>
        </p:spPr>
      </p:pic>
      <p:pic>
        <p:nvPicPr>
          <p:cNvPr id="9" name="Picture 4" descr="Sad And Happy Face Clipart">
            <a:extLst>
              <a:ext uri="{FF2B5EF4-FFF2-40B4-BE49-F238E27FC236}">
                <a16:creationId xmlns:a16="http://schemas.microsoft.com/office/drawing/2014/main" id="{6026C64C-36C0-41A9-964E-DB2D5D958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906" r="4166" b="15217"/>
          <a:stretch/>
        </p:blipFill>
        <p:spPr bwMode="auto">
          <a:xfrm>
            <a:off x="1205824" y="1937418"/>
            <a:ext cx="675986" cy="68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DC9849-6BC3-4C14-B0B1-F1ED2E6455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6555" y="169636"/>
            <a:ext cx="2048161" cy="4686954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2B0C9C-7C43-488D-A116-A09752F48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0490" y="1665657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DC1B89-C540-418D-BF16-96841BCA6B75}"/>
              </a:ext>
            </a:extLst>
          </p:cNvPr>
          <p:cNvSpPr txBox="1"/>
          <p:nvPr/>
        </p:nvSpPr>
        <p:spPr>
          <a:xfrm>
            <a:off x="6851373" y="5635265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</p:spTree>
    <p:extLst>
      <p:ext uri="{BB962C8B-B14F-4D97-AF65-F5344CB8AC3E}">
        <p14:creationId xmlns:p14="http://schemas.microsoft.com/office/powerpoint/2010/main" val="25227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5923128" y="573206"/>
            <a:ext cx="3862317" cy="1021556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 would like this sentence to be full of action to describe how the birds quickly move away from Peck.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0B4E7-3620-49FF-84E7-387B5CE8E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08" y="244150"/>
            <a:ext cx="1914792" cy="1457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E39228-46E1-4203-87C7-4173D5CEF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338" y="3429000"/>
            <a:ext cx="7039044" cy="1500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700-00005B00000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8" y="1857486"/>
            <a:ext cx="917640" cy="885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2DCCFA-EE25-4DEE-AB66-56E529BB58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308" y="2899008"/>
            <a:ext cx="2000529" cy="3200847"/>
          </a:xfrm>
          <a:prstGeom prst="rect">
            <a:avLst/>
          </a:prstGeom>
        </p:spPr>
      </p:pic>
      <p:pic>
        <p:nvPicPr>
          <p:cNvPr id="8" name="Picture 4" descr="Sad And Happy Face Clipart">
            <a:extLst>
              <a:ext uri="{FF2B5EF4-FFF2-40B4-BE49-F238E27FC236}">
                <a16:creationId xmlns:a16="http://schemas.microsoft.com/office/drawing/2014/main" id="{85107CC0-B58D-4332-8C54-769869B9C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906" r="4166" b="15217"/>
          <a:stretch/>
        </p:blipFill>
        <p:spPr bwMode="auto">
          <a:xfrm>
            <a:off x="1205948" y="1963924"/>
            <a:ext cx="614508" cy="62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036C68-7526-4321-B551-D24E37914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6052" y="16644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A5C7C3-886E-427C-A5DD-BB678C405B08}"/>
              </a:ext>
            </a:extLst>
          </p:cNvPr>
          <p:cNvSpPr txBox="1"/>
          <p:nvPr/>
        </p:nvSpPr>
        <p:spPr>
          <a:xfrm>
            <a:off x="6851373" y="5635265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</p:spTree>
    <p:extLst>
      <p:ext uri="{BB962C8B-B14F-4D97-AF65-F5344CB8AC3E}">
        <p14:creationId xmlns:p14="http://schemas.microsoft.com/office/powerpoint/2010/main" val="345473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245E-F28E-4D87-9335-FE6F021D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Wednesday 13</a:t>
            </a:r>
            <a:r>
              <a:rPr lang="en-GB" baseline="30000" dirty="0"/>
              <a:t>th</a:t>
            </a:r>
            <a:r>
              <a:rPr lang="en-GB" dirty="0"/>
              <a:t> May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AF7FE-1450-4989-9AE0-3849047ED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Mathematics </a:t>
            </a:r>
          </a:p>
        </p:txBody>
      </p:sp>
    </p:spTree>
    <p:extLst>
      <p:ext uri="{BB962C8B-B14F-4D97-AF65-F5344CB8AC3E}">
        <p14:creationId xmlns:p14="http://schemas.microsoft.com/office/powerpoint/2010/main" val="223467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AA7083-71F3-4899-B44D-BAE202936C7D}"/>
              </a:ext>
            </a:extLst>
          </p:cNvPr>
          <p:cNvSpPr txBox="1"/>
          <p:nvPr/>
        </p:nvSpPr>
        <p:spPr>
          <a:xfrm>
            <a:off x="8231860" y="969542"/>
            <a:ext cx="3704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 2</a:t>
            </a:r>
          </a:p>
          <a:p>
            <a:r>
              <a:rPr lang="en-GB" dirty="0"/>
              <a:t>Summer Term </a:t>
            </a:r>
          </a:p>
          <a:p>
            <a:r>
              <a:rPr lang="en-GB" dirty="0"/>
              <a:t>Week 3</a:t>
            </a:r>
          </a:p>
          <a:p>
            <a:r>
              <a:rPr lang="en-GB" dirty="0"/>
              <a:t>Lesson 3 – Related facts. </a:t>
            </a:r>
          </a:p>
        </p:txBody>
      </p:sp>
      <p:pic>
        <p:nvPicPr>
          <p:cNvPr id="6" name="Picture 2" descr="Year 2 Clipart">
            <a:extLst>
              <a:ext uri="{FF2B5EF4-FFF2-40B4-BE49-F238E27FC236}">
                <a16:creationId xmlns:a16="http://schemas.microsoft.com/office/drawing/2014/main" id="{031BA0D7-5AA8-4B20-B4F4-F04C9866F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905" y="5169815"/>
            <a:ext cx="34480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8C67B8-17BD-49CD-9FDF-BEE9BB44759B}"/>
              </a:ext>
            </a:extLst>
          </p:cNvPr>
          <p:cNvSpPr/>
          <p:nvPr/>
        </p:nvSpPr>
        <p:spPr>
          <a:xfrm>
            <a:off x="623705" y="364210"/>
            <a:ext cx="5062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https://whiterosemaths.com/homelearning/year-2/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7D21E-5179-49DB-9F38-698E06542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04" y="1019911"/>
            <a:ext cx="6998329" cy="522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85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1940-9E55-4781-BE82-53661209D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64892"/>
          </a:xfrm>
        </p:spPr>
        <p:txBody>
          <a:bodyPr>
            <a:normAutofit fontScale="90000"/>
          </a:bodyPr>
          <a:lstStyle/>
          <a:p>
            <a:r>
              <a:rPr lang="en-GB" dirty="0"/>
              <a:t>Spelling </a:t>
            </a:r>
            <a:br>
              <a:rPr lang="en-GB" dirty="0"/>
            </a:br>
            <a:r>
              <a:rPr lang="en-GB" dirty="0"/>
              <a:t>Year 2.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EE29E-C74A-4F8B-ADD2-4F8C2ACD133D}"/>
              </a:ext>
            </a:extLst>
          </p:cNvPr>
          <p:cNvSpPr txBox="1">
            <a:spLocks/>
          </p:cNvSpPr>
          <p:nvPr/>
        </p:nvSpPr>
        <p:spPr>
          <a:xfrm>
            <a:off x="838200" y="1958147"/>
            <a:ext cx="4954588" cy="4187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03059-35B8-4A66-BD9C-A0511D002FBF}"/>
              </a:ext>
            </a:extLst>
          </p:cNvPr>
          <p:cNvSpPr txBox="1">
            <a:spLocks/>
          </p:cNvSpPr>
          <p:nvPr/>
        </p:nvSpPr>
        <p:spPr>
          <a:xfrm>
            <a:off x="6457122" y="884178"/>
            <a:ext cx="5542722" cy="488051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Please learn to spell these words.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can’t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didn’t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hasn’t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couldn’t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wouldn’t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shouldn’t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it’s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wasn’t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D9FD1-5C41-49D2-905C-1CC318FBDC80}"/>
              </a:ext>
            </a:extLst>
          </p:cNvPr>
          <p:cNvSpPr txBox="1"/>
          <p:nvPr/>
        </p:nvSpPr>
        <p:spPr>
          <a:xfrm>
            <a:off x="742121" y="2136338"/>
            <a:ext cx="55427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week we are going to have another look at words that contain contractions. </a:t>
            </a:r>
          </a:p>
          <a:p>
            <a:endParaRPr lang="en-GB" dirty="0"/>
          </a:p>
          <a:p>
            <a:r>
              <a:rPr lang="en-GB" dirty="0"/>
              <a:t>Remember that all the words here show a missing letter</a:t>
            </a:r>
          </a:p>
          <a:p>
            <a:endParaRPr lang="en-GB" dirty="0"/>
          </a:p>
          <a:p>
            <a:r>
              <a:rPr lang="en-GB" dirty="0"/>
              <a:t>We use the contracted forms of words, when we want our writing to sound more informal.  </a:t>
            </a:r>
          </a:p>
          <a:p>
            <a:r>
              <a:rPr lang="en-GB" dirty="0"/>
              <a:t>I might use these sorts of words in a diary, but I would not use them in a letter to the Queen.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3E4AC-1A0B-4798-9ACB-F1C72C7AB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45" y="5294214"/>
            <a:ext cx="1114581" cy="1133633"/>
          </a:xfrm>
          <a:prstGeom prst="rect">
            <a:avLst/>
          </a:prstGeom>
        </p:spPr>
      </p:pic>
      <p:pic>
        <p:nvPicPr>
          <p:cNvPr id="20482" name="Picture 2" descr="Year 2 Clipart">
            <a:extLst>
              <a:ext uri="{FF2B5EF4-FFF2-40B4-BE49-F238E27FC236}">
                <a16:creationId xmlns:a16="http://schemas.microsoft.com/office/drawing/2014/main" id="{62F9EDC4-8BF2-4AD3-BEB2-911EC1F35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854" y="5100015"/>
            <a:ext cx="34480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281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3E154F-2C19-4EA2-94A8-C7E5A03A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290" y="0"/>
            <a:ext cx="9643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76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8F5E1-EA81-4D46-AD8E-63A5FF54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40" y="0"/>
            <a:ext cx="9693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94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3733-DD93-447B-9C9E-661000D1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Thursday 14</a:t>
            </a:r>
            <a:r>
              <a:rPr lang="en-GB" baseline="30000" dirty="0"/>
              <a:t>th</a:t>
            </a:r>
            <a:r>
              <a:rPr lang="en-GB" dirty="0"/>
              <a:t> May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9C47AE-1C4C-4983-9B1A-AE7B18A08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Writing activities. </a:t>
            </a:r>
          </a:p>
        </p:txBody>
      </p:sp>
    </p:spTree>
    <p:extLst>
      <p:ext uri="{BB962C8B-B14F-4D97-AF65-F5344CB8AC3E}">
        <p14:creationId xmlns:p14="http://schemas.microsoft.com/office/powerpoint/2010/main" val="4047048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135" y="216066"/>
            <a:ext cx="10506862" cy="881264"/>
          </a:xfrm>
        </p:spPr>
        <p:txBody>
          <a:bodyPr>
            <a:noAutofit/>
          </a:bodyPr>
          <a:lstStyle/>
          <a:p>
            <a:r>
              <a:rPr lang="en-US" sz="2400" dirty="0"/>
              <a:t>Our story this week is called ‘For the birds’.</a:t>
            </a:r>
            <a:br>
              <a:rPr lang="en-US" sz="2400" dirty="0"/>
            </a:br>
            <a:r>
              <a:rPr lang="en-US" sz="2400" dirty="0"/>
              <a:t>Each day we are going to write a tiny part of the story. 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CD49C22-6B3F-485F-8EB5-7AB00CDFCD2E}"/>
              </a:ext>
            </a:extLst>
          </p:cNvPr>
          <p:cNvCxnSpPr/>
          <p:nvPr/>
        </p:nvCxnSpPr>
        <p:spPr>
          <a:xfrm>
            <a:off x="834886" y="1209261"/>
            <a:ext cx="0" cy="443947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ad And Happy Face Clipart">
            <a:extLst>
              <a:ext uri="{FF2B5EF4-FFF2-40B4-BE49-F238E27FC236}">
                <a16:creationId xmlns:a16="http://schemas.microsoft.com/office/drawing/2014/main" id="{A23F16D2-3B4B-4B01-AEC9-0F091DF5E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4810" r="47148" b="15582"/>
          <a:stretch/>
        </p:blipFill>
        <p:spPr bwMode="auto">
          <a:xfrm>
            <a:off x="486826" y="312521"/>
            <a:ext cx="792528" cy="7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d And Happy Face Clipart">
            <a:extLst>
              <a:ext uri="{FF2B5EF4-FFF2-40B4-BE49-F238E27FC236}">
                <a16:creationId xmlns:a16="http://schemas.microsoft.com/office/drawing/2014/main" id="{A8C9AC11-9354-4248-A4D3-3EA03BD34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906" r="4166" b="15217"/>
          <a:stretch/>
        </p:blipFill>
        <p:spPr bwMode="auto">
          <a:xfrm>
            <a:off x="442291" y="5760671"/>
            <a:ext cx="785189" cy="7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27BB08-6C62-40B9-9E94-1B746CD86828}"/>
              </a:ext>
            </a:extLst>
          </p:cNvPr>
          <p:cNvCxnSpPr/>
          <p:nvPr/>
        </p:nvCxnSpPr>
        <p:spPr>
          <a:xfrm>
            <a:off x="834885" y="3429000"/>
            <a:ext cx="10760767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C24FA53-FAA8-4AAD-815F-681C7E139841}"/>
              </a:ext>
            </a:extLst>
          </p:cNvPr>
          <p:cNvSpPr txBox="1"/>
          <p:nvPr/>
        </p:nvSpPr>
        <p:spPr>
          <a:xfrm>
            <a:off x="1479054" y="2690336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1</a:t>
            </a:r>
          </a:p>
          <a:p>
            <a:pPr algn="ctr"/>
            <a:r>
              <a:rPr lang="en-GB" sz="1200" dirty="0"/>
              <a:t>Budge over</a:t>
            </a:r>
          </a:p>
          <a:p>
            <a:pPr algn="ctr"/>
            <a:r>
              <a:rPr lang="en-GB" sz="1200" dirty="0"/>
              <a:t>0:24 – 0:42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281BC-CA7A-478B-96CE-3673D99D5847}"/>
              </a:ext>
            </a:extLst>
          </p:cNvPr>
          <p:cNvSpPr txBox="1"/>
          <p:nvPr/>
        </p:nvSpPr>
        <p:spPr>
          <a:xfrm>
            <a:off x="10556004" y="2796578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9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26401A-48C7-4995-8708-8DC3BD6D7075}"/>
              </a:ext>
            </a:extLst>
          </p:cNvPr>
          <p:cNvSpPr txBox="1"/>
          <p:nvPr/>
        </p:nvSpPr>
        <p:spPr>
          <a:xfrm>
            <a:off x="9441423" y="2805013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8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351027-5986-4951-8840-43653BFED1D3}"/>
              </a:ext>
            </a:extLst>
          </p:cNvPr>
          <p:cNvSpPr txBox="1"/>
          <p:nvPr/>
        </p:nvSpPr>
        <p:spPr>
          <a:xfrm>
            <a:off x="8325826" y="2786944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7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D399E2-52F4-4FF7-8A43-EA7A74AE135B}"/>
              </a:ext>
            </a:extLst>
          </p:cNvPr>
          <p:cNvSpPr txBox="1"/>
          <p:nvPr/>
        </p:nvSpPr>
        <p:spPr>
          <a:xfrm>
            <a:off x="7210229" y="2767665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6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4AAB7D-2936-4F11-AE95-4DF174681267}"/>
              </a:ext>
            </a:extLst>
          </p:cNvPr>
          <p:cNvSpPr txBox="1"/>
          <p:nvPr/>
        </p:nvSpPr>
        <p:spPr>
          <a:xfrm>
            <a:off x="6031152" y="2533103"/>
            <a:ext cx="934330" cy="1692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5</a:t>
            </a:r>
          </a:p>
          <a:p>
            <a:pPr algn="ctr"/>
            <a:r>
              <a:rPr lang="en-GB" sz="1200" dirty="0"/>
              <a:t>Room for one more </a:t>
            </a:r>
          </a:p>
          <a:p>
            <a:pPr algn="ctr"/>
            <a:r>
              <a:rPr lang="en-GB" sz="1200" dirty="0"/>
              <a:t>1:27- 1:45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4A7EB8-BDF7-4D91-9DDA-D2A6492FD69A}"/>
              </a:ext>
            </a:extLst>
          </p:cNvPr>
          <p:cNvSpPr txBox="1"/>
          <p:nvPr/>
        </p:nvSpPr>
        <p:spPr>
          <a:xfrm>
            <a:off x="4902440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4</a:t>
            </a:r>
          </a:p>
          <a:p>
            <a:pPr algn="ctr"/>
            <a:r>
              <a:rPr lang="en-GB" sz="1200" dirty="0"/>
              <a:t>Stay away</a:t>
            </a:r>
          </a:p>
          <a:p>
            <a:pPr algn="ctr"/>
            <a:r>
              <a:rPr lang="en-GB" sz="1200" dirty="0"/>
              <a:t>1:15 – 1:26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B66F66-0F7E-4E02-A049-1A8BDE821F49}"/>
              </a:ext>
            </a:extLst>
          </p:cNvPr>
          <p:cNvSpPr txBox="1"/>
          <p:nvPr/>
        </p:nvSpPr>
        <p:spPr>
          <a:xfrm>
            <a:off x="3773728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3</a:t>
            </a:r>
          </a:p>
          <a:p>
            <a:pPr algn="ctr"/>
            <a:r>
              <a:rPr lang="en-GB" sz="1200" dirty="0"/>
              <a:t>Hi</a:t>
            </a:r>
          </a:p>
          <a:p>
            <a:pPr algn="ctr"/>
            <a:r>
              <a:rPr lang="en-GB" sz="1200" dirty="0"/>
              <a:t>0:59 – 1:14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37297D-D3DA-4CFD-AFB2-B985AD190C4C}"/>
              </a:ext>
            </a:extLst>
          </p:cNvPr>
          <p:cNvSpPr txBox="1"/>
          <p:nvPr/>
        </p:nvSpPr>
        <p:spPr>
          <a:xfrm>
            <a:off x="2632748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2</a:t>
            </a:r>
          </a:p>
          <a:p>
            <a:pPr algn="ctr"/>
            <a:r>
              <a:rPr lang="en-GB" sz="1200" dirty="0"/>
              <a:t>Who is that</a:t>
            </a:r>
          </a:p>
          <a:p>
            <a:pPr algn="ctr"/>
            <a:r>
              <a:rPr lang="en-GB" sz="1200" dirty="0"/>
              <a:t>0:43 – 0:58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78AD33-1FD6-467E-ABB8-6946DA91ED4D}"/>
              </a:ext>
            </a:extLst>
          </p:cNvPr>
          <p:cNvSpPr/>
          <p:nvPr/>
        </p:nvSpPr>
        <p:spPr>
          <a:xfrm>
            <a:off x="6985443" y="5972269"/>
            <a:ext cx="4805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https://www.literacyshed.com/for-the-birds.html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BB31C-26AB-4D3D-90E6-95AFC95A3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14" y="3040454"/>
            <a:ext cx="1035573" cy="792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E1E88-EDBA-4995-9F05-A84CC7E5334B}"/>
              </a:ext>
            </a:extLst>
          </p:cNvPr>
          <p:cNvSpPr txBox="1"/>
          <p:nvPr/>
        </p:nvSpPr>
        <p:spPr>
          <a:xfrm>
            <a:off x="1542534" y="4492632"/>
            <a:ext cx="41028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we talk about the birds in the story we are going to use the name </a:t>
            </a:r>
          </a:p>
          <a:p>
            <a:endParaRPr lang="en-GB" dirty="0"/>
          </a:p>
          <a:p>
            <a:r>
              <a:rPr lang="en-GB" dirty="0"/>
              <a:t>Peck  </a:t>
            </a:r>
          </a:p>
          <a:p>
            <a:endParaRPr lang="en-GB" dirty="0"/>
          </a:p>
          <a:p>
            <a:r>
              <a:rPr lang="en-GB" dirty="0"/>
              <a:t>We are also going to use the pronouns he and them.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EEBAEA-582B-440D-936D-58D00C146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231" y="2526062"/>
            <a:ext cx="1130404" cy="1001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DE06B-ECA9-4813-8EC5-84E103068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198" y="2533103"/>
            <a:ext cx="1054416" cy="10016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0D7B62-DC1C-461D-A571-DE313AEE6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961" y="2593318"/>
            <a:ext cx="1157737" cy="881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127283-1E19-4FBD-B28F-049BF2A962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7458" y="2627746"/>
            <a:ext cx="1083006" cy="7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3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5923128" y="573206"/>
            <a:ext cx="3862317" cy="1328023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Again this is going to be a negative sentences.  The birds are being quit horrible to Peck, so I want to choose words to show that.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6760F-A5AA-4F28-B8C9-013DF47A8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12" y="244150"/>
            <a:ext cx="2412856" cy="1770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700-0000520000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409"/>
            <a:ext cx="1027858" cy="1009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B9715-67E2-4B15-B53C-D6034B1C6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061" y="2971485"/>
            <a:ext cx="7132229" cy="1593524"/>
          </a:xfrm>
          <a:prstGeom prst="rect">
            <a:avLst/>
          </a:prstGeom>
        </p:spPr>
      </p:pic>
      <p:pic>
        <p:nvPicPr>
          <p:cNvPr id="7" name="Picture 4" descr="Sad And Happy Face Clipart">
            <a:extLst>
              <a:ext uri="{FF2B5EF4-FFF2-40B4-BE49-F238E27FC236}">
                <a16:creationId xmlns:a16="http://schemas.microsoft.com/office/drawing/2014/main" id="{448DD92C-F42B-4172-8F6E-920BF4B0F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906" r="4166" b="15217"/>
          <a:stretch/>
        </p:blipFill>
        <p:spPr bwMode="auto">
          <a:xfrm>
            <a:off x="1027858" y="2380444"/>
            <a:ext cx="585567" cy="59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3813FB-9327-45C0-AE64-55A9AF9E9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938" y="3254773"/>
            <a:ext cx="1991003" cy="28007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6FE8FD-2B01-4F65-A7C9-32241743E318}"/>
              </a:ext>
            </a:extLst>
          </p:cNvPr>
          <p:cNvSpPr txBox="1"/>
          <p:nvPr/>
        </p:nvSpPr>
        <p:spPr>
          <a:xfrm>
            <a:off x="6851373" y="5635265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</p:spTree>
    <p:extLst>
      <p:ext uri="{BB962C8B-B14F-4D97-AF65-F5344CB8AC3E}">
        <p14:creationId xmlns:p14="http://schemas.microsoft.com/office/powerpoint/2010/main" val="3375138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5923128" y="573206"/>
            <a:ext cx="3862317" cy="1021556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 want to include some speech in this sentence.   So Peck is going to say a few words.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6760F-A5AA-4F28-B8C9-013DF47A8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12" y="244150"/>
            <a:ext cx="2412856" cy="1770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5000000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2" y="2014330"/>
            <a:ext cx="926203" cy="983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ED3BD7-B5D1-4998-9ED5-260A09BD0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677" y="3644136"/>
            <a:ext cx="7421217" cy="1779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0A941C-CEF8-4D2E-B154-5F3E8E44D002}"/>
              </a:ext>
            </a:extLst>
          </p:cNvPr>
          <p:cNvSpPr txBox="1"/>
          <p:nvPr/>
        </p:nvSpPr>
        <p:spPr>
          <a:xfrm>
            <a:off x="6851373" y="5635265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6AFF0E-CE33-495D-B232-727F47A0A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0490" y="1639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5923128" y="573206"/>
            <a:ext cx="3862317" cy="1328023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I’ve decided to use some onomatope in these sentences.  I’ve used three words  that all start with ‘</a:t>
            </a:r>
            <a:r>
              <a:rPr lang="en-GB" dirty="0" err="1"/>
              <a:t>ch</a:t>
            </a:r>
            <a:r>
              <a:rPr lang="en-GB" dirty="0"/>
              <a:t>’  to tell you what the birds were saying.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6760F-A5AA-4F28-B8C9-013DF47A8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12" y="244150"/>
            <a:ext cx="2412856" cy="1770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16311-76C3-407E-A690-96EAF89C61C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2" y="2264590"/>
            <a:ext cx="859611" cy="889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A13634-5F97-4297-851A-731E193B8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007" y="3298227"/>
            <a:ext cx="8070574" cy="1449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AE3487-C964-493A-A818-C8BEDC6744AA}"/>
              </a:ext>
            </a:extLst>
          </p:cNvPr>
          <p:cNvSpPr txBox="1"/>
          <p:nvPr/>
        </p:nvSpPr>
        <p:spPr>
          <a:xfrm>
            <a:off x="6851373" y="5635265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761684-0675-41B6-8A2C-4AF8EAF1A6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655" y="3404277"/>
            <a:ext cx="2067213" cy="248637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57E285-191B-473A-8825-37567DCB8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27026" y="1596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0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245E-F28E-4D87-9335-FE6F021D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Thursday 14</a:t>
            </a:r>
            <a:r>
              <a:rPr lang="en-GB" baseline="30000" dirty="0"/>
              <a:t>th</a:t>
            </a:r>
            <a:r>
              <a:rPr lang="en-GB" dirty="0"/>
              <a:t> May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AF7FE-1450-4989-9AE0-3849047ED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Mathematics </a:t>
            </a:r>
          </a:p>
        </p:txBody>
      </p:sp>
    </p:spTree>
    <p:extLst>
      <p:ext uri="{BB962C8B-B14F-4D97-AF65-F5344CB8AC3E}">
        <p14:creationId xmlns:p14="http://schemas.microsoft.com/office/powerpoint/2010/main" val="2912402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AA7083-71F3-4899-B44D-BAE202936C7D}"/>
              </a:ext>
            </a:extLst>
          </p:cNvPr>
          <p:cNvSpPr txBox="1"/>
          <p:nvPr/>
        </p:nvSpPr>
        <p:spPr>
          <a:xfrm>
            <a:off x="8231860" y="1019911"/>
            <a:ext cx="3704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 2</a:t>
            </a:r>
          </a:p>
          <a:p>
            <a:r>
              <a:rPr lang="en-GB" dirty="0"/>
              <a:t>Summer Term </a:t>
            </a:r>
          </a:p>
          <a:p>
            <a:r>
              <a:rPr lang="en-GB" dirty="0"/>
              <a:t>Week 3</a:t>
            </a:r>
          </a:p>
          <a:p>
            <a:r>
              <a:rPr lang="en-GB" dirty="0"/>
              <a:t>Lesson 4 – Add and subtract ones. </a:t>
            </a:r>
          </a:p>
        </p:txBody>
      </p:sp>
      <p:pic>
        <p:nvPicPr>
          <p:cNvPr id="6" name="Picture 2" descr="Year 2 Clipart">
            <a:extLst>
              <a:ext uri="{FF2B5EF4-FFF2-40B4-BE49-F238E27FC236}">
                <a16:creationId xmlns:a16="http://schemas.microsoft.com/office/drawing/2014/main" id="{031BA0D7-5AA8-4B20-B4F4-F04C9866F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905" y="5169815"/>
            <a:ext cx="34480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8C67B8-17BD-49CD-9FDF-BEE9BB44759B}"/>
              </a:ext>
            </a:extLst>
          </p:cNvPr>
          <p:cNvSpPr/>
          <p:nvPr/>
        </p:nvSpPr>
        <p:spPr>
          <a:xfrm>
            <a:off x="623705" y="364210"/>
            <a:ext cx="5062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https://whiterosemaths.com/homelearning/year-2/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CFFA6-B1F4-4E02-872D-E7AC7A213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05" y="1019911"/>
            <a:ext cx="7079149" cy="53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FB6CA1-FCEF-4638-8845-CC1D5D9F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60" y="0"/>
            <a:ext cx="9702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5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3733-DD93-447B-9C9E-661000D1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Monday 11</a:t>
            </a:r>
            <a:r>
              <a:rPr lang="en-GB" baseline="30000" dirty="0"/>
              <a:t>th</a:t>
            </a:r>
            <a:r>
              <a:rPr lang="en-GB" dirty="0"/>
              <a:t> May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9C47AE-1C4C-4983-9B1A-AE7B18A08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Writing activities. </a:t>
            </a:r>
          </a:p>
        </p:txBody>
      </p:sp>
    </p:spTree>
    <p:extLst>
      <p:ext uri="{BB962C8B-B14F-4D97-AF65-F5344CB8AC3E}">
        <p14:creationId xmlns:p14="http://schemas.microsoft.com/office/powerpoint/2010/main" val="1288159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FB6CA1-FCEF-4638-8845-CC1D5D9F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60" y="0"/>
            <a:ext cx="970255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901E3-F614-40FE-99E2-E37F9221C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658" y="0"/>
            <a:ext cx="9786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86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3733-DD93-447B-9C9E-661000D1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Friday 15</a:t>
            </a:r>
            <a:r>
              <a:rPr lang="en-GB" baseline="30000" dirty="0"/>
              <a:t>th</a:t>
            </a:r>
            <a:r>
              <a:rPr lang="en-GB" dirty="0"/>
              <a:t> May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9C47AE-1C4C-4983-9B1A-AE7B18A08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Writing activities. </a:t>
            </a:r>
          </a:p>
        </p:txBody>
      </p:sp>
    </p:spTree>
    <p:extLst>
      <p:ext uri="{BB962C8B-B14F-4D97-AF65-F5344CB8AC3E}">
        <p14:creationId xmlns:p14="http://schemas.microsoft.com/office/powerpoint/2010/main" val="1930804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135" y="216066"/>
            <a:ext cx="10506862" cy="881264"/>
          </a:xfrm>
        </p:spPr>
        <p:txBody>
          <a:bodyPr>
            <a:noAutofit/>
          </a:bodyPr>
          <a:lstStyle/>
          <a:p>
            <a:r>
              <a:rPr lang="en-US" sz="2400" dirty="0"/>
              <a:t>Our story this week is called ‘For the birds’.</a:t>
            </a:r>
            <a:br>
              <a:rPr lang="en-US" sz="2400" dirty="0"/>
            </a:br>
            <a:r>
              <a:rPr lang="en-US" sz="2400" dirty="0"/>
              <a:t>Each day we are going to write a tiny part of the story. 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CD49C22-6B3F-485F-8EB5-7AB00CDFCD2E}"/>
              </a:ext>
            </a:extLst>
          </p:cNvPr>
          <p:cNvCxnSpPr/>
          <p:nvPr/>
        </p:nvCxnSpPr>
        <p:spPr>
          <a:xfrm>
            <a:off x="834886" y="1209261"/>
            <a:ext cx="0" cy="443947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ad And Happy Face Clipart">
            <a:extLst>
              <a:ext uri="{FF2B5EF4-FFF2-40B4-BE49-F238E27FC236}">
                <a16:creationId xmlns:a16="http://schemas.microsoft.com/office/drawing/2014/main" id="{A23F16D2-3B4B-4B01-AEC9-0F091DF5E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4810" r="47148" b="15582"/>
          <a:stretch/>
        </p:blipFill>
        <p:spPr bwMode="auto">
          <a:xfrm>
            <a:off x="486826" y="312521"/>
            <a:ext cx="792528" cy="7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d And Happy Face Clipart">
            <a:extLst>
              <a:ext uri="{FF2B5EF4-FFF2-40B4-BE49-F238E27FC236}">
                <a16:creationId xmlns:a16="http://schemas.microsoft.com/office/drawing/2014/main" id="{A8C9AC11-9354-4248-A4D3-3EA03BD34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906" r="4166" b="15217"/>
          <a:stretch/>
        </p:blipFill>
        <p:spPr bwMode="auto">
          <a:xfrm>
            <a:off x="442291" y="5760671"/>
            <a:ext cx="785189" cy="7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27BB08-6C62-40B9-9E94-1B746CD86828}"/>
              </a:ext>
            </a:extLst>
          </p:cNvPr>
          <p:cNvCxnSpPr/>
          <p:nvPr/>
        </p:nvCxnSpPr>
        <p:spPr>
          <a:xfrm>
            <a:off x="834885" y="3429000"/>
            <a:ext cx="10760767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C24FA53-FAA8-4AAD-815F-681C7E139841}"/>
              </a:ext>
            </a:extLst>
          </p:cNvPr>
          <p:cNvSpPr txBox="1"/>
          <p:nvPr/>
        </p:nvSpPr>
        <p:spPr>
          <a:xfrm>
            <a:off x="1479054" y="2690336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1</a:t>
            </a:r>
          </a:p>
          <a:p>
            <a:pPr algn="ctr"/>
            <a:r>
              <a:rPr lang="en-GB" sz="1200" dirty="0"/>
              <a:t>Budge over</a:t>
            </a:r>
          </a:p>
          <a:p>
            <a:pPr algn="ctr"/>
            <a:r>
              <a:rPr lang="en-GB" sz="1200" dirty="0"/>
              <a:t>0:24 – 0:42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281BC-CA7A-478B-96CE-3673D99D5847}"/>
              </a:ext>
            </a:extLst>
          </p:cNvPr>
          <p:cNvSpPr txBox="1"/>
          <p:nvPr/>
        </p:nvSpPr>
        <p:spPr>
          <a:xfrm>
            <a:off x="10556004" y="2796578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9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26401A-48C7-4995-8708-8DC3BD6D7075}"/>
              </a:ext>
            </a:extLst>
          </p:cNvPr>
          <p:cNvSpPr txBox="1"/>
          <p:nvPr/>
        </p:nvSpPr>
        <p:spPr>
          <a:xfrm>
            <a:off x="9441423" y="2805013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8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351027-5986-4951-8840-43653BFED1D3}"/>
              </a:ext>
            </a:extLst>
          </p:cNvPr>
          <p:cNvSpPr txBox="1"/>
          <p:nvPr/>
        </p:nvSpPr>
        <p:spPr>
          <a:xfrm>
            <a:off x="8325826" y="2786944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7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D399E2-52F4-4FF7-8A43-EA7A74AE135B}"/>
              </a:ext>
            </a:extLst>
          </p:cNvPr>
          <p:cNvSpPr txBox="1"/>
          <p:nvPr/>
        </p:nvSpPr>
        <p:spPr>
          <a:xfrm>
            <a:off x="7210229" y="2767665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6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4AAB7D-2936-4F11-AE95-4DF174681267}"/>
              </a:ext>
            </a:extLst>
          </p:cNvPr>
          <p:cNvSpPr txBox="1"/>
          <p:nvPr/>
        </p:nvSpPr>
        <p:spPr>
          <a:xfrm>
            <a:off x="6031152" y="2533103"/>
            <a:ext cx="934330" cy="1692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5</a:t>
            </a:r>
          </a:p>
          <a:p>
            <a:pPr algn="ctr"/>
            <a:r>
              <a:rPr lang="en-GB" sz="1200" dirty="0"/>
              <a:t>Room for one more </a:t>
            </a:r>
          </a:p>
          <a:p>
            <a:pPr algn="ctr"/>
            <a:r>
              <a:rPr lang="en-GB" sz="1200" dirty="0"/>
              <a:t>1:27- 1:45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4A7EB8-BDF7-4D91-9DDA-D2A6492FD69A}"/>
              </a:ext>
            </a:extLst>
          </p:cNvPr>
          <p:cNvSpPr txBox="1"/>
          <p:nvPr/>
        </p:nvSpPr>
        <p:spPr>
          <a:xfrm>
            <a:off x="4902440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4</a:t>
            </a:r>
          </a:p>
          <a:p>
            <a:pPr algn="ctr"/>
            <a:r>
              <a:rPr lang="en-GB" sz="1200" dirty="0"/>
              <a:t>Stay away</a:t>
            </a:r>
          </a:p>
          <a:p>
            <a:pPr algn="ctr"/>
            <a:r>
              <a:rPr lang="en-GB" sz="1200" dirty="0"/>
              <a:t>1:15 – 1:26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B66F66-0F7E-4E02-A049-1A8BDE821F49}"/>
              </a:ext>
            </a:extLst>
          </p:cNvPr>
          <p:cNvSpPr txBox="1"/>
          <p:nvPr/>
        </p:nvSpPr>
        <p:spPr>
          <a:xfrm>
            <a:off x="3773728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3</a:t>
            </a:r>
          </a:p>
          <a:p>
            <a:pPr algn="ctr"/>
            <a:r>
              <a:rPr lang="en-GB" sz="1200" dirty="0"/>
              <a:t>Hi</a:t>
            </a:r>
          </a:p>
          <a:p>
            <a:pPr algn="ctr"/>
            <a:r>
              <a:rPr lang="en-GB" sz="1200" dirty="0"/>
              <a:t>0:59 – 1:14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37297D-D3DA-4CFD-AFB2-B985AD190C4C}"/>
              </a:ext>
            </a:extLst>
          </p:cNvPr>
          <p:cNvSpPr txBox="1"/>
          <p:nvPr/>
        </p:nvSpPr>
        <p:spPr>
          <a:xfrm>
            <a:off x="2632748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2</a:t>
            </a:r>
          </a:p>
          <a:p>
            <a:pPr algn="ctr"/>
            <a:r>
              <a:rPr lang="en-GB" sz="1200" dirty="0"/>
              <a:t>Who is that</a:t>
            </a:r>
          </a:p>
          <a:p>
            <a:pPr algn="ctr"/>
            <a:r>
              <a:rPr lang="en-GB" sz="1200" dirty="0"/>
              <a:t>0:43 – 0:58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78AD33-1FD6-467E-ABB8-6946DA91ED4D}"/>
              </a:ext>
            </a:extLst>
          </p:cNvPr>
          <p:cNvSpPr/>
          <p:nvPr/>
        </p:nvSpPr>
        <p:spPr>
          <a:xfrm>
            <a:off x="6985443" y="5972269"/>
            <a:ext cx="4805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https://www.literacyshed.com/for-the-birds.html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BB31C-26AB-4D3D-90E6-95AFC95A3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14" y="3040454"/>
            <a:ext cx="1035573" cy="792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E1E88-EDBA-4995-9F05-A84CC7E5334B}"/>
              </a:ext>
            </a:extLst>
          </p:cNvPr>
          <p:cNvSpPr txBox="1"/>
          <p:nvPr/>
        </p:nvSpPr>
        <p:spPr>
          <a:xfrm>
            <a:off x="1542534" y="4492632"/>
            <a:ext cx="41028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we talk about the birds in the story we are going to use the name </a:t>
            </a:r>
          </a:p>
          <a:p>
            <a:endParaRPr lang="en-GB" dirty="0"/>
          </a:p>
          <a:p>
            <a:r>
              <a:rPr lang="en-GB" dirty="0"/>
              <a:t>Peck  </a:t>
            </a:r>
          </a:p>
          <a:p>
            <a:endParaRPr lang="en-GB" dirty="0"/>
          </a:p>
          <a:p>
            <a:r>
              <a:rPr lang="en-GB" dirty="0"/>
              <a:t>We are also going to use the pronouns he and them.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EEBAEA-582B-440D-936D-58D00C146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231" y="2526062"/>
            <a:ext cx="1130404" cy="1001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DE06B-ECA9-4813-8EC5-84E103068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198" y="2533103"/>
            <a:ext cx="1054416" cy="10016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0D7B62-DC1C-461D-A571-DE313AEE6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961" y="2593318"/>
            <a:ext cx="1157737" cy="881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127283-1E19-4FBD-B28F-049BF2A962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7458" y="2627746"/>
            <a:ext cx="1083006" cy="794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9888E6-E23E-403F-AEBD-271CA5F12E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2168" y="2533103"/>
            <a:ext cx="1105687" cy="8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5923128" y="573206"/>
            <a:ext cx="3862317" cy="715089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My next sentence is going to be an exclamatory sentence.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588AE-6E70-4DC5-B0F3-7D095DF03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19" y="244150"/>
            <a:ext cx="2087957" cy="1664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F9F269-B058-44E7-B12B-811A346B8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242" y="3253758"/>
            <a:ext cx="6639339" cy="1984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700-00005B00000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" y="2003259"/>
            <a:ext cx="1047378" cy="1015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1012B1-7EBD-4FF3-AD15-298E2A0FF9C3}"/>
              </a:ext>
            </a:extLst>
          </p:cNvPr>
          <p:cNvSpPr txBox="1"/>
          <p:nvPr/>
        </p:nvSpPr>
        <p:spPr>
          <a:xfrm>
            <a:off x="6851373" y="5635265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C64141-F617-434C-89B3-52A63E3F7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0490" y="1603513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48C3A-5F3C-4920-93D0-A4365ED3A9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816" y="3071223"/>
            <a:ext cx="2010056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9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5923128" y="573206"/>
            <a:ext cx="3862317" cy="715089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My next sentence is going to be an exclamatory sentence.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588AE-6E70-4DC5-B0F3-7D095DF03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19" y="244150"/>
            <a:ext cx="2087957" cy="1664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3F80C-75CB-46E6-A00B-8904A9EA8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642" y="3242559"/>
            <a:ext cx="7248939" cy="1703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700-00005200000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9" y="2065393"/>
            <a:ext cx="789319" cy="810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26711-344D-43EF-9823-DC7651ACBA14}"/>
              </a:ext>
            </a:extLst>
          </p:cNvPr>
          <p:cNvSpPr txBox="1"/>
          <p:nvPr/>
        </p:nvSpPr>
        <p:spPr>
          <a:xfrm>
            <a:off x="6851373" y="5635265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81A857-931D-4D4D-A3E6-7A898DDBB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0490" y="1603513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C1701F-A110-405A-A233-E1F85BE5FA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418" y="3032803"/>
            <a:ext cx="3486637" cy="3200847"/>
          </a:xfrm>
          <a:prstGeom prst="rect">
            <a:avLst/>
          </a:prstGeom>
        </p:spPr>
      </p:pic>
      <p:pic>
        <p:nvPicPr>
          <p:cNvPr id="13" name="Picture 2" descr="Sad And Happy Face Clipart">
            <a:extLst>
              <a:ext uri="{FF2B5EF4-FFF2-40B4-BE49-F238E27FC236}">
                <a16:creationId xmlns:a16="http://schemas.microsoft.com/office/drawing/2014/main" id="{4C70E967-CD3F-458C-9E08-A41E00A9E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4810" r="47148" b="15582"/>
          <a:stretch/>
        </p:blipFill>
        <p:spPr bwMode="auto">
          <a:xfrm>
            <a:off x="1198738" y="216575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3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C2837-563D-4D6F-B838-E58BF12E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44150"/>
            <a:ext cx="1114581" cy="1133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234E-0172-4AE7-84CC-2FCFF6D60A23}"/>
              </a:ext>
            </a:extLst>
          </p:cNvPr>
          <p:cNvSpPr txBox="1"/>
          <p:nvPr/>
        </p:nvSpPr>
        <p:spPr>
          <a:xfrm>
            <a:off x="5923128" y="573206"/>
            <a:ext cx="3862317" cy="715089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My next sentence is going to be an exclamatory sentence.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588AE-6E70-4DC5-B0F3-7D095DF03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19" y="244150"/>
            <a:ext cx="2087957" cy="1664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827AA-0124-4B2A-8AC6-7BEFD6D44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0390" y="3148460"/>
            <a:ext cx="7262191" cy="1930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2C312-FB2E-425C-818E-52A1479EB39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7" t="13940" r="24619" b="26408"/>
          <a:stretch/>
        </p:blipFill>
        <p:spPr bwMode="auto">
          <a:xfrm>
            <a:off x="409418" y="2185463"/>
            <a:ext cx="968807" cy="796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00A20B-C767-426C-B93E-F0FB8B22D583}"/>
              </a:ext>
            </a:extLst>
          </p:cNvPr>
          <p:cNvSpPr txBox="1"/>
          <p:nvPr/>
        </p:nvSpPr>
        <p:spPr>
          <a:xfrm>
            <a:off x="6851373" y="5635265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26D6D3-AB23-4A33-9147-37584FEE2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7513" y="1603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245E-F28E-4D87-9335-FE6F021D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baseline="30000" dirty="0"/>
            </a:br>
            <a:r>
              <a:rPr lang="en-GB" baseline="30000" dirty="0"/>
              <a:t>Friday 14th May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AF7FE-1450-4989-9AE0-3849047ED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Mathematics </a:t>
            </a:r>
          </a:p>
        </p:txBody>
      </p:sp>
    </p:spTree>
    <p:extLst>
      <p:ext uri="{BB962C8B-B14F-4D97-AF65-F5344CB8AC3E}">
        <p14:creationId xmlns:p14="http://schemas.microsoft.com/office/powerpoint/2010/main" val="1401685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C2EF3E-656D-455F-8642-67325AD8C7AE}"/>
              </a:ext>
            </a:extLst>
          </p:cNvPr>
          <p:cNvSpPr txBox="1"/>
          <p:nvPr/>
        </p:nvSpPr>
        <p:spPr>
          <a:xfrm>
            <a:off x="338665" y="1397000"/>
            <a:ext cx="1027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hlinkClick r:id="rId2"/>
              </a:rPr>
              <a:t>https://ttrockstars.com/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C4F0C-9EBF-4664-9B92-B44A194A7F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DE7F6"/>
              </a:clrFrom>
              <a:clrTo>
                <a:srgbClr val="EDE7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65" y="1909332"/>
            <a:ext cx="6903573" cy="4421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FB89F1-902A-4A31-8032-654171D6A6C8}"/>
              </a:ext>
            </a:extLst>
          </p:cNvPr>
          <p:cNvSpPr txBox="1"/>
          <p:nvPr/>
        </p:nvSpPr>
        <p:spPr>
          <a:xfrm>
            <a:off x="474133" y="220133"/>
            <a:ext cx="10854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Today I would like you to practise your multiplication tables.  </a:t>
            </a:r>
          </a:p>
          <a:p>
            <a:br>
              <a:rPr lang="en-GB" dirty="0"/>
            </a:br>
            <a:r>
              <a:rPr lang="en-GB" dirty="0"/>
              <a:t>Where will we come in next week’s Kite tables challenge?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99A16-FE2B-42CD-970B-C56D46AE1F7A}"/>
              </a:ext>
            </a:extLst>
          </p:cNvPr>
          <p:cNvSpPr txBox="1"/>
          <p:nvPr/>
        </p:nvSpPr>
        <p:spPr>
          <a:xfrm>
            <a:off x="7662333" y="1909332"/>
            <a:ext cx="3666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Last week, we came 35</a:t>
            </a:r>
            <a:r>
              <a:rPr lang="en-GB" baseline="30000" dirty="0"/>
              <a:t>th</a:t>
            </a:r>
            <a:r>
              <a:rPr lang="en-GB" dirty="0"/>
              <a:t> out of 50 classes in the kite academy.  </a:t>
            </a:r>
          </a:p>
          <a:p>
            <a:endParaRPr lang="en-GB" dirty="0"/>
          </a:p>
          <a:p>
            <a:r>
              <a:rPr lang="en-GB" dirty="0"/>
              <a:t>Can we do better next week? </a:t>
            </a:r>
          </a:p>
          <a:p>
            <a:endParaRPr lang="en-GB" dirty="0"/>
          </a:p>
          <a:p>
            <a:r>
              <a:rPr lang="en-GB" dirty="0"/>
              <a:t>All you need to do is log in and give it a go.  </a:t>
            </a:r>
          </a:p>
        </p:txBody>
      </p:sp>
    </p:spTree>
    <p:extLst>
      <p:ext uri="{BB962C8B-B14F-4D97-AF65-F5344CB8AC3E}">
        <p14:creationId xmlns:p14="http://schemas.microsoft.com/office/powerpoint/2010/main" val="4025008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BA7E8-BF37-407F-B781-BD1AC2B89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101"/>
          </a:xfrm>
        </p:spPr>
        <p:txBody>
          <a:bodyPr/>
          <a:lstStyle/>
          <a:p>
            <a:r>
              <a:rPr lang="en-GB" dirty="0"/>
              <a:t>This week’s writing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B9005-92CE-4488-9702-393418030FFB}"/>
              </a:ext>
            </a:extLst>
          </p:cNvPr>
          <p:cNvSpPr txBox="1"/>
          <p:nvPr/>
        </p:nvSpPr>
        <p:spPr>
          <a:xfrm>
            <a:off x="896869" y="1405309"/>
            <a:ext cx="10346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Over the next two weeks I am going to challenge you to write a class story.  </a:t>
            </a:r>
          </a:p>
          <a:p>
            <a:endParaRPr lang="en-GB" dirty="0"/>
          </a:p>
          <a:p>
            <a:r>
              <a:rPr lang="en-GB" dirty="0"/>
              <a:t>We are going to base it on another short film called for the birds.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1DCE1-0869-4EEB-87A2-17A16C5DA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69" y="2889840"/>
            <a:ext cx="4915586" cy="26959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6823D5-8529-42D5-A931-28D250B26B72}"/>
              </a:ext>
            </a:extLst>
          </p:cNvPr>
          <p:cNvSpPr/>
          <p:nvPr/>
        </p:nvSpPr>
        <p:spPr>
          <a:xfrm>
            <a:off x="857114" y="5777660"/>
            <a:ext cx="4805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https://www.literacyshed.com/for-the-birds.html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4CB61-64A6-4875-8D8E-DBA1BB9FD932}"/>
              </a:ext>
            </a:extLst>
          </p:cNvPr>
          <p:cNvSpPr txBox="1"/>
          <p:nvPr/>
        </p:nvSpPr>
        <p:spPr>
          <a:xfrm>
            <a:off x="6506817" y="2782957"/>
            <a:ext cx="50225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Every day I would like you to work on a small part of the story (or plot point) </a:t>
            </a:r>
          </a:p>
          <a:p>
            <a:endParaRPr lang="en-GB" dirty="0"/>
          </a:p>
          <a:p>
            <a:r>
              <a:rPr lang="en-GB" dirty="0"/>
              <a:t>At the end of the day I would like you to email me your work and I will choose my favourite section to add to the story.    (If I have enough work sent through I will create a year 1 story and a year 2 story) </a:t>
            </a:r>
          </a:p>
          <a:p>
            <a:endParaRPr lang="en-GB" dirty="0"/>
          </a:p>
          <a:p>
            <a:r>
              <a:rPr lang="en-GB" dirty="0"/>
              <a:t>After we have completed all of the plot points – there will be nine in total – I will put the story together and send it to you all, so that we can illustrate it.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F4D08-4157-4973-82C3-4E6EBCE02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5753" y="463471"/>
            <a:ext cx="1114581" cy="113363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153E01-905E-47EC-88FB-5FAF0CD7E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9323" y="950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135" y="216066"/>
            <a:ext cx="10506862" cy="881264"/>
          </a:xfrm>
        </p:spPr>
        <p:txBody>
          <a:bodyPr>
            <a:noAutofit/>
          </a:bodyPr>
          <a:lstStyle/>
          <a:p>
            <a:r>
              <a:rPr lang="en-US" sz="2400" dirty="0"/>
              <a:t>Our story this week is called ‘For the birds’.</a:t>
            </a:r>
            <a:br>
              <a:rPr lang="en-US" sz="2400" dirty="0"/>
            </a:br>
            <a:r>
              <a:rPr lang="en-US" sz="2400" dirty="0"/>
              <a:t>Each day we are going to write a tiny part of the story. 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CD49C22-6B3F-485F-8EB5-7AB00CDFCD2E}"/>
              </a:ext>
            </a:extLst>
          </p:cNvPr>
          <p:cNvCxnSpPr/>
          <p:nvPr/>
        </p:nvCxnSpPr>
        <p:spPr>
          <a:xfrm>
            <a:off x="834886" y="1209261"/>
            <a:ext cx="0" cy="443947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ad And Happy Face Clipart">
            <a:extLst>
              <a:ext uri="{FF2B5EF4-FFF2-40B4-BE49-F238E27FC236}">
                <a16:creationId xmlns:a16="http://schemas.microsoft.com/office/drawing/2014/main" id="{A23F16D2-3B4B-4B01-AEC9-0F091DF5E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4810" r="47148" b="15582"/>
          <a:stretch/>
        </p:blipFill>
        <p:spPr bwMode="auto">
          <a:xfrm>
            <a:off x="486826" y="312521"/>
            <a:ext cx="792528" cy="7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d And Happy Face Clipart">
            <a:extLst>
              <a:ext uri="{FF2B5EF4-FFF2-40B4-BE49-F238E27FC236}">
                <a16:creationId xmlns:a16="http://schemas.microsoft.com/office/drawing/2014/main" id="{A8C9AC11-9354-4248-A4D3-3EA03BD34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906" r="4166" b="15217"/>
          <a:stretch/>
        </p:blipFill>
        <p:spPr bwMode="auto">
          <a:xfrm>
            <a:off x="442291" y="5760671"/>
            <a:ext cx="785189" cy="7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27BB08-6C62-40B9-9E94-1B746CD86828}"/>
              </a:ext>
            </a:extLst>
          </p:cNvPr>
          <p:cNvCxnSpPr/>
          <p:nvPr/>
        </p:nvCxnSpPr>
        <p:spPr>
          <a:xfrm>
            <a:off x="834885" y="3429000"/>
            <a:ext cx="10760767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C24FA53-FAA8-4AAD-815F-681C7E139841}"/>
              </a:ext>
            </a:extLst>
          </p:cNvPr>
          <p:cNvSpPr txBox="1"/>
          <p:nvPr/>
        </p:nvSpPr>
        <p:spPr>
          <a:xfrm>
            <a:off x="1479054" y="2690336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1</a:t>
            </a:r>
          </a:p>
          <a:p>
            <a:pPr algn="ctr"/>
            <a:r>
              <a:rPr lang="en-GB" sz="1200" dirty="0"/>
              <a:t>Budge over</a:t>
            </a:r>
          </a:p>
          <a:p>
            <a:pPr algn="ctr"/>
            <a:r>
              <a:rPr lang="en-GB" sz="1200" dirty="0"/>
              <a:t>0:24 – 0:42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281BC-CA7A-478B-96CE-3673D99D5847}"/>
              </a:ext>
            </a:extLst>
          </p:cNvPr>
          <p:cNvSpPr txBox="1"/>
          <p:nvPr/>
        </p:nvSpPr>
        <p:spPr>
          <a:xfrm>
            <a:off x="10556004" y="2796578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9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26401A-48C7-4995-8708-8DC3BD6D7075}"/>
              </a:ext>
            </a:extLst>
          </p:cNvPr>
          <p:cNvSpPr txBox="1"/>
          <p:nvPr/>
        </p:nvSpPr>
        <p:spPr>
          <a:xfrm>
            <a:off x="9441423" y="2805013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8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351027-5986-4951-8840-43653BFED1D3}"/>
              </a:ext>
            </a:extLst>
          </p:cNvPr>
          <p:cNvSpPr txBox="1"/>
          <p:nvPr/>
        </p:nvSpPr>
        <p:spPr>
          <a:xfrm>
            <a:off x="8325826" y="2786944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7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D399E2-52F4-4FF7-8A43-EA7A74AE135B}"/>
              </a:ext>
            </a:extLst>
          </p:cNvPr>
          <p:cNvSpPr txBox="1"/>
          <p:nvPr/>
        </p:nvSpPr>
        <p:spPr>
          <a:xfrm>
            <a:off x="7210229" y="2767665"/>
            <a:ext cx="93433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6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4AAB7D-2936-4F11-AE95-4DF174681267}"/>
              </a:ext>
            </a:extLst>
          </p:cNvPr>
          <p:cNvSpPr txBox="1"/>
          <p:nvPr/>
        </p:nvSpPr>
        <p:spPr>
          <a:xfrm>
            <a:off x="6031152" y="2533103"/>
            <a:ext cx="934330" cy="1692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5</a:t>
            </a:r>
          </a:p>
          <a:p>
            <a:pPr algn="ctr"/>
            <a:r>
              <a:rPr lang="en-GB" sz="1200" dirty="0"/>
              <a:t>Room for one more </a:t>
            </a:r>
          </a:p>
          <a:p>
            <a:pPr algn="ctr"/>
            <a:r>
              <a:rPr lang="en-GB" sz="1200" dirty="0"/>
              <a:t>1:27- 1:45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4A7EB8-BDF7-4D91-9DDA-D2A6492FD69A}"/>
              </a:ext>
            </a:extLst>
          </p:cNvPr>
          <p:cNvSpPr txBox="1"/>
          <p:nvPr/>
        </p:nvSpPr>
        <p:spPr>
          <a:xfrm>
            <a:off x="4902440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4</a:t>
            </a:r>
          </a:p>
          <a:p>
            <a:pPr algn="ctr"/>
            <a:r>
              <a:rPr lang="en-GB" sz="1200" dirty="0"/>
              <a:t>Stay away</a:t>
            </a:r>
          </a:p>
          <a:p>
            <a:pPr algn="ctr"/>
            <a:r>
              <a:rPr lang="en-GB" sz="1200" dirty="0"/>
              <a:t>1:15 – 1:26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B66F66-0F7E-4E02-A049-1A8BDE821F49}"/>
              </a:ext>
            </a:extLst>
          </p:cNvPr>
          <p:cNvSpPr txBox="1"/>
          <p:nvPr/>
        </p:nvSpPr>
        <p:spPr>
          <a:xfrm>
            <a:off x="3773728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3</a:t>
            </a:r>
          </a:p>
          <a:p>
            <a:pPr algn="ctr"/>
            <a:r>
              <a:rPr lang="en-GB" sz="1200" dirty="0"/>
              <a:t>Hi</a:t>
            </a:r>
          </a:p>
          <a:p>
            <a:pPr algn="ctr"/>
            <a:r>
              <a:rPr lang="en-GB" sz="1200" dirty="0"/>
              <a:t>0:59 – 1:14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37297D-D3DA-4CFD-AFB2-B985AD190C4C}"/>
              </a:ext>
            </a:extLst>
          </p:cNvPr>
          <p:cNvSpPr txBox="1"/>
          <p:nvPr/>
        </p:nvSpPr>
        <p:spPr>
          <a:xfrm>
            <a:off x="2632748" y="2640825"/>
            <a:ext cx="9343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5400" dirty="0"/>
              <a:t>?</a:t>
            </a:r>
            <a:endParaRPr lang="en-GB" sz="600" dirty="0"/>
          </a:p>
          <a:p>
            <a:pPr algn="ctr"/>
            <a:r>
              <a:rPr lang="en-GB" sz="1200" dirty="0"/>
              <a:t>Plot point 2</a:t>
            </a:r>
          </a:p>
          <a:p>
            <a:pPr algn="ctr"/>
            <a:r>
              <a:rPr lang="en-GB" sz="1200" dirty="0"/>
              <a:t>Who is that</a:t>
            </a:r>
          </a:p>
          <a:p>
            <a:pPr algn="ctr"/>
            <a:r>
              <a:rPr lang="en-GB" sz="1200" dirty="0"/>
              <a:t>0:43 – 0:58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78AD33-1FD6-467E-ABB8-6946DA91ED4D}"/>
              </a:ext>
            </a:extLst>
          </p:cNvPr>
          <p:cNvSpPr/>
          <p:nvPr/>
        </p:nvSpPr>
        <p:spPr>
          <a:xfrm>
            <a:off x="6985443" y="5972269"/>
            <a:ext cx="4805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https://www.literacyshed.com/for-the-birds.html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BB31C-26AB-4D3D-90E6-95AFC95A3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14" y="3040454"/>
            <a:ext cx="1035573" cy="792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E1E88-EDBA-4995-9F05-A84CC7E5334B}"/>
              </a:ext>
            </a:extLst>
          </p:cNvPr>
          <p:cNvSpPr txBox="1"/>
          <p:nvPr/>
        </p:nvSpPr>
        <p:spPr>
          <a:xfrm>
            <a:off x="1542534" y="4492632"/>
            <a:ext cx="41028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we talk about the birds in the story we are going to use the name </a:t>
            </a:r>
          </a:p>
          <a:p>
            <a:endParaRPr lang="en-GB" dirty="0"/>
          </a:p>
          <a:p>
            <a:r>
              <a:rPr lang="en-GB" dirty="0"/>
              <a:t>Peck  </a:t>
            </a:r>
          </a:p>
          <a:p>
            <a:endParaRPr lang="en-GB" dirty="0"/>
          </a:p>
          <a:p>
            <a:r>
              <a:rPr lang="en-GB" dirty="0"/>
              <a:t>We are also going to use the pronouns he and them.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EEBAEA-582B-440D-936D-58D00C146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231" y="2526062"/>
            <a:ext cx="1130404" cy="10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12587-AC56-4F91-8C33-6C257752D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27" y="297020"/>
            <a:ext cx="1924319" cy="1705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8561E-2C64-4DC0-A550-2309A14DC72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4" y="2181080"/>
            <a:ext cx="763754" cy="793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4CBEFA-ED85-4CCC-9D18-DBE78DB26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104" y="3633840"/>
            <a:ext cx="8325134" cy="1834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3AB6E8-DF64-4F49-A35D-C7FDA54F3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450" y="3153496"/>
            <a:ext cx="2050146" cy="2442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EB5E2E-50ED-4F7F-BEED-8B3E64D22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0559" y="297020"/>
            <a:ext cx="2500011" cy="3055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A5288C-E27A-4345-97E8-BCE7B75A8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5753" y="463471"/>
            <a:ext cx="1114581" cy="11336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A55B54-F668-43A9-9003-A607EDBD7860}"/>
              </a:ext>
            </a:extLst>
          </p:cNvPr>
          <p:cNvSpPr txBox="1"/>
          <p:nvPr/>
        </p:nvSpPr>
        <p:spPr>
          <a:xfrm>
            <a:off x="5923128" y="573206"/>
            <a:ext cx="3862317" cy="1021556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In my first sentences I want to describe the way that the birds are flying. </a:t>
            </a: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06BB67-704C-430E-83EA-16564E183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8818" y="1697433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8D0352-1B08-448B-A81F-C1672233A646}"/>
              </a:ext>
            </a:extLst>
          </p:cNvPr>
          <p:cNvSpPr txBox="1"/>
          <p:nvPr/>
        </p:nvSpPr>
        <p:spPr>
          <a:xfrm>
            <a:off x="6851373" y="5635265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</p:spTree>
    <p:extLst>
      <p:ext uri="{BB962C8B-B14F-4D97-AF65-F5344CB8AC3E}">
        <p14:creationId xmlns:p14="http://schemas.microsoft.com/office/powerpoint/2010/main" val="34283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12587-AC56-4F91-8C33-6C257752D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27" y="297020"/>
            <a:ext cx="1924319" cy="1705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4BEFB0-D67A-4813-9811-6614B201E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42" y="2125942"/>
            <a:ext cx="5551855" cy="1705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182D7-ECE3-4DCE-BA9D-10AE3A629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5155" y="4094062"/>
            <a:ext cx="7761373" cy="1571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DA5530-6373-4E28-99C2-92A07A9A0DF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155" y="1371810"/>
            <a:ext cx="663597" cy="671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493C22-8B40-4EC9-8581-3FB4A81C58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5753" y="463471"/>
            <a:ext cx="1114581" cy="1133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821234-A78B-48E6-A430-AF0AB44E1DB7}"/>
              </a:ext>
            </a:extLst>
          </p:cNvPr>
          <p:cNvSpPr txBox="1"/>
          <p:nvPr/>
        </p:nvSpPr>
        <p:spPr>
          <a:xfrm>
            <a:off x="5923128" y="573206"/>
            <a:ext cx="3862317" cy="715089"/>
          </a:xfrm>
          <a:prstGeom prst="wedgeRoundRectCallout">
            <a:avLst>
              <a:gd name="adj1" fmla="val 62913"/>
              <a:gd name="adj2" fmla="val -1498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My next sentence is going to be an exclamatory sentence.  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8807BF-485A-406E-9292-04BEA121D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28243" y="1818345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582BDD-BFC4-466F-918C-25AB6D756946}"/>
              </a:ext>
            </a:extLst>
          </p:cNvPr>
          <p:cNvSpPr txBox="1"/>
          <p:nvPr/>
        </p:nvSpPr>
        <p:spPr>
          <a:xfrm>
            <a:off x="6891130" y="5821440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sentence.  Make sure you check you have a capital letter and a full stop. </a:t>
            </a:r>
          </a:p>
        </p:txBody>
      </p:sp>
    </p:spTree>
    <p:extLst>
      <p:ext uri="{BB962C8B-B14F-4D97-AF65-F5344CB8AC3E}">
        <p14:creationId xmlns:p14="http://schemas.microsoft.com/office/powerpoint/2010/main" val="6932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245E-F28E-4D87-9335-FE6F021D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Monday 11</a:t>
            </a:r>
            <a:r>
              <a:rPr lang="en-GB" baseline="30000" dirty="0"/>
              <a:t>th</a:t>
            </a:r>
            <a:r>
              <a:rPr lang="en-GB" dirty="0"/>
              <a:t> May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AF7FE-1450-4989-9AE0-3849047ED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Mathematics </a:t>
            </a:r>
          </a:p>
        </p:txBody>
      </p:sp>
    </p:spTree>
    <p:extLst>
      <p:ext uri="{BB962C8B-B14F-4D97-AF65-F5344CB8AC3E}">
        <p14:creationId xmlns:p14="http://schemas.microsoft.com/office/powerpoint/2010/main" val="1607410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2923</TotalTime>
  <Words>1903</Words>
  <Application>Microsoft Office PowerPoint</Application>
  <PresentationFormat>Widescreen</PresentationFormat>
  <Paragraphs>295</Paragraphs>
  <Slides>47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Comic Sans MS</vt:lpstr>
      <vt:lpstr>Office Theme</vt:lpstr>
      <vt:lpstr>Willow Class</vt:lpstr>
      <vt:lpstr>Daily handwriting.  https://www.teachhandwriting.co.uk/cursive-letters-beginners-choice-2.html</vt:lpstr>
      <vt:lpstr>Spelling  Year 2.</vt:lpstr>
      <vt:lpstr>Monday 11th May </vt:lpstr>
      <vt:lpstr>This week’s writing activities</vt:lpstr>
      <vt:lpstr>Our story this week is called ‘For the birds’. Each day we are going to write a tiny part of the story.  </vt:lpstr>
      <vt:lpstr>PowerPoint Presentation</vt:lpstr>
      <vt:lpstr>PowerPoint Presentation</vt:lpstr>
      <vt:lpstr>Monday 11th May </vt:lpstr>
      <vt:lpstr>PowerPoint Presentation</vt:lpstr>
      <vt:lpstr>PowerPoint Presentation</vt:lpstr>
      <vt:lpstr>PowerPoint Presentation</vt:lpstr>
      <vt:lpstr>PowerPoint Presentation</vt:lpstr>
      <vt:lpstr>Tuesday  12th May </vt:lpstr>
      <vt:lpstr>Our story this week is called ‘For the birds’. Each day we are going to write a tiny part of the story.  </vt:lpstr>
      <vt:lpstr>PowerPoint Presentation</vt:lpstr>
      <vt:lpstr>PowerPoint Presentation</vt:lpstr>
      <vt:lpstr>PowerPoint Presentation</vt:lpstr>
      <vt:lpstr>Tuesday 12th May </vt:lpstr>
      <vt:lpstr>PowerPoint Presentation</vt:lpstr>
      <vt:lpstr>PowerPoint Presentation</vt:lpstr>
      <vt:lpstr>PowerPoint Presentation</vt:lpstr>
      <vt:lpstr>Wednesday 13th May </vt:lpstr>
      <vt:lpstr>Our story this week is called ‘For the birds’. Each day we are going to write a tiny part of the story.  </vt:lpstr>
      <vt:lpstr>PowerPoint Presentation</vt:lpstr>
      <vt:lpstr>PowerPoint Presentation</vt:lpstr>
      <vt:lpstr>PowerPoint Presentation</vt:lpstr>
      <vt:lpstr>Wednesday 13th May </vt:lpstr>
      <vt:lpstr>PowerPoint Presentation</vt:lpstr>
      <vt:lpstr>PowerPoint Presentation</vt:lpstr>
      <vt:lpstr>PowerPoint Presentation</vt:lpstr>
      <vt:lpstr>Thursday 14th May </vt:lpstr>
      <vt:lpstr>Our story this week is called ‘For the birds’. Each day we are going to write a tiny part of the story.  </vt:lpstr>
      <vt:lpstr>PowerPoint Presentation</vt:lpstr>
      <vt:lpstr>PowerPoint Presentation</vt:lpstr>
      <vt:lpstr>PowerPoint Presentation</vt:lpstr>
      <vt:lpstr>Thursday 14th May </vt:lpstr>
      <vt:lpstr>PowerPoint Presentation</vt:lpstr>
      <vt:lpstr>PowerPoint Presentation</vt:lpstr>
      <vt:lpstr>PowerPoint Presentation</vt:lpstr>
      <vt:lpstr>Friday 15th May </vt:lpstr>
      <vt:lpstr>Our story this week is called ‘For the birds’. Each day we are going to write a tiny part of the story.  </vt:lpstr>
      <vt:lpstr>PowerPoint Presentation</vt:lpstr>
      <vt:lpstr>PowerPoint Presentation</vt:lpstr>
      <vt:lpstr>PowerPoint Presentation</vt:lpstr>
      <vt:lpstr> Friday 14th May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Willow Class</dc:title>
  <dc:creator>Helen Griffiths</dc:creator>
  <cp:lastModifiedBy>Helen Griffiths</cp:lastModifiedBy>
  <cp:revision>37</cp:revision>
  <dcterms:created xsi:type="dcterms:W3CDTF">2020-05-05T14:05:18Z</dcterms:created>
  <dcterms:modified xsi:type="dcterms:W3CDTF">2020-05-07T16:20:30Z</dcterms:modified>
</cp:coreProperties>
</file>