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264" r:id="rId2"/>
    <p:sldId id="265" r:id="rId3"/>
    <p:sldId id="287" r:id="rId4"/>
    <p:sldId id="343" r:id="rId5"/>
    <p:sldId id="275" r:id="rId6"/>
    <p:sldId id="276" r:id="rId7"/>
    <p:sldId id="277" r:id="rId8"/>
    <p:sldId id="325" r:id="rId9"/>
    <p:sldId id="267" r:id="rId10"/>
    <p:sldId id="257" r:id="rId11"/>
    <p:sldId id="272" r:id="rId12"/>
    <p:sldId id="348" r:id="rId13"/>
    <p:sldId id="326" r:id="rId14"/>
    <p:sldId id="331" r:id="rId15"/>
    <p:sldId id="282" r:id="rId16"/>
    <p:sldId id="278" r:id="rId17"/>
    <p:sldId id="327" r:id="rId18"/>
    <p:sldId id="332" r:id="rId19"/>
    <p:sldId id="283" r:id="rId20"/>
    <p:sldId id="279" r:id="rId21"/>
    <p:sldId id="328" r:id="rId22"/>
    <p:sldId id="333" r:id="rId23"/>
    <p:sldId id="334" r:id="rId24"/>
    <p:sldId id="336" r:id="rId25"/>
    <p:sldId id="284" r:id="rId26"/>
    <p:sldId id="280" r:id="rId27"/>
    <p:sldId id="329" r:id="rId28"/>
    <p:sldId id="335" r:id="rId29"/>
    <p:sldId id="338" r:id="rId30"/>
    <p:sldId id="339" r:id="rId31"/>
    <p:sldId id="349" r:id="rId32"/>
    <p:sldId id="317" r:id="rId33"/>
    <p:sldId id="318" r:id="rId34"/>
    <p:sldId id="319" r:id="rId35"/>
    <p:sldId id="322" r:id="rId36"/>
    <p:sldId id="285" r:id="rId37"/>
    <p:sldId id="281" r:id="rId38"/>
    <p:sldId id="330" r:id="rId39"/>
    <p:sldId id="350" r:id="rId40"/>
    <p:sldId id="341" r:id="rId41"/>
    <p:sldId id="342" r:id="rId42"/>
    <p:sldId id="286" r:id="rId43"/>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80" autoAdjust="0"/>
  </p:normalViewPr>
  <p:slideViewPr>
    <p:cSldViewPr showGuides="1">
      <p:cViewPr varScale="1">
        <p:scale>
          <a:sx n="72" d="100"/>
          <a:sy n="72" d="100"/>
        </p:scale>
        <p:origin x="660" y="78"/>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DD56F-645E-41F6-A273-4D42C798503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7DF7C90-ECB2-4285-BE63-95979C247B90}">
      <dgm:prSet/>
      <dgm:spPr/>
      <dgm:t>
        <a:bodyPr/>
        <a:lstStyle/>
        <a:p>
          <a:r>
            <a:rPr lang="en-GB" dirty="0">
              <a:latin typeface="Comic Sans MS" panose="030F0702030302020204" pitchFamily="66" charset="0"/>
            </a:rPr>
            <a:t>Please complete one English and one Maths task each day. (Approximately 30 minutes on each)</a:t>
          </a:r>
          <a:endParaRPr lang="en-US" dirty="0">
            <a:latin typeface="Comic Sans MS" panose="030F0702030302020204" pitchFamily="66" charset="0"/>
          </a:endParaRPr>
        </a:p>
      </dgm:t>
    </dgm:pt>
    <dgm:pt modelId="{279AA7C5-4F73-45D2-A5DA-FDF966F36390}" type="parTrans" cxnId="{F56E961E-F623-472B-8E72-337E6518AA57}">
      <dgm:prSet/>
      <dgm:spPr/>
      <dgm:t>
        <a:bodyPr/>
        <a:lstStyle/>
        <a:p>
          <a:endParaRPr lang="en-US"/>
        </a:p>
      </dgm:t>
    </dgm:pt>
    <dgm:pt modelId="{EA2BBCEF-07DA-4FBB-A311-FA971AD01415}" type="sibTrans" cxnId="{F56E961E-F623-472B-8E72-337E6518AA57}">
      <dgm:prSet/>
      <dgm:spPr/>
      <dgm:t>
        <a:bodyPr/>
        <a:lstStyle/>
        <a:p>
          <a:endParaRPr lang="en-US"/>
        </a:p>
      </dgm:t>
    </dgm:pt>
    <dgm:pt modelId="{63CB8FEF-D7AC-449A-AB6F-66CF9419FF8A}">
      <dgm:prSet/>
      <dgm:spPr/>
      <dgm:t>
        <a:bodyPr/>
        <a:lstStyle/>
        <a:p>
          <a:r>
            <a:rPr lang="en-GB" dirty="0">
              <a:latin typeface="Comic Sans MS" panose="030F0702030302020204" pitchFamily="66" charset="0"/>
            </a:rPr>
            <a:t>The topic for this week will  be ‘Flight’. Remember some of the activities may take more than a day to complete. Please choose 2 more activities from the list.</a:t>
          </a:r>
          <a:endParaRPr lang="en-US" dirty="0">
            <a:latin typeface="Comic Sans MS" panose="030F0702030302020204" pitchFamily="66" charset="0"/>
          </a:endParaRPr>
        </a:p>
      </dgm:t>
    </dgm:pt>
    <dgm:pt modelId="{67B10E42-2203-43AC-811F-3CF31C94D730}" type="parTrans" cxnId="{919C6340-FE6B-4E14-96B1-10BCFA6FC3AD}">
      <dgm:prSet/>
      <dgm:spPr/>
      <dgm:t>
        <a:bodyPr/>
        <a:lstStyle/>
        <a:p>
          <a:endParaRPr lang="en-US"/>
        </a:p>
      </dgm:t>
    </dgm:pt>
    <dgm:pt modelId="{904EF0D4-0B15-40AD-A707-6271370792C2}" type="sibTrans" cxnId="{919C6340-FE6B-4E14-96B1-10BCFA6FC3AD}">
      <dgm:prSet/>
      <dgm:spPr/>
      <dgm:t>
        <a:bodyPr/>
        <a:lstStyle/>
        <a:p>
          <a:endParaRPr lang="en-US"/>
        </a:p>
      </dgm:t>
    </dgm:pt>
    <dgm:pt modelId="{FF7CCEE6-A722-4C8D-8740-9549E0BBE12A}" type="pres">
      <dgm:prSet presAssocID="{DB1DD56F-645E-41F6-A273-4D42C798503A}" presName="hierChild1" presStyleCnt="0">
        <dgm:presLayoutVars>
          <dgm:chPref val="1"/>
          <dgm:dir/>
          <dgm:animOne val="branch"/>
          <dgm:animLvl val="lvl"/>
          <dgm:resizeHandles/>
        </dgm:presLayoutVars>
      </dgm:prSet>
      <dgm:spPr/>
    </dgm:pt>
    <dgm:pt modelId="{4A2E1EA7-AE1D-44CA-8BFF-C829623A075C}" type="pres">
      <dgm:prSet presAssocID="{57DF7C90-ECB2-4285-BE63-95979C247B90}" presName="hierRoot1" presStyleCnt="0"/>
      <dgm:spPr/>
    </dgm:pt>
    <dgm:pt modelId="{2431CE04-3166-4D4E-A854-22C2529E2E47}" type="pres">
      <dgm:prSet presAssocID="{57DF7C90-ECB2-4285-BE63-95979C247B90}" presName="composite" presStyleCnt="0"/>
      <dgm:spPr/>
    </dgm:pt>
    <dgm:pt modelId="{D9AF8B88-B4BB-45B5-8CBA-1F57FE4991C1}" type="pres">
      <dgm:prSet presAssocID="{57DF7C90-ECB2-4285-BE63-95979C247B90}" presName="background" presStyleLbl="node0" presStyleIdx="0" presStyleCnt="2"/>
      <dgm:spPr/>
    </dgm:pt>
    <dgm:pt modelId="{EF4CF221-E964-4EA5-B41D-FD582B93B469}" type="pres">
      <dgm:prSet presAssocID="{57DF7C90-ECB2-4285-BE63-95979C247B90}" presName="text" presStyleLbl="fgAcc0" presStyleIdx="0" presStyleCnt="2">
        <dgm:presLayoutVars>
          <dgm:chPref val="3"/>
        </dgm:presLayoutVars>
      </dgm:prSet>
      <dgm:spPr/>
    </dgm:pt>
    <dgm:pt modelId="{E7A89F02-0DB4-4B17-A9EC-D9CE5306CF08}" type="pres">
      <dgm:prSet presAssocID="{57DF7C90-ECB2-4285-BE63-95979C247B90}" presName="hierChild2" presStyleCnt="0"/>
      <dgm:spPr/>
    </dgm:pt>
    <dgm:pt modelId="{8294586B-B9B5-4E2F-8CBF-C67224C705A6}" type="pres">
      <dgm:prSet presAssocID="{63CB8FEF-D7AC-449A-AB6F-66CF9419FF8A}" presName="hierRoot1" presStyleCnt="0"/>
      <dgm:spPr/>
    </dgm:pt>
    <dgm:pt modelId="{6AFEE28E-F453-4E09-BF9F-C7444B42D299}" type="pres">
      <dgm:prSet presAssocID="{63CB8FEF-D7AC-449A-AB6F-66CF9419FF8A}" presName="composite" presStyleCnt="0"/>
      <dgm:spPr/>
    </dgm:pt>
    <dgm:pt modelId="{B7402E31-C7EE-478F-AA29-493FDBC54BFA}" type="pres">
      <dgm:prSet presAssocID="{63CB8FEF-D7AC-449A-AB6F-66CF9419FF8A}" presName="background" presStyleLbl="node0" presStyleIdx="1" presStyleCnt="2"/>
      <dgm:spPr/>
    </dgm:pt>
    <dgm:pt modelId="{91D3E593-F142-4141-AE5B-9F540A6444C2}" type="pres">
      <dgm:prSet presAssocID="{63CB8FEF-D7AC-449A-AB6F-66CF9419FF8A}" presName="text" presStyleLbl="fgAcc0" presStyleIdx="1" presStyleCnt="2">
        <dgm:presLayoutVars>
          <dgm:chPref val="3"/>
        </dgm:presLayoutVars>
      </dgm:prSet>
      <dgm:spPr/>
    </dgm:pt>
    <dgm:pt modelId="{973B17BE-1E97-4838-9429-1A1CAC01B23D}" type="pres">
      <dgm:prSet presAssocID="{63CB8FEF-D7AC-449A-AB6F-66CF9419FF8A}" presName="hierChild2" presStyleCnt="0"/>
      <dgm:spPr/>
    </dgm:pt>
  </dgm:ptLst>
  <dgm:cxnLst>
    <dgm:cxn modelId="{F56E961E-F623-472B-8E72-337E6518AA57}" srcId="{DB1DD56F-645E-41F6-A273-4D42C798503A}" destId="{57DF7C90-ECB2-4285-BE63-95979C247B90}" srcOrd="0" destOrd="0" parTransId="{279AA7C5-4F73-45D2-A5DA-FDF966F36390}" sibTransId="{EA2BBCEF-07DA-4FBB-A311-FA971AD01415}"/>
    <dgm:cxn modelId="{919C6340-FE6B-4E14-96B1-10BCFA6FC3AD}" srcId="{DB1DD56F-645E-41F6-A273-4D42C798503A}" destId="{63CB8FEF-D7AC-449A-AB6F-66CF9419FF8A}" srcOrd="1" destOrd="0" parTransId="{67B10E42-2203-43AC-811F-3CF31C94D730}" sibTransId="{904EF0D4-0B15-40AD-A707-6271370792C2}"/>
    <dgm:cxn modelId="{36D85FB5-9F85-4461-8FD1-E4309FFC1E58}" type="presOf" srcId="{57DF7C90-ECB2-4285-BE63-95979C247B90}" destId="{EF4CF221-E964-4EA5-B41D-FD582B93B469}" srcOrd="0" destOrd="0" presId="urn:microsoft.com/office/officeart/2005/8/layout/hierarchy1"/>
    <dgm:cxn modelId="{CCD5D6C8-0CB7-44F3-94D6-1402E56CB398}" type="presOf" srcId="{DB1DD56F-645E-41F6-A273-4D42C798503A}" destId="{FF7CCEE6-A722-4C8D-8740-9549E0BBE12A}" srcOrd="0" destOrd="0" presId="urn:microsoft.com/office/officeart/2005/8/layout/hierarchy1"/>
    <dgm:cxn modelId="{41332DCD-97EF-4D43-A91D-C5ED64CD1C79}" type="presOf" srcId="{63CB8FEF-D7AC-449A-AB6F-66CF9419FF8A}" destId="{91D3E593-F142-4141-AE5B-9F540A6444C2}" srcOrd="0" destOrd="0" presId="urn:microsoft.com/office/officeart/2005/8/layout/hierarchy1"/>
    <dgm:cxn modelId="{1CD932C4-611C-4A3F-A055-BA0C451B1469}" type="presParOf" srcId="{FF7CCEE6-A722-4C8D-8740-9549E0BBE12A}" destId="{4A2E1EA7-AE1D-44CA-8BFF-C829623A075C}" srcOrd="0" destOrd="0" presId="urn:microsoft.com/office/officeart/2005/8/layout/hierarchy1"/>
    <dgm:cxn modelId="{6E96C359-DBD2-4975-BF8D-D4F9582F1681}" type="presParOf" srcId="{4A2E1EA7-AE1D-44CA-8BFF-C829623A075C}" destId="{2431CE04-3166-4D4E-A854-22C2529E2E47}" srcOrd="0" destOrd="0" presId="urn:microsoft.com/office/officeart/2005/8/layout/hierarchy1"/>
    <dgm:cxn modelId="{5451B701-152F-4B3E-9FF1-CFD715A410AC}" type="presParOf" srcId="{2431CE04-3166-4D4E-A854-22C2529E2E47}" destId="{D9AF8B88-B4BB-45B5-8CBA-1F57FE4991C1}" srcOrd="0" destOrd="0" presId="urn:microsoft.com/office/officeart/2005/8/layout/hierarchy1"/>
    <dgm:cxn modelId="{4483AE5F-1F1D-44A2-B4CC-7D1067619F32}" type="presParOf" srcId="{2431CE04-3166-4D4E-A854-22C2529E2E47}" destId="{EF4CF221-E964-4EA5-B41D-FD582B93B469}" srcOrd="1" destOrd="0" presId="urn:microsoft.com/office/officeart/2005/8/layout/hierarchy1"/>
    <dgm:cxn modelId="{6D0E1DA6-5D5A-4BE9-AE0B-89140C0B53B1}" type="presParOf" srcId="{4A2E1EA7-AE1D-44CA-8BFF-C829623A075C}" destId="{E7A89F02-0DB4-4B17-A9EC-D9CE5306CF08}" srcOrd="1" destOrd="0" presId="urn:microsoft.com/office/officeart/2005/8/layout/hierarchy1"/>
    <dgm:cxn modelId="{23959C93-C259-42E0-A05B-28FE2EFFF9CB}" type="presParOf" srcId="{FF7CCEE6-A722-4C8D-8740-9549E0BBE12A}" destId="{8294586B-B9B5-4E2F-8CBF-C67224C705A6}" srcOrd="1" destOrd="0" presId="urn:microsoft.com/office/officeart/2005/8/layout/hierarchy1"/>
    <dgm:cxn modelId="{30D4A56E-4BA9-43FC-B814-87C545F0014E}" type="presParOf" srcId="{8294586B-B9B5-4E2F-8CBF-C67224C705A6}" destId="{6AFEE28E-F453-4E09-BF9F-C7444B42D299}" srcOrd="0" destOrd="0" presId="urn:microsoft.com/office/officeart/2005/8/layout/hierarchy1"/>
    <dgm:cxn modelId="{EC284735-98F7-4CE5-B425-66822E5837B7}" type="presParOf" srcId="{6AFEE28E-F453-4E09-BF9F-C7444B42D299}" destId="{B7402E31-C7EE-478F-AA29-493FDBC54BFA}" srcOrd="0" destOrd="0" presId="urn:microsoft.com/office/officeart/2005/8/layout/hierarchy1"/>
    <dgm:cxn modelId="{6DDE003E-41CD-4007-8A29-61888DF3FE40}" type="presParOf" srcId="{6AFEE28E-F453-4E09-BF9F-C7444B42D299}" destId="{91D3E593-F142-4141-AE5B-9F540A6444C2}" srcOrd="1" destOrd="0" presId="urn:microsoft.com/office/officeart/2005/8/layout/hierarchy1"/>
    <dgm:cxn modelId="{E3A44490-D364-4AE7-9B66-7F4563CF592E}" type="presParOf" srcId="{8294586B-B9B5-4E2F-8CBF-C67224C705A6}" destId="{973B17BE-1E97-4838-9429-1A1CAC01B2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F8B88-B4BB-45B5-8CBA-1F57FE4991C1}">
      <dsp:nvSpPr>
        <dsp:cNvPr id="0" name=""/>
        <dsp:cNvSpPr/>
      </dsp:nvSpPr>
      <dsp:spPr>
        <a:xfrm>
          <a:off x="130938" y="1393"/>
          <a:ext cx="4224635" cy="2682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CF221-E964-4EA5-B41D-FD582B93B469}">
      <dsp:nvSpPr>
        <dsp:cNvPr id="0" name=""/>
        <dsp:cNvSpPr/>
      </dsp:nvSpPr>
      <dsp:spPr>
        <a:xfrm>
          <a:off x="600342" y="447327"/>
          <a:ext cx="4224635" cy="2682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Comic Sans MS" panose="030F0702030302020204" pitchFamily="66" charset="0"/>
            </a:rPr>
            <a:t>Please complete one English and one Maths task each day. (Approximately 30 minutes on each)</a:t>
          </a:r>
          <a:endParaRPr lang="en-US" sz="2200" kern="1200" dirty="0">
            <a:latin typeface="Comic Sans MS" panose="030F0702030302020204" pitchFamily="66" charset="0"/>
          </a:endParaRPr>
        </a:p>
      </dsp:txBody>
      <dsp:txXfrm>
        <a:off x="678914" y="525899"/>
        <a:ext cx="4067491" cy="2525499"/>
      </dsp:txXfrm>
    </dsp:sp>
    <dsp:sp modelId="{B7402E31-C7EE-478F-AA29-493FDBC54BFA}">
      <dsp:nvSpPr>
        <dsp:cNvPr id="0" name=""/>
        <dsp:cNvSpPr/>
      </dsp:nvSpPr>
      <dsp:spPr>
        <a:xfrm>
          <a:off x="5294381" y="1393"/>
          <a:ext cx="4224635" cy="2682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D3E593-F142-4141-AE5B-9F540A6444C2}">
      <dsp:nvSpPr>
        <dsp:cNvPr id="0" name=""/>
        <dsp:cNvSpPr/>
      </dsp:nvSpPr>
      <dsp:spPr>
        <a:xfrm>
          <a:off x="5763785" y="447327"/>
          <a:ext cx="4224635" cy="2682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Comic Sans MS" panose="030F0702030302020204" pitchFamily="66" charset="0"/>
            </a:rPr>
            <a:t>The topic for this week will  be ‘Flight’. Remember some of the activities may take more than a day to complete. Please choose 2 more activities from the list.</a:t>
          </a:r>
          <a:endParaRPr lang="en-US" sz="2200" kern="1200" dirty="0">
            <a:latin typeface="Comic Sans MS" panose="030F0702030302020204" pitchFamily="66" charset="0"/>
          </a:endParaRPr>
        </a:p>
      </dsp:txBody>
      <dsp:txXfrm>
        <a:off x="5842357" y="525899"/>
        <a:ext cx="4067491" cy="25254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5/7/2020</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5/7/2020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5/7/2020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5/7/2020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Year 1 2A / Year 2 2B">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749ACFA-4D62-4344-8084-C2F6F691A9CA}"/>
              </a:ext>
            </a:extLst>
          </p:cNvPr>
          <p:cNvSpPr/>
          <p:nvPr userDrawn="1"/>
        </p:nvSpPr>
        <p:spPr bwMode="auto">
          <a:xfrm>
            <a:off x="609442" y="438150"/>
            <a:ext cx="10957246"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097002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5/7/2020</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5/7/2020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5/7/2020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5/7/2020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5/7/2020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5/7/2020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5/7/2020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5/7/2020</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 id="21474836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tmp"/></Relationships>
</file>

<file path=ppt/slides/_rels/slide10.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oetry4kids.com/poems/good-morning-dear-students/" TargetMode="External"/><Relationship Id="rId2" Type="http://schemas.openxmlformats.org/officeDocument/2006/relationships/hyperlink" Target="https://www.teachhandwriting.co.uk/cursive-joins-choice-2.html" TargetMode="Externa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www.amazon.com/When-Teacher-Isnt-Looking-School/dp/0684031280/?tag=p4k-20" TargetMode="External"/><Relationship Id="rId4" Type="http://schemas.openxmlformats.org/officeDocument/2006/relationships/image" Target="../media/image11.tmp"/></Relationships>
</file>

<file path=ppt/slides/_rels/slide13.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bbc.co.uk/bitesize/articles/z4brcqt"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s://whiterosemaths.com/homelearning/year-5/"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hyperlink" Target="https://www.bbc.co.uk/bitesize/articles/z73sf4j"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whiterosemaths.com/homelearning/year-5/"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mp"/><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hyperlink" Target="https://whiterosemaths.com/homelearning/year-5/"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pobble365.com/a-mysterious-shadow/" TargetMode="External"/><Relationship Id="rId5" Type="http://schemas.openxmlformats.org/officeDocument/2006/relationships/hyperlink" Target="https://www.bbc.co.uk/bitesize/articles/z73sf4j" TargetMode="External"/><Relationship Id="rId4" Type="http://schemas.openxmlformats.org/officeDocument/2006/relationships/hyperlink" Target="https://www.bbc.co.uk/bitesize/articles/z4brcq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6.tmp"/><Relationship Id="rId3" Type="http://schemas.openxmlformats.org/officeDocument/2006/relationships/image" Target="../media/image31.tmp"/><Relationship Id="rId7" Type="http://schemas.openxmlformats.org/officeDocument/2006/relationships/image" Target="../media/image35.tmp"/><Relationship Id="rId2" Type="http://schemas.openxmlformats.org/officeDocument/2006/relationships/image" Target="../media/image30.tmp"/><Relationship Id="rId1" Type="http://schemas.openxmlformats.org/officeDocument/2006/relationships/slideLayout" Target="../slideLayouts/slideLayout7.xml"/><Relationship Id="rId6" Type="http://schemas.openxmlformats.org/officeDocument/2006/relationships/image" Target="../media/image34.tmp"/><Relationship Id="rId5" Type="http://schemas.openxmlformats.org/officeDocument/2006/relationships/image" Target="../media/image33.tmp"/><Relationship Id="rId4" Type="http://schemas.openxmlformats.org/officeDocument/2006/relationships/image" Target="../media/image32.tmp"/></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whiterosemaths.com/homelearning/year-5/"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s://whiterosemaths.com/homelearning/year-5/"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https://www.bbc.co.uk/bitesize/topics/zsjqtfr/articles/zsbd7p3" TargetMode="External"/><Relationship Id="rId4" Type="http://schemas.openxmlformats.org/officeDocument/2006/relationships/hyperlink" Target="https://whiterosemaths.com/homelearning/year-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n-OcbG1FlBQ" TargetMode="External"/><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mailto:cherrytree.class@fernhill.kite.academ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8228" y="1643133"/>
            <a:ext cx="7008574" cy="3298825"/>
          </a:xfrm>
        </p:spPr>
        <p:txBody>
          <a:bodyPr/>
          <a:lstStyle/>
          <a:p>
            <a:r>
              <a:rPr lang="en-GB" dirty="0"/>
              <a:t>Year 5 </a:t>
            </a:r>
            <a:br>
              <a:rPr lang="en-GB" dirty="0"/>
            </a:br>
            <a:r>
              <a:rPr lang="en-GB" dirty="0"/>
              <a:t>Home Learning</a:t>
            </a:r>
            <a:endParaRPr lang="en-US" dirty="0"/>
          </a:p>
        </p:txBody>
      </p:sp>
      <p:sp>
        <p:nvSpPr>
          <p:cNvPr id="3" name="Subtitle 2"/>
          <p:cNvSpPr>
            <a:spLocks noGrp="1"/>
          </p:cNvSpPr>
          <p:nvPr>
            <p:ph type="subTitle" idx="1"/>
          </p:nvPr>
        </p:nvSpPr>
        <p:spPr/>
        <p:txBody>
          <a:bodyPr/>
          <a:lstStyle/>
          <a:p>
            <a:r>
              <a:rPr lang="en-GB" dirty="0"/>
              <a:t>Week Beginning: 11</a:t>
            </a:r>
            <a:r>
              <a:rPr lang="en-GB" baseline="30000" dirty="0"/>
              <a:t>th</a:t>
            </a:r>
            <a:r>
              <a:rPr lang="en-GB" dirty="0"/>
              <a:t> May 2020</a:t>
            </a:r>
          </a:p>
        </p:txBody>
      </p:sp>
      <p:sp>
        <p:nvSpPr>
          <p:cNvPr id="4" name="Rectangle 3">
            <a:extLst>
              <a:ext uri="{FF2B5EF4-FFF2-40B4-BE49-F238E27FC236}">
                <a16:creationId xmlns:a16="http://schemas.microsoft.com/office/drawing/2014/main" id="{A9FBC472-4CE1-454D-902B-DD5C71783E10}"/>
              </a:ext>
            </a:extLst>
          </p:cNvPr>
          <p:cNvSpPr/>
          <p:nvPr/>
        </p:nvSpPr>
        <p:spPr>
          <a:xfrm>
            <a:off x="4664101" y="5729737"/>
            <a:ext cx="5904180" cy="461665"/>
          </a:xfrm>
          <a:prstGeom prst="rect">
            <a:avLst/>
          </a:prstGeom>
        </p:spPr>
        <p:txBody>
          <a:bodyPr wrap="none">
            <a:spAutoFit/>
          </a:bodyPr>
          <a:lstStyle/>
          <a:p>
            <a:r>
              <a:rPr lang="en-GB" dirty="0" err="1"/>
              <a:t>cherrytree.class@fernhill.kite.academy</a:t>
            </a:r>
            <a:endParaRPr lang="en-GB" dirty="0"/>
          </a:p>
        </p:txBody>
      </p:sp>
      <p:pic>
        <p:nvPicPr>
          <p:cNvPr id="5" name="Picture 4">
            <a:extLst>
              <a:ext uri="{FF2B5EF4-FFF2-40B4-BE49-F238E27FC236}">
                <a16:creationId xmlns:a16="http://schemas.microsoft.com/office/drawing/2014/main" id="{B1592CFC-07A4-40EF-B5FF-227CF66FC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188" y="372925"/>
            <a:ext cx="1656184" cy="2403768"/>
          </a:xfrm>
          <a:prstGeom prst="rect">
            <a:avLst/>
          </a:prstGeom>
        </p:spPr>
      </p:pic>
      <p:pic>
        <p:nvPicPr>
          <p:cNvPr id="6" name="Hello">
            <a:hlinkClick r:id="" action="ppaction://media"/>
            <a:extLst>
              <a:ext uri="{FF2B5EF4-FFF2-40B4-BE49-F238E27FC236}">
                <a16:creationId xmlns:a16="http://schemas.microsoft.com/office/drawing/2014/main" id="{3FD9D581-FF6F-468F-A604-62DB7E36D9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45630" y="1270008"/>
            <a:ext cx="2069061" cy="2069061"/>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221982" y="135522"/>
            <a:ext cx="4865527" cy="2861429"/>
          </a:xfrm>
        </p:spPr>
        <p:txBody>
          <a:bodyPr>
            <a:normAutofit/>
          </a:bodyPr>
          <a:lstStyle/>
          <a:p>
            <a:r>
              <a:rPr lang="en-GB" dirty="0"/>
              <a:t>Monday </a:t>
            </a:r>
            <a:br>
              <a:rPr lang="en-GB" dirty="0"/>
            </a:br>
            <a:br>
              <a:rPr lang="en-GB" sz="1999" dirty="0"/>
            </a:br>
            <a:br>
              <a:rPr lang="en-GB" sz="1999" dirty="0"/>
            </a:br>
            <a:r>
              <a:rPr lang="en-GB" sz="1999" dirty="0"/>
              <a:t>Use a dictionary or online dictionary to find out what the words mean.</a:t>
            </a:r>
            <a:br>
              <a:rPr lang="en-GB" sz="1999" dirty="0"/>
            </a:br>
            <a:endParaRPr lang="en-GB" dirty="0">
              <a:solidFill>
                <a:srgbClr val="FFFF00"/>
              </a:solidFill>
            </a:endParaRPr>
          </a:p>
        </p:txBody>
      </p:sp>
      <p:sp>
        <p:nvSpPr>
          <p:cNvPr id="8" name="Rectangle 7">
            <a:extLst>
              <a:ext uri="{FF2B5EF4-FFF2-40B4-BE49-F238E27FC236}">
                <a16:creationId xmlns:a16="http://schemas.microsoft.com/office/drawing/2014/main" id="{889544DA-4D84-4287-916D-2FD0289F54C6}"/>
              </a:ext>
            </a:extLst>
          </p:cNvPr>
          <p:cNvSpPr/>
          <p:nvPr/>
        </p:nvSpPr>
        <p:spPr>
          <a:xfrm>
            <a:off x="407464" y="3300833"/>
            <a:ext cx="6094413" cy="3046195"/>
          </a:xfrm>
          <a:prstGeom prst="rect">
            <a:avLst/>
          </a:prstGeom>
        </p:spPr>
        <p:txBody>
          <a:bodyPr>
            <a:spAutoFit/>
          </a:bodyPr>
          <a:lstStyle/>
          <a:p>
            <a:r>
              <a:rPr lang="en-GB" sz="2399" dirty="0">
                <a:solidFill>
                  <a:srgbClr val="FF6600"/>
                </a:solidFill>
              </a:rPr>
              <a:t>Suggested Activities: </a:t>
            </a:r>
          </a:p>
          <a:p>
            <a:pPr marL="285664" indent="-285664">
              <a:buFont typeface="Arial" panose="020B0604020202020204" pitchFamily="34" charset="0"/>
              <a:buChar char="•"/>
            </a:pPr>
            <a:r>
              <a:rPr lang="en-GB" sz="2399" dirty="0">
                <a:solidFill>
                  <a:srgbClr val="FF6600"/>
                </a:solidFill>
              </a:rPr>
              <a:t>Look, say, cover, write, check</a:t>
            </a:r>
          </a:p>
          <a:p>
            <a:pPr marL="285664" indent="-285664">
              <a:buFont typeface="Arial" panose="020B0604020202020204" pitchFamily="34" charset="0"/>
              <a:buChar char="•"/>
            </a:pPr>
            <a:r>
              <a:rPr lang="en-GB" sz="2399" dirty="0">
                <a:solidFill>
                  <a:srgbClr val="FF6600"/>
                </a:solidFill>
              </a:rPr>
              <a:t>Rainbow writing</a:t>
            </a:r>
          </a:p>
          <a:p>
            <a:pPr marL="285664" indent="-285664">
              <a:buFont typeface="Arial" panose="020B0604020202020204" pitchFamily="34" charset="0"/>
              <a:buChar char="•"/>
            </a:pPr>
            <a:r>
              <a:rPr lang="en-GB" sz="2399" dirty="0">
                <a:solidFill>
                  <a:srgbClr val="FF6600"/>
                </a:solidFill>
              </a:rPr>
              <a:t>Pyramid writing</a:t>
            </a:r>
          </a:p>
          <a:p>
            <a:pPr marL="285664" indent="-285664">
              <a:buFont typeface="Arial" panose="020B0604020202020204" pitchFamily="34" charset="0"/>
              <a:buChar char="•"/>
            </a:pPr>
            <a:r>
              <a:rPr lang="en-GB" sz="2399" dirty="0">
                <a:solidFill>
                  <a:srgbClr val="FF6600"/>
                </a:solidFill>
              </a:rPr>
              <a:t>Find the meaning of the word</a:t>
            </a:r>
          </a:p>
          <a:p>
            <a:pPr marL="285664" indent="-285664">
              <a:buFont typeface="Arial" panose="020B0604020202020204" pitchFamily="34" charset="0"/>
              <a:buChar char="•"/>
            </a:pPr>
            <a:r>
              <a:rPr lang="en-GB" sz="2399" dirty="0">
                <a:solidFill>
                  <a:srgbClr val="FF6600"/>
                </a:solidFill>
              </a:rPr>
              <a:t>Add the value of the word </a:t>
            </a:r>
          </a:p>
          <a:p>
            <a:r>
              <a:rPr lang="en-GB" sz="2399" dirty="0">
                <a:solidFill>
                  <a:srgbClr val="FF6600"/>
                </a:solidFill>
              </a:rPr>
              <a:t>(vowels = 10 consonant = 5)</a:t>
            </a:r>
            <a:br>
              <a:rPr lang="en-GB" sz="2399" dirty="0">
                <a:solidFill>
                  <a:srgbClr val="FFFF00"/>
                </a:solidFill>
              </a:rPr>
            </a:br>
            <a:endParaRPr lang="en-GB" sz="2399" dirty="0"/>
          </a:p>
        </p:txBody>
      </p:sp>
      <p:pic>
        <p:nvPicPr>
          <p:cNvPr id="4" name="Picture 3">
            <a:extLst>
              <a:ext uri="{FF2B5EF4-FFF2-40B4-BE49-F238E27FC236}">
                <a16:creationId xmlns:a16="http://schemas.microsoft.com/office/drawing/2014/main" id="{E10F6D9C-D75B-45B6-8B0D-11E5E006B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5440" y="446448"/>
            <a:ext cx="4476903" cy="5965104"/>
          </a:xfrm>
          <a:prstGeom prst="rect">
            <a:avLst/>
          </a:prstGeom>
        </p:spPr>
      </p:pic>
    </p:spTree>
    <p:extLst>
      <p:ext uri="{BB962C8B-B14F-4D97-AF65-F5344CB8AC3E}">
        <p14:creationId xmlns:p14="http://schemas.microsoft.com/office/powerpoint/2010/main" val="344097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a:extLst>
              <a:ext uri="{FF2B5EF4-FFF2-40B4-BE49-F238E27FC236}">
                <a16:creationId xmlns:a16="http://schemas.microsoft.com/office/drawing/2014/main" id="{EAB53131-2073-40B6-80D1-BFBB5667A8D2}"/>
              </a:ext>
            </a:extLst>
          </p:cNvPr>
          <p:cNvSpPr txBox="1">
            <a:spLocks noChangeArrowheads="1"/>
          </p:cNvSpPr>
          <p:nvPr/>
        </p:nvSpPr>
        <p:spPr bwMode="auto">
          <a:xfrm>
            <a:off x="1359223" y="623956"/>
            <a:ext cx="91449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dirty="0">
                <a:solidFill>
                  <a:schemeClr val="tx1"/>
                </a:solidFill>
              </a:rPr>
              <a:t>Homophones and Near Homophones</a:t>
            </a:r>
          </a:p>
        </p:txBody>
      </p:sp>
      <p:sp>
        <p:nvSpPr>
          <p:cNvPr id="43011" name="TextBox 4">
            <a:extLst>
              <a:ext uri="{FF2B5EF4-FFF2-40B4-BE49-F238E27FC236}">
                <a16:creationId xmlns:a16="http://schemas.microsoft.com/office/drawing/2014/main" id="{4063C945-AD67-4DC8-BC16-C439507CA162}"/>
              </a:ext>
            </a:extLst>
          </p:cNvPr>
          <p:cNvSpPr txBox="1">
            <a:spLocks noChangeArrowheads="1"/>
          </p:cNvSpPr>
          <p:nvPr/>
        </p:nvSpPr>
        <p:spPr bwMode="auto">
          <a:xfrm>
            <a:off x="2278062" y="1368425"/>
            <a:ext cx="76327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buFont typeface="Arial" panose="020B0604020202020204" pitchFamily="34" charset="0"/>
              <a:buNone/>
            </a:pPr>
            <a:r>
              <a:rPr lang="en-GB" altLang="en-US" dirty="0"/>
              <a:t>This week we are going to look at some more tricky homophones and near homophones.</a:t>
            </a:r>
            <a:endParaRPr lang="en-GB" altLang="en-US" sz="2800" dirty="0"/>
          </a:p>
        </p:txBody>
      </p:sp>
      <p:sp>
        <p:nvSpPr>
          <p:cNvPr id="2" name="Rectangle 1">
            <a:extLst>
              <a:ext uri="{FF2B5EF4-FFF2-40B4-BE49-F238E27FC236}">
                <a16:creationId xmlns:a16="http://schemas.microsoft.com/office/drawing/2014/main" id="{07419AE0-FCCB-40A3-8AEC-621459C726BD}"/>
              </a:ext>
            </a:extLst>
          </p:cNvPr>
          <p:cNvSpPr/>
          <p:nvPr/>
        </p:nvSpPr>
        <p:spPr>
          <a:xfrm>
            <a:off x="1970087" y="2174875"/>
            <a:ext cx="8248650" cy="558800"/>
          </a:xfrm>
          <a:prstGeom prst="rect">
            <a:avLst/>
          </a:prstGeom>
          <a:solidFill>
            <a:srgbClr val="F39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013" name="TextBox 4">
            <a:extLst>
              <a:ext uri="{FF2B5EF4-FFF2-40B4-BE49-F238E27FC236}">
                <a16:creationId xmlns:a16="http://schemas.microsoft.com/office/drawing/2014/main" id="{FE2874E9-B312-429E-BBA0-09DE377992E2}"/>
              </a:ext>
            </a:extLst>
          </p:cNvPr>
          <p:cNvSpPr txBox="1">
            <a:spLocks noChangeArrowheads="1"/>
          </p:cNvSpPr>
          <p:nvPr/>
        </p:nvSpPr>
        <p:spPr bwMode="auto">
          <a:xfrm>
            <a:off x="2278062" y="2243138"/>
            <a:ext cx="76327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a:solidFill>
                  <a:schemeClr val="bg1"/>
                </a:solidFill>
              </a:rPr>
              <a:t>Can you remember what homophones are?</a:t>
            </a:r>
            <a:endParaRPr lang="en-GB" altLang="en-US" sz="3600">
              <a:solidFill>
                <a:schemeClr val="bg1"/>
              </a:solidFill>
            </a:endParaRPr>
          </a:p>
        </p:txBody>
      </p:sp>
      <p:pic>
        <p:nvPicPr>
          <p:cNvPr id="43014" name="Picture 6">
            <a:extLst>
              <a:ext uri="{FF2B5EF4-FFF2-40B4-BE49-F238E27FC236}">
                <a16:creationId xmlns:a16="http://schemas.microsoft.com/office/drawing/2014/main" id="{5A127588-A689-40DC-9D17-97C2E4AB85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26022"/>
          <a:stretch>
            <a:fillRect/>
          </a:stretch>
        </p:blipFill>
        <p:spPr bwMode="auto">
          <a:xfrm>
            <a:off x="2101851" y="2667000"/>
            <a:ext cx="7659687"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4">
            <a:extLst>
              <a:ext uri="{FF2B5EF4-FFF2-40B4-BE49-F238E27FC236}">
                <a16:creationId xmlns:a16="http://schemas.microsoft.com/office/drawing/2014/main" id="{E7381C18-24C8-489B-B528-9F2FC4D1F65E}"/>
              </a:ext>
            </a:extLst>
          </p:cNvPr>
          <p:cNvSpPr txBox="1">
            <a:spLocks noChangeArrowheads="1"/>
          </p:cNvSpPr>
          <p:nvPr/>
        </p:nvSpPr>
        <p:spPr bwMode="auto">
          <a:xfrm>
            <a:off x="5931694" y="3679122"/>
            <a:ext cx="32607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buFont typeface="Arial" panose="020B0604020202020204" pitchFamily="34" charset="0"/>
              <a:buNone/>
            </a:pPr>
            <a:r>
              <a:rPr lang="en-GB" altLang="en-US" sz="2000" dirty="0"/>
              <a:t>Homophones (or near </a:t>
            </a:r>
            <a:br>
              <a:rPr lang="en-GB" altLang="en-US" sz="2000" dirty="0"/>
            </a:br>
            <a:r>
              <a:rPr lang="en-GB" altLang="en-US" sz="2000" dirty="0"/>
              <a:t>homophones) are words that sound the same but have different spellings and meanings.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B1E4-7255-4494-AABB-9D2CDE5FB7E2}"/>
              </a:ext>
            </a:extLst>
          </p:cNvPr>
          <p:cNvSpPr>
            <a:spLocks noGrp="1"/>
          </p:cNvSpPr>
          <p:nvPr>
            <p:ph type="title"/>
          </p:nvPr>
        </p:nvSpPr>
        <p:spPr>
          <a:xfrm>
            <a:off x="383766" y="1628800"/>
            <a:ext cx="5993108" cy="4864968"/>
          </a:xfrm>
        </p:spPr>
        <p:txBody>
          <a:bodyPr>
            <a:normAutofit fontScale="90000"/>
          </a:bodyPr>
          <a:lstStyle/>
          <a:p>
            <a:r>
              <a:rPr lang="en-GB" dirty="0"/>
              <a:t>Handwriting</a:t>
            </a:r>
            <a:br>
              <a:rPr lang="en-GB" dirty="0"/>
            </a:br>
            <a:r>
              <a:rPr lang="en-GB" sz="2200" dirty="0"/>
              <a:t>It’s important to keep practising your handwriting… it’s a muscle like any other and needs to be exercised!</a:t>
            </a:r>
            <a:br>
              <a:rPr lang="en-GB" sz="2200" dirty="0"/>
            </a:br>
            <a:br>
              <a:rPr lang="en-GB" sz="2200" dirty="0"/>
            </a:br>
            <a:r>
              <a:rPr lang="en-GB" sz="2200" dirty="0"/>
              <a:t>This week we will focus on the letter formation: </a:t>
            </a:r>
            <a:br>
              <a:rPr lang="en-GB" sz="2200" dirty="0"/>
            </a:br>
            <a:r>
              <a:rPr lang="en-GB" sz="2200" dirty="0">
                <a:solidFill>
                  <a:srgbClr val="FF6600"/>
                </a:solidFill>
              </a:rPr>
              <a:t>Watch the video then practice one line of this </a:t>
            </a:r>
            <a:br>
              <a:rPr lang="en-GB" sz="2200" dirty="0"/>
            </a:br>
            <a:r>
              <a:rPr lang="en-GB" sz="2200" dirty="0">
                <a:hlinkClick r:id="rId2"/>
              </a:rPr>
              <a:t>https://www.teachhandwriting.co.uk/cursive-joins-choice-2.html</a:t>
            </a: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r>
              <a:rPr lang="en-GB" sz="2200" dirty="0">
                <a:solidFill>
                  <a:srgbClr val="FF6600"/>
                </a:solidFill>
              </a:rPr>
              <a:t>Then practice your cursive (joined up) handwriting by copying out the poem.</a:t>
            </a:r>
            <a:br>
              <a:rPr lang="en-GB" sz="2200" dirty="0">
                <a:solidFill>
                  <a:srgbClr val="FF6600"/>
                </a:solidFill>
              </a:rPr>
            </a:br>
            <a:br>
              <a:rPr lang="en-GB" sz="2200" dirty="0">
                <a:solidFill>
                  <a:srgbClr val="FF6600"/>
                </a:solidFill>
              </a:rPr>
            </a:br>
            <a:br>
              <a:rPr lang="en-GB" sz="2200" dirty="0"/>
            </a:br>
            <a:r>
              <a:rPr lang="en-GB" sz="1400" dirty="0">
                <a:hlinkClick r:id="rId3"/>
              </a:rPr>
              <a:t>https://www.poetry4kids.com/poems/good-morning-dear-students/</a:t>
            </a:r>
            <a:endParaRPr lang="en-GB" dirty="0"/>
          </a:p>
        </p:txBody>
      </p:sp>
      <p:pic>
        <p:nvPicPr>
          <p:cNvPr id="6" name="Picture 5">
            <a:extLst>
              <a:ext uri="{FF2B5EF4-FFF2-40B4-BE49-F238E27FC236}">
                <a16:creationId xmlns:a16="http://schemas.microsoft.com/office/drawing/2014/main" id="{E8FF6BC5-A88A-420C-B82D-55920C895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084" y="3027052"/>
            <a:ext cx="2088232" cy="1796852"/>
          </a:xfrm>
          <a:prstGeom prst="rect">
            <a:avLst/>
          </a:prstGeom>
        </p:spPr>
      </p:pic>
      <p:sp>
        <p:nvSpPr>
          <p:cNvPr id="7" name="Rectangle 1">
            <a:extLst>
              <a:ext uri="{FF2B5EF4-FFF2-40B4-BE49-F238E27FC236}">
                <a16:creationId xmlns:a16="http://schemas.microsoft.com/office/drawing/2014/main" id="{662FC5D8-5986-4230-A5BB-79AA95F487DB}"/>
              </a:ext>
            </a:extLst>
          </p:cNvPr>
          <p:cNvSpPr>
            <a:spLocks noChangeArrowheads="1"/>
          </p:cNvSpPr>
          <p:nvPr/>
        </p:nvSpPr>
        <p:spPr bwMode="auto">
          <a:xfrm>
            <a:off x="6484990" y="274290"/>
            <a:ext cx="5417044" cy="6309420"/>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A0A0A"/>
                </a:solidFill>
                <a:effectLst/>
                <a:latin typeface="Bubblegum Sans"/>
              </a:rPr>
              <a:t>Good Morning, Dear Students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A0A0A"/>
                </a:solidFill>
                <a:effectLst/>
                <a:latin typeface="Helvetica Neue"/>
              </a:rPr>
              <a:t>From the book </a:t>
            </a:r>
            <a:r>
              <a:rPr kumimoji="0" lang="en-US" altLang="en-US" sz="1600" b="0" i="1" u="none" strike="noStrike" cap="none" normalizeH="0" baseline="0" dirty="0">
                <a:ln>
                  <a:noFill/>
                </a:ln>
                <a:solidFill>
                  <a:srgbClr val="1779BA"/>
                </a:solidFill>
                <a:effectLst/>
                <a:latin typeface="Helvetica Neue"/>
                <a:hlinkClick r:id="rId5"/>
              </a:rPr>
              <a:t>When the Teacher Isn't Looking</a:t>
            </a:r>
            <a:endParaRPr kumimoji="0" lang="en-US" altLang="en-US" sz="1600" b="0" i="0" u="none" strike="noStrike" cap="none" normalizeH="0" baseline="0" dirty="0">
              <a:ln>
                <a:noFill/>
              </a:ln>
              <a:solidFill>
                <a:srgbClr val="0A0A0A"/>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rgbClr val="0A0A0A"/>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“Good morning, dear students,” the principal said.</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“Please put down your pencils and go back to bed.</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Today we will spend the day playing outside,</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then take the whole school on a carnival ride.</a:t>
            </a:r>
            <a:endParaRPr kumimoji="0" lang="en-US" altLang="en-US" sz="1600" b="0" i="0" u="none" strike="noStrike" cap="none" normalizeH="0" baseline="0" dirty="0">
              <a:ln>
                <a:noFill/>
              </a:ln>
              <a:solidFill>
                <a:srgbClr val="0A0A0A"/>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“We’ll learn to eat candy while watching TV,</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then listen to records and swing from a tree.</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We’ll also be learning to draw on the walls,</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to scream in the classrooms and run in the halls.</a:t>
            </a:r>
            <a:endParaRPr kumimoji="0" lang="en-US" altLang="en-US" sz="1600" b="0" i="0" u="none" strike="noStrike" cap="none" normalizeH="0" baseline="0" dirty="0">
              <a:ln>
                <a:noFill/>
              </a:ln>
              <a:solidFill>
                <a:srgbClr val="0A0A0A"/>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“So bring in your skateboard, your scooter, your bike.</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It’s time to be different and do what you like.</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The teachers are going to give you a rest.</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You don’t have to study. There won’t be a test.</a:t>
            </a:r>
            <a:endParaRPr kumimoji="0" lang="en-US" altLang="en-US" sz="1600" b="0" i="0" u="none" strike="noStrike" cap="none" normalizeH="0" baseline="0" dirty="0">
              <a:ln>
                <a:noFill/>
              </a:ln>
              <a:solidFill>
                <a:srgbClr val="0A0A0A"/>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“And if you’d prefer for a bit of a change,</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feel free to go wild and act really strange.</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Go put on a clown suit and dye your hair green,</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and copy your face on the Xerox machine.</a:t>
            </a:r>
            <a:endParaRPr kumimoji="0" lang="en-US" altLang="en-US" sz="1600" b="0" i="0" u="none" strike="noStrike" cap="none" normalizeH="0" baseline="0" dirty="0">
              <a:ln>
                <a:noFill/>
              </a:ln>
              <a:solidFill>
                <a:srgbClr val="0A0A0A"/>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“Tomorrow it’s back to the regular grind.</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Today, just go crazy. We really don’t mind.</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So tear up your homework. We’ll give you an A.</a:t>
            </a:r>
            <a:b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Oh wait. I’m just kidding. It’s April Fools’ Day.”</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A0A0A"/>
                </a:solidFill>
                <a:effectLst/>
                <a:latin typeface="Helvetica Neue"/>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A0A0A"/>
                </a:solidFill>
                <a:effectLst/>
                <a:latin typeface="Helvetica Neue"/>
                <a:cs typeface="Times New Roman" panose="02020603050405020304" pitchFamily="18" charset="0"/>
              </a:rPr>
              <a:t>— Kenn Nesbitt</a:t>
            </a:r>
            <a:endParaRPr kumimoji="0" lang="en-US" altLang="en-US" sz="175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endParaRPr>
          </a:p>
        </p:txBody>
      </p:sp>
      <p:pic>
        <p:nvPicPr>
          <p:cNvPr id="8" name="Picture 2" descr="https://www.poetry4kids.com/wp-content/uploads/2020/03/Good-Morning-Dear-Students-300x292.png">
            <a:extLst>
              <a:ext uri="{FF2B5EF4-FFF2-40B4-BE49-F238E27FC236}">
                <a16:creationId xmlns:a16="http://schemas.microsoft.com/office/drawing/2014/main" id="{DBB25519-E265-4694-8633-8156EA419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54355" y="4823904"/>
            <a:ext cx="1447679" cy="140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54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0095" y="1556792"/>
            <a:ext cx="2414513" cy="1400165"/>
          </a:xfrm>
        </p:spPr>
        <p:txBody>
          <a:bodyPr>
            <a:normAutofit fontScale="90000"/>
          </a:bodyPr>
          <a:lstStyle/>
          <a:p>
            <a:r>
              <a:rPr lang="en-GB" dirty="0"/>
              <a:t>Monday </a:t>
            </a:r>
            <a:br>
              <a:rPr lang="en-GB" dirty="0"/>
            </a:br>
            <a:r>
              <a:rPr lang="en-GB" sz="1999" dirty="0"/>
              <a:t>Week 8</a:t>
            </a:r>
            <a:br>
              <a:rPr lang="en-GB" sz="1999" dirty="0"/>
            </a:br>
            <a:br>
              <a:rPr lang="en-GB" sz="1999" dirty="0"/>
            </a:br>
            <a:br>
              <a:rPr lang="en-GB" sz="1999"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4" name="Picture 3">
            <a:extLst>
              <a:ext uri="{FF2B5EF4-FFF2-40B4-BE49-F238E27FC236}">
                <a16:creationId xmlns:a16="http://schemas.microsoft.com/office/drawing/2014/main" id="{77239259-B3A9-4908-8995-6DD37BCAA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171" y="440668"/>
            <a:ext cx="9293194" cy="5976664"/>
          </a:xfrm>
          <a:prstGeom prst="rect">
            <a:avLst/>
          </a:prstGeom>
        </p:spPr>
      </p:pic>
    </p:spTree>
    <p:extLst>
      <p:ext uri="{BB962C8B-B14F-4D97-AF65-F5344CB8AC3E}">
        <p14:creationId xmlns:p14="http://schemas.microsoft.com/office/powerpoint/2010/main" val="380648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24C7-E475-4A34-B071-80873BA59413}"/>
              </a:ext>
            </a:extLst>
          </p:cNvPr>
          <p:cNvSpPr>
            <a:spLocks noGrp="1"/>
          </p:cNvSpPr>
          <p:nvPr>
            <p:ph type="title"/>
          </p:nvPr>
        </p:nvSpPr>
        <p:spPr>
          <a:xfrm>
            <a:off x="333772" y="76200"/>
            <a:ext cx="10940891" cy="1397000"/>
          </a:xfrm>
        </p:spPr>
        <p:txBody>
          <a:bodyPr/>
          <a:lstStyle/>
          <a:p>
            <a:r>
              <a:rPr lang="en-GB" dirty="0"/>
              <a:t>English: </a:t>
            </a:r>
            <a:r>
              <a:rPr lang="en-GB" b="1" dirty="0"/>
              <a:t>Using setting descriptions</a:t>
            </a:r>
            <a:endParaRPr lang="en-GB" dirty="0"/>
          </a:p>
        </p:txBody>
      </p:sp>
      <p:sp>
        <p:nvSpPr>
          <p:cNvPr id="4" name="Rectangle 3">
            <a:extLst>
              <a:ext uri="{FF2B5EF4-FFF2-40B4-BE49-F238E27FC236}">
                <a16:creationId xmlns:a16="http://schemas.microsoft.com/office/drawing/2014/main" id="{664DB69A-454E-490B-802F-CBACDCBCFC2A}"/>
              </a:ext>
            </a:extLst>
          </p:cNvPr>
          <p:cNvSpPr/>
          <p:nvPr/>
        </p:nvSpPr>
        <p:spPr>
          <a:xfrm>
            <a:off x="338037" y="1997840"/>
            <a:ext cx="7052519" cy="3785652"/>
          </a:xfrm>
          <a:prstGeom prst="rect">
            <a:avLst/>
          </a:prstGeom>
        </p:spPr>
        <p:txBody>
          <a:bodyPr wrap="square">
            <a:spAutoFit/>
          </a:bodyPr>
          <a:lstStyle/>
          <a:p>
            <a:r>
              <a:rPr lang="en-GB" b="1" dirty="0"/>
              <a:t>Home learning focus</a:t>
            </a:r>
          </a:p>
          <a:p>
            <a:r>
              <a:rPr lang="en-GB" dirty="0"/>
              <a:t>Learn how to investigate setting descriptions and context in your writing.</a:t>
            </a:r>
          </a:p>
          <a:p>
            <a:endParaRPr lang="en-GB" dirty="0"/>
          </a:p>
          <a:p>
            <a:r>
              <a:rPr lang="en-GB" dirty="0"/>
              <a:t>This lesson includes:</a:t>
            </a:r>
          </a:p>
          <a:p>
            <a:r>
              <a:rPr lang="en-GB" dirty="0"/>
              <a:t>- two videos</a:t>
            </a:r>
          </a:p>
          <a:p>
            <a:r>
              <a:rPr lang="en-GB" dirty="0"/>
              <a:t>- three activities</a:t>
            </a:r>
          </a:p>
          <a:p>
            <a:endParaRPr lang="en-US" dirty="0"/>
          </a:p>
          <a:p>
            <a:r>
              <a:rPr lang="en-US" dirty="0"/>
              <a:t>Watch the video clips and then complete the 3 activities.</a:t>
            </a:r>
            <a:endParaRPr lang="en-GB" dirty="0"/>
          </a:p>
        </p:txBody>
      </p:sp>
      <p:sp>
        <p:nvSpPr>
          <p:cNvPr id="6" name="Rectangle 5">
            <a:extLst>
              <a:ext uri="{FF2B5EF4-FFF2-40B4-BE49-F238E27FC236}">
                <a16:creationId xmlns:a16="http://schemas.microsoft.com/office/drawing/2014/main" id="{D73E3774-401B-4E6C-9741-C33D4D6DE9AC}"/>
              </a:ext>
            </a:extLst>
          </p:cNvPr>
          <p:cNvSpPr/>
          <p:nvPr/>
        </p:nvSpPr>
        <p:spPr>
          <a:xfrm>
            <a:off x="307775" y="1473200"/>
            <a:ext cx="8882981" cy="461665"/>
          </a:xfrm>
          <a:prstGeom prst="rect">
            <a:avLst/>
          </a:prstGeom>
        </p:spPr>
        <p:txBody>
          <a:bodyPr wrap="square">
            <a:spAutoFit/>
          </a:bodyPr>
          <a:lstStyle/>
          <a:p>
            <a:r>
              <a:rPr lang="en-GB" dirty="0">
                <a:hlinkClick r:id="rId2"/>
              </a:rPr>
              <a:t>https://www.bbc.co.uk/bitesize/articles/z4brcqt</a:t>
            </a:r>
            <a:endParaRPr lang="en-GB" dirty="0"/>
          </a:p>
        </p:txBody>
      </p:sp>
      <p:pic>
        <p:nvPicPr>
          <p:cNvPr id="7" name="Picture 6">
            <a:extLst>
              <a:ext uri="{FF2B5EF4-FFF2-40B4-BE49-F238E27FC236}">
                <a16:creationId xmlns:a16="http://schemas.microsoft.com/office/drawing/2014/main" id="{AD633DE6-59DB-42C3-8BAC-F2237B7EFDA2}"/>
              </a:ext>
            </a:extLst>
          </p:cNvPr>
          <p:cNvPicPr>
            <a:picLocks noChangeAspect="1"/>
          </p:cNvPicPr>
          <p:nvPr/>
        </p:nvPicPr>
        <p:blipFill>
          <a:blip r:embed="rId3"/>
          <a:stretch>
            <a:fillRect/>
          </a:stretch>
        </p:blipFill>
        <p:spPr>
          <a:xfrm>
            <a:off x="8182644" y="1628799"/>
            <a:ext cx="3668144" cy="4880497"/>
          </a:xfrm>
          <a:prstGeom prst="rect">
            <a:avLst/>
          </a:prstGeom>
        </p:spPr>
      </p:pic>
    </p:spTree>
    <p:extLst>
      <p:ext uri="{BB962C8B-B14F-4D97-AF65-F5344CB8AC3E}">
        <p14:creationId xmlns:p14="http://schemas.microsoft.com/office/powerpoint/2010/main" val="87901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66E061-8965-4C7E-9694-A99A471B8124}"/>
              </a:ext>
            </a:extLst>
          </p:cNvPr>
          <p:cNvSpPr/>
          <p:nvPr/>
        </p:nvSpPr>
        <p:spPr>
          <a:xfrm>
            <a:off x="117748" y="260648"/>
            <a:ext cx="10441160" cy="4708981"/>
          </a:xfrm>
          <a:prstGeom prst="rect">
            <a:avLst/>
          </a:prstGeom>
        </p:spPr>
        <p:txBody>
          <a:bodyPr wrap="square">
            <a:spAutoFit/>
          </a:bodyPr>
          <a:lstStyle/>
          <a:p>
            <a:r>
              <a:rPr lang="en-US" b="1" dirty="0"/>
              <a:t>Year 5- </a:t>
            </a:r>
            <a:r>
              <a:rPr lang="en-GB" b="1" dirty="0">
                <a:solidFill>
                  <a:srgbClr val="FF6600"/>
                </a:solidFill>
                <a:latin typeface="Calibri" panose="020F0502020204030204" pitchFamily="34" charset="0"/>
                <a:ea typeface="Times New Roman" panose="02020603050405020304" pitchFamily="18" charset="0"/>
                <a:cs typeface="Calibri Light" panose="020F0302020204030204" pitchFamily="34" charset="0"/>
              </a:rPr>
              <a:t>Summer Term – Week 1 (w/c 20 April)</a:t>
            </a:r>
            <a:endParaRPr lang="en-GB"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Adding and Subtracting Decimals</a:t>
            </a:r>
            <a:endParaRPr lang="en-GB" b="1" dirty="0"/>
          </a:p>
          <a:p>
            <a:r>
              <a:rPr lang="en-US" u="sng" dirty="0">
                <a:hlinkClick r:id="rId2"/>
              </a:rPr>
              <a:t>https://whiterosemaths.com/homelearning/year-5/</a:t>
            </a:r>
            <a:r>
              <a:rPr lang="en-US" u="sng" dirty="0"/>
              <a:t> </a:t>
            </a:r>
            <a:endParaRPr lang="en-GB" dirty="0"/>
          </a:p>
          <a:p>
            <a:endParaRPr lang="en-US" sz="2800" dirty="0">
              <a:ea typeface="Calibri" panose="020F0502020204030204" pitchFamily="34" charset="0"/>
              <a:cs typeface="Times New Roman" panose="02020603050405020304" pitchFamily="18" charset="0"/>
            </a:endParaRPr>
          </a:p>
          <a:p>
            <a:pPr>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Monday - Lesson 1 – Adding Decimals within 1</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There are 5 lessons, please watch the clips first (if you have problems with the White Rose website videos, the BBC Bitesize clips are also useful), then click on ‘Get the Activity’ and you can check your answers afterwards. </a:t>
            </a:r>
          </a:p>
          <a:p>
            <a:endParaRPr lang="en-US" dirty="0">
              <a:ea typeface="Calibri" panose="020F0502020204030204" pitchFamily="34" charset="0"/>
              <a:cs typeface="Times New Roman" panose="02020603050405020304" pitchFamily="18" charset="0"/>
            </a:endParaRPr>
          </a:p>
          <a:p>
            <a:endParaRPr lang="en-GB"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546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4768-B483-4129-967F-A02BDF214E28}"/>
              </a:ext>
            </a:extLst>
          </p:cNvPr>
          <p:cNvSpPr>
            <a:spLocks noGrp="1"/>
          </p:cNvSpPr>
          <p:nvPr>
            <p:ph type="ctrTitle"/>
          </p:nvPr>
        </p:nvSpPr>
        <p:spPr/>
        <p:txBody>
          <a:bodyPr/>
          <a:lstStyle/>
          <a:p>
            <a:r>
              <a:rPr lang="en-GB" dirty="0"/>
              <a:t>Tuesday</a:t>
            </a:r>
          </a:p>
        </p:txBody>
      </p:sp>
    </p:spTree>
    <p:extLst>
      <p:ext uri="{BB962C8B-B14F-4D97-AF65-F5344CB8AC3E}">
        <p14:creationId xmlns:p14="http://schemas.microsoft.com/office/powerpoint/2010/main" val="145379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2414513" cy="1400165"/>
          </a:xfrm>
        </p:spPr>
        <p:txBody>
          <a:bodyPr>
            <a:normAutofit fontScale="90000"/>
          </a:bodyPr>
          <a:lstStyle/>
          <a:p>
            <a:r>
              <a:rPr lang="en-GB" dirty="0"/>
              <a:t>Tuesday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5" name="Picture 4">
            <a:extLst>
              <a:ext uri="{FF2B5EF4-FFF2-40B4-BE49-F238E27FC236}">
                <a16:creationId xmlns:a16="http://schemas.microsoft.com/office/drawing/2014/main" id="{454766B1-B29B-42B9-9D56-607F936E1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0036" y="512676"/>
            <a:ext cx="9055661" cy="5832648"/>
          </a:xfrm>
          <a:prstGeom prst="rect">
            <a:avLst/>
          </a:prstGeom>
        </p:spPr>
      </p:pic>
    </p:spTree>
    <p:extLst>
      <p:ext uri="{BB962C8B-B14F-4D97-AF65-F5344CB8AC3E}">
        <p14:creationId xmlns:p14="http://schemas.microsoft.com/office/powerpoint/2010/main" val="138138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24C7-E475-4A34-B071-80873BA59413}"/>
              </a:ext>
            </a:extLst>
          </p:cNvPr>
          <p:cNvSpPr>
            <a:spLocks noGrp="1"/>
          </p:cNvSpPr>
          <p:nvPr>
            <p:ph type="title"/>
          </p:nvPr>
        </p:nvSpPr>
        <p:spPr>
          <a:xfrm>
            <a:off x="333772" y="76200"/>
            <a:ext cx="11855053" cy="1397000"/>
          </a:xfrm>
        </p:spPr>
        <p:txBody>
          <a:bodyPr/>
          <a:lstStyle/>
          <a:p>
            <a:r>
              <a:rPr lang="en-GB" dirty="0"/>
              <a:t>English: Using an ellipses</a:t>
            </a:r>
          </a:p>
        </p:txBody>
      </p:sp>
      <p:sp>
        <p:nvSpPr>
          <p:cNvPr id="4" name="Rectangle 3">
            <a:extLst>
              <a:ext uri="{FF2B5EF4-FFF2-40B4-BE49-F238E27FC236}">
                <a16:creationId xmlns:a16="http://schemas.microsoft.com/office/drawing/2014/main" id="{664DB69A-454E-490B-802F-CBACDCBCFC2A}"/>
              </a:ext>
            </a:extLst>
          </p:cNvPr>
          <p:cNvSpPr/>
          <p:nvPr/>
        </p:nvSpPr>
        <p:spPr>
          <a:xfrm>
            <a:off x="338037" y="1997840"/>
            <a:ext cx="5756375" cy="3416320"/>
          </a:xfrm>
          <a:prstGeom prst="rect">
            <a:avLst/>
          </a:prstGeom>
        </p:spPr>
        <p:txBody>
          <a:bodyPr wrap="square">
            <a:spAutoFit/>
          </a:bodyPr>
          <a:lstStyle/>
          <a:p>
            <a:r>
              <a:rPr lang="en-GB" dirty="0"/>
              <a:t>Learn about identifying and understanding how to use an ellipsis.</a:t>
            </a:r>
          </a:p>
          <a:p>
            <a:endParaRPr lang="en-GB" dirty="0"/>
          </a:p>
          <a:p>
            <a:r>
              <a:rPr lang="en-GB" dirty="0"/>
              <a:t>In this lesson there are:</a:t>
            </a:r>
          </a:p>
          <a:p>
            <a:r>
              <a:rPr lang="en-GB" dirty="0"/>
              <a:t>- two videos</a:t>
            </a:r>
          </a:p>
          <a:p>
            <a:r>
              <a:rPr lang="en-GB" dirty="0"/>
              <a:t>- three activities</a:t>
            </a:r>
          </a:p>
          <a:p>
            <a:endParaRPr lang="en-US" dirty="0"/>
          </a:p>
          <a:p>
            <a:r>
              <a:rPr lang="en-US" dirty="0"/>
              <a:t>Watch the video clips and then complete the 3 activities.</a:t>
            </a:r>
            <a:endParaRPr lang="en-GB" dirty="0"/>
          </a:p>
        </p:txBody>
      </p:sp>
      <p:sp>
        <p:nvSpPr>
          <p:cNvPr id="5" name="Rectangle 4">
            <a:extLst>
              <a:ext uri="{FF2B5EF4-FFF2-40B4-BE49-F238E27FC236}">
                <a16:creationId xmlns:a16="http://schemas.microsoft.com/office/drawing/2014/main" id="{58953598-6DEB-4DFC-B4B4-AA3DB6682ECC}"/>
              </a:ext>
            </a:extLst>
          </p:cNvPr>
          <p:cNvSpPr/>
          <p:nvPr/>
        </p:nvSpPr>
        <p:spPr>
          <a:xfrm>
            <a:off x="333772" y="1536175"/>
            <a:ext cx="7222877" cy="461665"/>
          </a:xfrm>
          <a:prstGeom prst="rect">
            <a:avLst/>
          </a:prstGeom>
        </p:spPr>
        <p:txBody>
          <a:bodyPr wrap="square">
            <a:spAutoFit/>
          </a:bodyPr>
          <a:lstStyle/>
          <a:p>
            <a:r>
              <a:rPr lang="en-GB" dirty="0">
                <a:hlinkClick r:id="rId2"/>
              </a:rPr>
              <a:t>https://www.bbc.co.uk/bitesize/articles/z73sf4j</a:t>
            </a:r>
            <a:endParaRPr lang="en-GB" dirty="0"/>
          </a:p>
        </p:txBody>
      </p:sp>
      <p:pic>
        <p:nvPicPr>
          <p:cNvPr id="8" name="Picture 7">
            <a:extLst>
              <a:ext uri="{FF2B5EF4-FFF2-40B4-BE49-F238E27FC236}">
                <a16:creationId xmlns:a16="http://schemas.microsoft.com/office/drawing/2014/main" id="{510CF12E-1FE4-4F28-8A51-1EF588B2A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668" y="2564904"/>
            <a:ext cx="5439534" cy="3943900"/>
          </a:xfrm>
          <a:prstGeom prst="rect">
            <a:avLst/>
          </a:prstGeom>
        </p:spPr>
      </p:pic>
    </p:spTree>
    <p:extLst>
      <p:ext uri="{BB962C8B-B14F-4D97-AF65-F5344CB8AC3E}">
        <p14:creationId xmlns:p14="http://schemas.microsoft.com/office/powerpoint/2010/main" val="335125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82250D-062B-473D-BEBC-3D3B157515AD}"/>
              </a:ext>
            </a:extLst>
          </p:cNvPr>
          <p:cNvSpPr/>
          <p:nvPr/>
        </p:nvSpPr>
        <p:spPr>
          <a:xfrm>
            <a:off x="405780" y="425470"/>
            <a:ext cx="10441160" cy="4708981"/>
          </a:xfrm>
          <a:prstGeom prst="rect">
            <a:avLst/>
          </a:prstGeom>
        </p:spPr>
        <p:txBody>
          <a:bodyPr wrap="square">
            <a:spAutoFit/>
          </a:bodyPr>
          <a:lstStyle/>
          <a:p>
            <a:r>
              <a:rPr lang="en-US" b="1" dirty="0"/>
              <a:t>Year 5- </a:t>
            </a:r>
            <a:r>
              <a:rPr lang="en-GB" b="1" dirty="0">
                <a:solidFill>
                  <a:srgbClr val="FF6600"/>
                </a:solidFill>
                <a:latin typeface="Calibri" panose="020F0502020204030204" pitchFamily="34" charset="0"/>
                <a:ea typeface="Times New Roman" panose="02020603050405020304" pitchFamily="18" charset="0"/>
                <a:cs typeface="Calibri Light" panose="020F0302020204030204" pitchFamily="34" charset="0"/>
              </a:rPr>
              <a:t>Summer Term – Week 1 (w/c 20 April)</a:t>
            </a:r>
            <a:endParaRPr lang="en-GB"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Adding and Subtracting Decimals</a:t>
            </a:r>
            <a:endParaRPr lang="en-GB" b="1" dirty="0"/>
          </a:p>
          <a:p>
            <a:r>
              <a:rPr lang="en-US" u="sng" dirty="0">
                <a:hlinkClick r:id="rId2"/>
              </a:rPr>
              <a:t>https://whiterosemaths.com/homelearning/year-5/</a:t>
            </a:r>
            <a:r>
              <a:rPr lang="en-US" u="sng" dirty="0"/>
              <a:t> </a:t>
            </a:r>
            <a:endParaRPr lang="en-GB" dirty="0"/>
          </a:p>
          <a:p>
            <a:endParaRPr lang="en-US" sz="2800" dirty="0">
              <a:ea typeface="Calibri" panose="020F0502020204030204" pitchFamily="34" charset="0"/>
              <a:cs typeface="Times New Roman" panose="02020603050405020304" pitchFamily="18" charset="0"/>
            </a:endParaRPr>
          </a:p>
          <a:p>
            <a:pPr>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Tuesday – Lesson 2 – Subtracting Decimals within 1</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There are 5 lessons, please watch the clips first (if you have problems with the White Rose website videos, the BBC Bitesize clips are also useful), then click on ‘Get the Activity’ and you can check your answers afterwards. </a:t>
            </a:r>
          </a:p>
          <a:p>
            <a:endParaRPr lang="en-US" dirty="0">
              <a:ea typeface="Calibri" panose="020F0502020204030204" pitchFamily="34" charset="0"/>
              <a:cs typeface="Times New Roman" panose="02020603050405020304" pitchFamily="18" charset="0"/>
            </a:endParaRPr>
          </a:p>
          <a:p>
            <a:endParaRPr lang="en-GB"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18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230F-8AF4-4641-8A6A-BD35EA4C2485}"/>
              </a:ext>
            </a:extLst>
          </p:cNvPr>
          <p:cNvSpPr txBox="1">
            <a:spLocks/>
          </p:cNvSpPr>
          <p:nvPr/>
        </p:nvSpPr>
        <p:spPr>
          <a:xfrm>
            <a:off x="1179226" y="826680"/>
            <a:ext cx="9833548" cy="1325563"/>
          </a:xfrm>
          <a:prstGeom prst="rect">
            <a:avLst/>
          </a:prstGeom>
        </p:spPr>
        <p:txBody>
          <a:bodyPr>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r>
              <a:rPr lang="en-GB" sz="4000" dirty="0">
                <a:solidFill>
                  <a:srgbClr val="0070C0"/>
                </a:solidFill>
                <a:latin typeface="Comic Sans MS" panose="030F0702030302020204" pitchFamily="66" charset="0"/>
                <a:ea typeface="Calibri" panose="020F0502020204030204" pitchFamily="34" charset="0"/>
                <a:cs typeface="Times New Roman" panose="02020603050405020304" pitchFamily="18" charset="0"/>
              </a:rPr>
              <a:t>How it works: </a:t>
            </a:r>
            <a:endParaRPr lang="en-GB" sz="4000" dirty="0">
              <a:solidFill>
                <a:srgbClr val="0070C0"/>
              </a:solidFill>
              <a:latin typeface="Comic Sans MS" panose="030F0702030302020204" pitchFamily="66" charset="0"/>
            </a:endParaRPr>
          </a:p>
        </p:txBody>
      </p:sp>
      <p:graphicFrame>
        <p:nvGraphicFramePr>
          <p:cNvPr id="3" name="Text Box 3">
            <a:extLst>
              <a:ext uri="{FF2B5EF4-FFF2-40B4-BE49-F238E27FC236}">
                <a16:creationId xmlns:a16="http://schemas.microsoft.com/office/drawing/2014/main" id="{85157A9D-5E31-4FFE-97E1-E7E60DD2309D}"/>
              </a:ext>
            </a:extLst>
          </p:cNvPr>
          <p:cNvGraphicFramePr>
            <a:graphicFrameLocks/>
          </p:cNvGraphicFramePr>
          <p:nvPr>
            <p:extLst>
              <p:ext uri="{D42A27DB-BD31-4B8C-83A1-F6EECF244321}">
                <p14:modId xmlns:p14="http://schemas.microsoft.com/office/powerpoint/2010/main" val="2403858833"/>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684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1493-7135-46F5-8CAF-F555382A065D}"/>
              </a:ext>
            </a:extLst>
          </p:cNvPr>
          <p:cNvSpPr>
            <a:spLocks noGrp="1"/>
          </p:cNvSpPr>
          <p:nvPr>
            <p:ph type="title"/>
          </p:nvPr>
        </p:nvSpPr>
        <p:spPr/>
        <p:txBody>
          <a:bodyPr/>
          <a:lstStyle/>
          <a:p>
            <a:r>
              <a:rPr lang="en-GB" dirty="0"/>
              <a:t>Wednesday</a:t>
            </a:r>
          </a:p>
        </p:txBody>
      </p:sp>
    </p:spTree>
    <p:extLst>
      <p:ext uri="{BB962C8B-B14F-4D97-AF65-F5344CB8AC3E}">
        <p14:creationId xmlns:p14="http://schemas.microsoft.com/office/powerpoint/2010/main" val="336441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3326351" cy="1400165"/>
          </a:xfrm>
        </p:spPr>
        <p:txBody>
          <a:bodyPr>
            <a:normAutofit fontScale="90000"/>
          </a:bodyPr>
          <a:lstStyle/>
          <a:p>
            <a:r>
              <a:rPr lang="en-GB" dirty="0"/>
              <a:t>Wednesday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4" name="Picture 3">
            <a:extLst>
              <a:ext uri="{FF2B5EF4-FFF2-40B4-BE49-F238E27FC236}">
                <a16:creationId xmlns:a16="http://schemas.microsoft.com/office/drawing/2014/main" id="{9B91F238-397B-42B1-8459-CA6FE9EAB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109" y="614096"/>
            <a:ext cx="8548943" cy="5508612"/>
          </a:xfrm>
          <a:prstGeom prst="rect">
            <a:avLst/>
          </a:prstGeom>
        </p:spPr>
      </p:pic>
    </p:spTree>
    <p:extLst>
      <p:ext uri="{BB962C8B-B14F-4D97-AF65-F5344CB8AC3E}">
        <p14:creationId xmlns:p14="http://schemas.microsoft.com/office/powerpoint/2010/main" val="204338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38D69-481A-4DBE-BE52-032081B57AE7}"/>
              </a:ext>
            </a:extLst>
          </p:cNvPr>
          <p:cNvSpPr/>
          <p:nvPr/>
        </p:nvSpPr>
        <p:spPr>
          <a:xfrm>
            <a:off x="621804" y="293749"/>
            <a:ext cx="6106159" cy="1200329"/>
          </a:xfrm>
          <a:prstGeom prst="rect">
            <a:avLst/>
          </a:prstGeom>
        </p:spPr>
        <p:txBody>
          <a:bodyPr wrap="none">
            <a:spAutoFit/>
          </a:bodyPr>
          <a:lstStyle/>
          <a:p>
            <a:r>
              <a:rPr lang="en-GB" dirty="0"/>
              <a:t>English: Introduction to writing stimulus</a:t>
            </a:r>
          </a:p>
          <a:p>
            <a:r>
              <a:rPr lang="en-GB" dirty="0"/>
              <a:t>Answer the questions on the next slide.</a:t>
            </a:r>
          </a:p>
          <a:p>
            <a:r>
              <a:rPr lang="en-GB" dirty="0"/>
              <a:t>Then improve the sentences on slide 21.</a:t>
            </a:r>
          </a:p>
        </p:txBody>
      </p:sp>
      <p:pic>
        <p:nvPicPr>
          <p:cNvPr id="5" name="Picture 4">
            <a:extLst>
              <a:ext uri="{FF2B5EF4-FFF2-40B4-BE49-F238E27FC236}">
                <a16:creationId xmlns:a16="http://schemas.microsoft.com/office/drawing/2014/main" id="{622DEA35-4012-4077-B041-E7C45BD6001B}"/>
              </a:ext>
            </a:extLst>
          </p:cNvPr>
          <p:cNvPicPr>
            <a:picLocks noChangeAspect="1"/>
          </p:cNvPicPr>
          <p:nvPr/>
        </p:nvPicPr>
        <p:blipFill rotWithShape="1">
          <a:blip r:embed="rId2">
            <a:extLst>
              <a:ext uri="{28A0092B-C50C-407E-A947-70E740481C1C}">
                <a14:useLocalDpi xmlns:a14="http://schemas.microsoft.com/office/drawing/2010/main" val="0"/>
              </a:ext>
            </a:extLst>
          </a:blip>
          <a:srcRect l="65920" b="11606"/>
          <a:stretch/>
        </p:blipFill>
        <p:spPr>
          <a:xfrm>
            <a:off x="7750596" y="146915"/>
            <a:ext cx="4117606" cy="6482559"/>
          </a:xfrm>
          <a:prstGeom prst="rect">
            <a:avLst/>
          </a:prstGeom>
        </p:spPr>
      </p:pic>
      <p:pic>
        <p:nvPicPr>
          <p:cNvPr id="7" name="Picture 6">
            <a:extLst>
              <a:ext uri="{FF2B5EF4-FFF2-40B4-BE49-F238E27FC236}">
                <a16:creationId xmlns:a16="http://schemas.microsoft.com/office/drawing/2014/main" id="{D9120C29-23AB-436E-904B-A7EE90ED93DE}"/>
              </a:ext>
            </a:extLst>
          </p:cNvPr>
          <p:cNvPicPr>
            <a:picLocks noChangeAspect="1"/>
          </p:cNvPicPr>
          <p:nvPr/>
        </p:nvPicPr>
        <p:blipFill rotWithShape="1">
          <a:blip r:embed="rId2">
            <a:extLst>
              <a:ext uri="{28A0092B-C50C-407E-A947-70E740481C1C}">
                <a14:useLocalDpi xmlns:a14="http://schemas.microsoft.com/office/drawing/2010/main" val="0"/>
              </a:ext>
            </a:extLst>
          </a:blip>
          <a:srcRect l="1450" t="12051" r="36461" b="4355"/>
          <a:stretch/>
        </p:blipFill>
        <p:spPr>
          <a:xfrm>
            <a:off x="1125860" y="1988840"/>
            <a:ext cx="5413749" cy="4424149"/>
          </a:xfrm>
          <a:prstGeom prst="rect">
            <a:avLst/>
          </a:prstGeom>
        </p:spPr>
      </p:pic>
    </p:spTree>
    <p:extLst>
      <p:ext uri="{BB962C8B-B14F-4D97-AF65-F5344CB8AC3E}">
        <p14:creationId xmlns:p14="http://schemas.microsoft.com/office/powerpoint/2010/main" val="152746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52FB33-C7C7-4C25-AA20-0461D9F21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682" y="565280"/>
            <a:ext cx="9643459" cy="5727440"/>
          </a:xfrm>
          <a:prstGeom prst="rect">
            <a:avLst/>
          </a:prstGeom>
        </p:spPr>
      </p:pic>
    </p:spTree>
    <p:extLst>
      <p:ext uri="{BB962C8B-B14F-4D97-AF65-F5344CB8AC3E}">
        <p14:creationId xmlns:p14="http://schemas.microsoft.com/office/powerpoint/2010/main" val="227637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5A0846-87B7-4309-B62F-C776E9666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8" y="260648"/>
            <a:ext cx="9352330" cy="5578761"/>
          </a:xfrm>
          <a:prstGeom prst="rect">
            <a:avLst/>
          </a:prstGeom>
        </p:spPr>
      </p:pic>
      <p:pic>
        <p:nvPicPr>
          <p:cNvPr id="4" name="Picture 3">
            <a:extLst>
              <a:ext uri="{FF2B5EF4-FFF2-40B4-BE49-F238E27FC236}">
                <a16:creationId xmlns:a16="http://schemas.microsoft.com/office/drawing/2014/main" id="{DF8CAFBB-F372-4918-B4D8-EB915B57464F}"/>
              </a:ext>
            </a:extLst>
          </p:cNvPr>
          <p:cNvPicPr>
            <a:picLocks noChangeAspect="1"/>
          </p:cNvPicPr>
          <p:nvPr/>
        </p:nvPicPr>
        <p:blipFill>
          <a:blip r:embed="rId3"/>
          <a:stretch>
            <a:fillRect/>
          </a:stretch>
        </p:blipFill>
        <p:spPr>
          <a:xfrm>
            <a:off x="3484" y="3946308"/>
            <a:ext cx="4150197" cy="2881739"/>
          </a:xfrm>
          <a:prstGeom prst="rect">
            <a:avLst/>
          </a:prstGeom>
        </p:spPr>
      </p:pic>
      <p:pic>
        <p:nvPicPr>
          <p:cNvPr id="5" name="Picture 4">
            <a:extLst>
              <a:ext uri="{FF2B5EF4-FFF2-40B4-BE49-F238E27FC236}">
                <a16:creationId xmlns:a16="http://schemas.microsoft.com/office/drawing/2014/main" id="{137BB853-5448-4F40-A912-03778B52BA83}"/>
              </a:ext>
            </a:extLst>
          </p:cNvPr>
          <p:cNvPicPr>
            <a:picLocks noChangeAspect="1"/>
          </p:cNvPicPr>
          <p:nvPr/>
        </p:nvPicPr>
        <p:blipFill>
          <a:blip r:embed="rId4"/>
          <a:stretch>
            <a:fillRect/>
          </a:stretch>
        </p:blipFill>
        <p:spPr>
          <a:xfrm>
            <a:off x="4077516" y="3942905"/>
            <a:ext cx="4150197" cy="2885142"/>
          </a:xfrm>
          <a:prstGeom prst="rect">
            <a:avLst/>
          </a:prstGeom>
        </p:spPr>
      </p:pic>
      <p:pic>
        <p:nvPicPr>
          <p:cNvPr id="6" name="Picture 5">
            <a:extLst>
              <a:ext uri="{FF2B5EF4-FFF2-40B4-BE49-F238E27FC236}">
                <a16:creationId xmlns:a16="http://schemas.microsoft.com/office/drawing/2014/main" id="{9B636B2D-F114-4A46-8574-97A6203A43E6}"/>
              </a:ext>
            </a:extLst>
          </p:cNvPr>
          <p:cNvPicPr>
            <a:picLocks noChangeAspect="1"/>
          </p:cNvPicPr>
          <p:nvPr/>
        </p:nvPicPr>
        <p:blipFill>
          <a:blip r:embed="rId5"/>
          <a:stretch>
            <a:fillRect/>
          </a:stretch>
        </p:blipFill>
        <p:spPr>
          <a:xfrm>
            <a:off x="8118008" y="3942906"/>
            <a:ext cx="4132771" cy="2885142"/>
          </a:xfrm>
          <a:prstGeom prst="rect">
            <a:avLst/>
          </a:prstGeom>
        </p:spPr>
      </p:pic>
    </p:spTree>
    <p:extLst>
      <p:ext uri="{BB962C8B-B14F-4D97-AF65-F5344CB8AC3E}">
        <p14:creationId xmlns:p14="http://schemas.microsoft.com/office/powerpoint/2010/main" val="273942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24D9A7-B3A4-4447-92E6-225AFF5EE590}"/>
              </a:ext>
            </a:extLst>
          </p:cNvPr>
          <p:cNvSpPr/>
          <p:nvPr/>
        </p:nvSpPr>
        <p:spPr>
          <a:xfrm>
            <a:off x="117748" y="260648"/>
            <a:ext cx="10441160" cy="4708981"/>
          </a:xfrm>
          <a:prstGeom prst="rect">
            <a:avLst/>
          </a:prstGeom>
        </p:spPr>
        <p:txBody>
          <a:bodyPr wrap="square">
            <a:spAutoFit/>
          </a:bodyPr>
          <a:lstStyle/>
          <a:p>
            <a:r>
              <a:rPr lang="en-US" b="1" dirty="0"/>
              <a:t>Year 5- </a:t>
            </a:r>
            <a:r>
              <a:rPr lang="en-GB" b="1" dirty="0">
                <a:solidFill>
                  <a:srgbClr val="FF6600"/>
                </a:solidFill>
                <a:latin typeface="Calibri" panose="020F0502020204030204" pitchFamily="34" charset="0"/>
                <a:ea typeface="Times New Roman" panose="02020603050405020304" pitchFamily="18" charset="0"/>
                <a:cs typeface="Calibri Light" panose="020F0302020204030204" pitchFamily="34" charset="0"/>
              </a:rPr>
              <a:t>Summer Term – Week 1 (w/c 20 April)</a:t>
            </a:r>
            <a:endParaRPr lang="en-GB"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Adding and Subtracting Decimals</a:t>
            </a:r>
            <a:endParaRPr lang="en-GB" b="1" dirty="0"/>
          </a:p>
          <a:p>
            <a:r>
              <a:rPr lang="en-US" u="sng" dirty="0">
                <a:hlinkClick r:id="rId2"/>
              </a:rPr>
              <a:t>https://whiterosemaths.com/homelearning/year-5/</a:t>
            </a:r>
            <a:r>
              <a:rPr lang="en-US" u="sng" dirty="0"/>
              <a:t> </a:t>
            </a:r>
            <a:endParaRPr lang="en-GB" dirty="0"/>
          </a:p>
          <a:p>
            <a:endParaRPr lang="en-US" sz="2800" dirty="0">
              <a:ea typeface="Calibri" panose="020F0502020204030204" pitchFamily="34" charset="0"/>
              <a:cs typeface="Times New Roman" panose="02020603050405020304" pitchFamily="18" charset="0"/>
            </a:endParaRPr>
          </a:p>
          <a:p>
            <a:pPr>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Wednesday – Lesson 3 – Complements to 1</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There are 5 lessons, please watch the clips first (if you have problems with the White Rose website videos, the BBC Bitesize clips are also useful), then click on ‘Get the Activity’ and you can check your answers afterwards. </a:t>
            </a:r>
          </a:p>
          <a:p>
            <a:endParaRPr lang="en-US" dirty="0">
              <a:ea typeface="Calibri" panose="020F0502020204030204" pitchFamily="34" charset="0"/>
              <a:cs typeface="Times New Roman" panose="02020603050405020304" pitchFamily="18" charset="0"/>
            </a:endParaRPr>
          </a:p>
          <a:p>
            <a:endParaRPr lang="en-GB"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166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4C36-71D2-413F-B782-46D29EBDA172}"/>
              </a:ext>
            </a:extLst>
          </p:cNvPr>
          <p:cNvSpPr>
            <a:spLocks noGrp="1"/>
          </p:cNvSpPr>
          <p:nvPr>
            <p:ph type="ctrTitle"/>
          </p:nvPr>
        </p:nvSpPr>
        <p:spPr/>
        <p:txBody>
          <a:bodyPr/>
          <a:lstStyle/>
          <a:p>
            <a:r>
              <a:rPr lang="en-GB" dirty="0"/>
              <a:t>Thursday</a:t>
            </a:r>
          </a:p>
        </p:txBody>
      </p:sp>
    </p:spTree>
    <p:extLst>
      <p:ext uri="{BB962C8B-B14F-4D97-AF65-F5344CB8AC3E}">
        <p14:creationId xmlns:p14="http://schemas.microsoft.com/office/powerpoint/2010/main" val="259952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2414513" cy="1400165"/>
          </a:xfrm>
        </p:spPr>
        <p:txBody>
          <a:bodyPr>
            <a:normAutofit fontScale="90000"/>
          </a:bodyPr>
          <a:lstStyle/>
          <a:p>
            <a:r>
              <a:rPr lang="en-GB" dirty="0"/>
              <a:t>Thursday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4" name="Picture 3">
            <a:extLst>
              <a:ext uri="{FF2B5EF4-FFF2-40B4-BE49-F238E27FC236}">
                <a16:creationId xmlns:a16="http://schemas.microsoft.com/office/drawing/2014/main" id="{2DB3B02D-A1C7-40FD-9192-45C506368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044" y="512676"/>
            <a:ext cx="9096688" cy="5832648"/>
          </a:xfrm>
          <a:prstGeom prst="rect">
            <a:avLst/>
          </a:prstGeom>
        </p:spPr>
      </p:pic>
    </p:spTree>
    <p:extLst>
      <p:ext uri="{BB962C8B-B14F-4D97-AF65-F5344CB8AC3E}">
        <p14:creationId xmlns:p14="http://schemas.microsoft.com/office/powerpoint/2010/main" val="42444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110219-8E80-49FF-AE3F-1EE5A494A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332" y="150264"/>
            <a:ext cx="10650160" cy="6557472"/>
          </a:xfrm>
          <a:prstGeom prst="rect">
            <a:avLst/>
          </a:prstGeom>
        </p:spPr>
      </p:pic>
      <p:sp>
        <p:nvSpPr>
          <p:cNvPr id="2" name="Rectangle 1">
            <a:extLst>
              <a:ext uri="{FF2B5EF4-FFF2-40B4-BE49-F238E27FC236}">
                <a16:creationId xmlns:a16="http://schemas.microsoft.com/office/drawing/2014/main" id="{76394761-6AF6-447E-8244-E74D1F04CC05}"/>
              </a:ext>
            </a:extLst>
          </p:cNvPr>
          <p:cNvSpPr/>
          <p:nvPr/>
        </p:nvSpPr>
        <p:spPr>
          <a:xfrm>
            <a:off x="1053852" y="260648"/>
            <a:ext cx="1173719" cy="461665"/>
          </a:xfrm>
          <a:prstGeom prst="rect">
            <a:avLst/>
          </a:prstGeom>
        </p:spPr>
        <p:txBody>
          <a:bodyPr wrap="none">
            <a:spAutoFit/>
          </a:bodyPr>
          <a:lstStyle/>
          <a:p>
            <a:r>
              <a:rPr lang="en-GB" dirty="0"/>
              <a:t>English</a:t>
            </a:r>
          </a:p>
        </p:txBody>
      </p:sp>
    </p:spTree>
    <p:extLst>
      <p:ext uri="{BB962C8B-B14F-4D97-AF65-F5344CB8AC3E}">
        <p14:creationId xmlns:p14="http://schemas.microsoft.com/office/powerpoint/2010/main" val="270398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38D69-481A-4DBE-BE52-032081B57AE7}"/>
              </a:ext>
            </a:extLst>
          </p:cNvPr>
          <p:cNvSpPr/>
          <p:nvPr/>
        </p:nvSpPr>
        <p:spPr>
          <a:xfrm>
            <a:off x="621804" y="620688"/>
            <a:ext cx="1584176" cy="1200329"/>
          </a:xfrm>
          <a:prstGeom prst="rect">
            <a:avLst/>
          </a:prstGeom>
        </p:spPr>
        <p:txBody>
          <a:bodyPr wrap="square">
            <a:spAutoFit/>
          </a:bodyPr>
          <a:lstStyle/>
          <a:p>
            <a:r>
              <a:rPr lang="en-GB" dirty="0"/>
              <a:t>English: Plan your story</a:t>
            </a:r>
          </a:p>
        </p:txBody>
      </p:sp>
      <p:graphicFrame>
        <p:nvGraphicFramePr>
          <p:cNvPr id="2" name="Table 1">
            <a:extLst>
              <a:ext uri="{FF2B5EF4-FFF2-40B4-BE49-F238E27FC236}">
                <a16:creationId xmlns:a16="http://schemas.microsoft.com/office/drawing/2014/main" id="{4F6CAC18-F100-42A0-8676-02BD757881E6}"/>
              </a:ext>
            </a:extLst>
          </p:cNvPr>
          <p:cNvGraphicFramePr>
            <a:graphicFrameLocks noGrp="1"/>
          </p:cNvGraphicFramePr>
          <p:nvPr>
            <p:extLst>
              <p:ext uri="{D42A27DB-BD31-4B8C-83A1-F6EECF244321}">
                <p14:modId xmlns:p14="http://schemas.microsoft.com/office/powerpoint/2010/main" val="3578782907"/>
              </p:ext>
            </p:extLst>
          </p:nvPr>
        </p:nvGraphicFramePr>
        <p:xfrm>
          <a:off x="6894650" y="76200"/>
          <a:ext cx="5189308" cy="6650737"/>
        </p:xfrm>
        <a:graphic>
          <a:graphicData uri="http://schemas.openxmlformats.org/drawingml/2006/table">
            <a:tbl>
              <a:tblPr firstRow="1" bandRow="1">
                <a:tableStyleId>{69012ECD-51FC-41F1-AA8D-1B2483CD663E}</a:tableStyleId>
              </a:tblPr>
              <a:tblGrid>
                <a:gridCol w="5189308">
                  <a:extLst>
                    <a:ext uri="{9D8B030D-6E8A-4147-A177-3AD203B41FA5}">
                      <a16:colId xmlns:a16="http://schemas.microsoft.com/office/drawing/2014/main" val="3023640405"/>
                    </a:ext>
                  </a:extLst>
                </a:gridCol>
              </a:tblGrid>
              <a:tr h="370840">
                <a:tc>
                  <a:txBody>
                    <a:bodyPr/>
                    <a:lstStyle/>
                    <a:p>
                      <a:r>
                        <a:rPr lang="en-GB" dirty="0"/>
                        <a:t>Plan</a:t>
                      </a:r>
                    </a:p>
                  </a:txBody>
                  <a:tcPr/>
                </a:tc>
                <a:extLst>
                  <a:ext uri="{0D108BD9-81ED-4DB2-BD59-A6C34878D82A}">
                    <a16:rowId xmlns:a16="http://schemas.microsoft.com/office/drawing/2014/main" val="97881237"/>
                  </a:ext>
                </a:extLst>
              </a:tr>
              <a:tr h="370840">
                <a:tc>
                  <a:txBody>
                    <a:bodyPr/>
                    <a:lstStyle/>
                    <a:p>
                      <a:r>
                        <a:rPr lang="en-GB" dirty="0"/>
                        <a:t>Opening:</a:t>
                      </a:r>
                    </a:p>
                    <a:p>
                      <a:r>
                        <a:rPr lang="en-GB" sz="1400" dirty="0"/>
                        <a:t>Describe the setting – describe the inside of the shed</a:t>
                      </a:r>
                    </a:p>
                    <a:p>
                      <a:pPr marL="285750" indent="-285750">
                        <a:buFontTx/>
                        <a:buChar char="-"/>
                      </a:pPr>
                      <a:r>
                        <a:rPr lang="en-GB" sz="1100" dirty="0"/>
                        <a:t>Clouds, Light (moon), Wind</a:t>
                      </a:r>
                    </a:p>
                    <a:p>
                      <a:pPr marL="285750" indent="-285750">
                        <a:buFontTx/>
                        <a:buChar char="-"/>
                      </a:pPr>
                      <a:r>
                        <a:rPr lang="en-GB" sz="1100" dirty="0"/>
                        <a:t>What does the item look like? (you could put 2 things together)</a:t>
                      </a:r>
                    </a:p>
                    <a:p>
                      <a:pPr marL="285750" indent="-285750">
                        <a:buFontTx/>
                        <a:buChar char="-"/>
                      </a:pPr>
                      <a:r>
                        <a:rPr lang="en-GB" sz="1100" dirty="0"/>
                        <a:t>5 senses (see, hear, taste, smell, touch)</a:t>
                      </a:r>
                    </a:p>
                    <a:p>
                      <a:pPr marL="285750" indent="-285750">
                        <a:buFontTx/>
                        <a:buChar char="-"/>
                      </a:pPr>
                      <a:r>
                        <a:rPr lang="en-GB" sz="1100" dirty="0"/>
                        <a:t>Similes, metaphors, personification</a:t>
                      </a:r>
                    </a:p>
                  </a:txBody>
                  <a:tcPr/>
                </a:tc>
                <a:extLst>
                  <a:ext uri="{0D108BD9-81ED-4DB2-BD59-A6C34878D82A}">
                    <a16:rowId xmlns:a16="http://schemas.microsoft.com/office/drawing/2014/main" val="3257359385"/>
                  </a:ext>
                </a:extLst>
              </a:tr>
              <a:tr h="370840">
                <a:tc>
                  <a:txBody>
                    <a:bodyPr/>
                    <a:lstStyle/>
                    <a:p>
                      <a:r>
                        <a:rPr lang="en-GB" dirty="0"/>
                        <a:t>Build up: </a:t>
                      </a:r>
                    </a:p>
                    <a:p>
                      <a:r>
                        <a:rPr lang="en-GB" sz="1400" dirty="0"/>
                        <a:t>Introduce the item more... What does it do?</a:t>
                      </a:r>
                    </a:p>
                    <a:p>
                      <a:pPr marL="285750" indent="-285750">
                        <a:buFontTx/>
                        <a:buChar char="-"/>
                      </a:pPr>
                      <a:r>
                        <a:rPr lang="en-GB" sz="1100" dirty="0"/>
                        <a:t>Introduce the item – what does it do? What sounds does it make? </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lang="en-GB" sz="1100" dirty="0"/>
                        <a:t>Show Don’t Tell how the person feels – 5 senses </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(see, hear, taste, smell, touch)</a:t>
                      </a:r>
                    </a:p>
                    <a:p>
                      <a:pPr marL="171450" indent="-171450" algn="l">
                        <a:lnSpc>
                          <a:spcPct val="107000"/>
                        </a:lnSpc>
                        <a:spcAft>
                          <a:spcPts val="0"/>
                        </a:spcAft>
                        <a:buFontTx/>
                        <a:buChar char="-"/>
                      </a:pPr>
                      <a:r>
                        <a:rPr lang="en-GB" sz="1100" dirty="0">
                          <a:effectLst/>
                        </a:rPr>
                        <a:t>Do they want to take the mystery object/person with them?</a:t>
                      </a:r>
                      <a:endParaRPr lang="en-GB" sz="1050" dirty="0">
                        <a:effectLst/>
                      </a:endParaRPr>
                    </a:p>
                    <a:p>
                      <a:pPr marL="171450" indent="-171450" algn="l">
                        <a:lnSpc>
                          <a:spcPct val="107000"/>
                        </a:lnSpc>
                        <a:spcAft>
                          <a:spcPts val="0"/>
                        </a:spcAft>
                        <a:buFontTx/>
                        <a:buChar char="-"/>
                      </a:pPr>
                      <a:r>
                        <a:rPr lang="en-GB" sz="1100" dirty="0">
                          <a:effectLst/>
                        </a:rPr>
                        <a:t>What is there mission?</a:t>
                      </a:r>
                      <a:endParaRPr lang="en-GB" sz="1050" dirty="0">
                        <a:effectLst/>
                      </a:endParaRPr>
                    </a:p>
                  </a:txBody>
                  <a:tcPr/>
                </a:tc>
                <a:extLst>
                  <a:ext uri="{0D108BD9-81ED-4DB2-BD59-A6C34878D82A}">
                    <a16:rowId xmlns:a16="http://schemas.microsoft.com/office/drawing/2014/main" val="2362899322"/>
                  </a:ext>
                </a:extLst>
              </a:tr>
              <a:tr h="370840">
                <a:tc>
                  <a:txBody>
                    <a:bodyPr/>
                    <a:lstStyle/>
                    <a:p>
                      <a:r>
                        <a:rPr lang="en-GB" dirty="0"/>
                        <a:t>Problem:</a:t>
                      </a:r>
                    </a:p>
                    <a:p>
                      <a:pPr marL="171450" indent="-171450" algn="l">
                        <a:lnSpc>
                          <a:spcPct val="107000"/>
                        </a:lnSpc>
                        <a:spcAft>
                          <a:spcPts val="0"/>
                        </a:spcAft>
                        <a:buFontTx/>
                        <a:buChar char="-"/>
                      </a:pPr>
                      <a:r>
                        <a:rPr lang="en-GB" sz="1100" dirty="0">
                          <a:effectLst/>
                        </a:rPr>
                        <a:t>How has it started to go wrong?</a:t>
                      </a:r>
                      <a:endParaRPr lang="en-GB" sz="1050" dirty="0">
                        <a:effectLst/>
                      </a:endParaRPr>
                    </a:p>
                    <a:p>
                      <a:pPr marL="171450" indent="-171450" algn="l">
                        <a:lnSpc>
                          <a:spcPct val="107000"/>
                        </a:lnSpc>
                        <a:spcAft>
                          <a:spcPts val="0"/>
                        </a:spcAft>
                        <a:buFontTx/>
                        <a:buChar char="-"/>
                      </a:pPr>
                      <a:r>
                        <a:rPr lang="en-GB" sz="1100" dirty="0">
                          <a:effectLst/>
                        </a:rPr>
                        <a:t>Did someone follow them?</a:t>
                      </a:r>
                      <a:endParaRPr lang="en-GB" sz="1050" dirty="0">
                        <a:effectLst/>
                      </a:endParaRPr>
                    </a:p>
                    <a:p>
                      <a:pPr marL="171450" indent="-171450" algn="l">
                        <a:lnSpc>
                          <a:spcPct val="107000"/>
                        </a:lnSpc>
                        <a:spcAft>
                          <a:spcPts val="0"/>
                        </a:spcAft>
                        <a:buFontTx/>
                        <a:buChar char="-"/>
                      </a:pPr>
                      <a:r>
                        <a:rPr lang="en-GB" sz="1100" dirty="0">
                          <a:effectLst/>
                        </a:rPr>
                        <a:t>Has the door slammed shut?</a:t>
                      </a:r>
                    </a:p>
                    <a:p>
                      <a:pPr marL="171450" indent="-171450" algn="l">
                        <a:lnSpc>
                          <a:spcPct val="107000"/>
                        </a:lnSpc>
                        <a:spcAft>
                          <a:spcPts val="0"/>
                        </a:spcAft>
                        <a:buFontTx/>
                        <a:buChar char="-"/>
                      </a:pPr>
                      <a:r>
                        <a:rPr lang="en-GB" sz="1050" dirty="0">
                          <a:effectLst/>
                        </a:rPr>
                        <a:t>How is the mission going wrong?</a:t>
                      </a:r>
                      <a:endParaRPr lang="en-GB" sz="1000" dirty="0">
                        <a:effectLst/>
                      </a:endParaRPr>
                    </a:p>
                    <a:p>
                      <a:pPr marL="171450" indent="-171450" algn="l">
                        <a:lnSpc>
                          <a:spcPct val="107000"/>
                        </a:lnSpc>
                        <a:spcAft>
                          <a:spcPts val="0"/>
                        </a:spcAft>
                        <a:buFontTx/>
                        <a:buChar char="-"/>
                      </a:pPr>
                      <a:r>
                        <a:rPr lang="en-GB" sz="1050" dirty="0">
                          <a:effectLst/>
                        </a:rPr>
                        <a:t>Are they trapped?</a:t>
                      </a:r>
                      <a:endParaRPr lang="en-GB" sz="1000" dirty="0">
                        <a:effectLst/>
                      </a:endParaRPr>
                    </a:p>
                    <a:p>
                      <a:pPr marL="171450" indent="-171450" algn="l">
                        <a:lnSpc>
                          <a:spcPct val="107000"/>
                        </a:lnSpc>
                        <a:spcAft>
                          <a:spcPts val="0"/>
                        </a:spcAft>
                        <a:buFontTx/>
                        <a:buChar char="-"/>
                      </a:pPr>
                      <a:r>
                        <a:rPr lang="en-GB" sz="1050" dirty="0">
                          <a:effectLst/>
                        </a:rPr>
                        <a:t>Are they being chased?</a:t>
                      </a:r>
                      <a:endParaRPr lang="en-GB" sz="1000" dirty="0">
                        <a:effectLst/>
                      </a:endParaRPr>
                    </a:p>
                    <a:p>
                      <a:pPr marL="171450" indent="-171450" algn="l">
                        <a:lnSpc>
                          <a:spcPct val="107000"/>
                        </a:lnSpc>
                        <a:spcAft>
                          <a:spcPts val="0"/>
                        </a:spcAft>
                        <a:buFontTx/>
                        <a:buChar char="-"/>
                      </a:pPr>
                      <a:r>
                        <a:rPr lang="en-GB" sz="1050" dirty="0">
                          <a:effectLst/>
                        </a:rPr>
                        <a:t>How does your character feel?</a:t>
                      </a:r>
                      <a:endParaRPr lang="en-GB" sz="1000" dirty="0">
                        <a:effectLst/>
                      </a:endParaRPr>
                    </a:p>
                  </a:txBody>
                  <a:tcPr/>
                </a:tc>
                <a:extLst>
                  <a:ext uri="{0D108BD9-81ED-4DB2-BD59-A6C34878D82A}">
                    <a16:rowId xmlns:a16="http://schemas.microsoft.com/office/drawing/2014/main" val="1263394494"/>
                  </a:ext>
                </a:extLst>
              </a:tr>
              <a:tr h="370840">
                <a:tc>
                  <a:txBody>
                    <a:bodyPr/>
                    <a:lstStyle/>
                    <a:p>
                      <a:r>
                        <a:rPr lang="en-GB" dirty="0"/>
                        <a:t>Resolution:</a:t>
                      </a:r>
                    </a:p>
                    <a:p>
                      <a:pPr algn="l">
                        <a:lnSpc>
                          <a:spcPct val="107000"/>
                        </a:lnSpc>
                        <a:spcAft>
                          <a:spcPts val="0"/>
                        </a:spcAft>
                      </a:pPr>
                      <a:r>
                        <a:rPr lang="en-GB" sz="1200" dirty="0">
                          <a:effectLst/>
                        </a:rPr>
                        <a:t>How is the problem resolved?</a:t>
                      </a:r>
                      <a:endParaRPr lang="en-GB" sz="1100" dirty="0">
                        <a:effectLst/>
                      </a:endParaRPr>
                    </a:p>
                  </a:txBody>
                  <a:tcPr/>
                </a:tc>
                <a:extLst>
                  <a:ext uri="{0D108BD9-81ED-4DB2-BD59-A6C34878D82A}">
                    <a16:rowId xmlns:a16="http://schemas.microsoft.com/office/drawing/2014/main" val="1630420275"/>
                  </a:ext>
                </a:extLst>
              </a:tr>
              <a:tr h="370840">
                <a:tc>
                  <a:txBody>
                    <a:bodyPr/>
                    <a:lstStyle/>
                    <a:p>
                      <a:r>
                        <a:rPr lang="en-GB" dirty="0"/>
                        <a:t>Ending:</a:t>
                      </a:r>
                    </a:p>
                    <a:p>
                      <a:pPr algn="l">
                        <a:lnSpc>
                          <a:spcPct val="107000"/>
                        </a:lnSpc>
                        <a:spcAft>
                          <a:spcPts val="0"/>
                        </a:spcAft>
                      </a:pPr>
                      <a:r>
                        <a:rPr lang="en-GB" sz="1200" dirty="0">
                          <a:effectLst/>
                        </a:rPr>
                        <a:t>Do they live ‘happily ever after?’</a:t>
                      </a:r>
                      <a:endParaRPr lang="en-GB" sz="1100" dirty="0">
                        <a:effectLst/>
                      </a:endParaRPr>
                    </a:p>
                    <a:p>
                      <a:pPr algn="l">
                        <a:lnSpc>
                          <a:spcPct val="107000"/>
                        </a:lnSpc>
                        <a:spcAft>
                          <a:spcPts val="0"/>
                        </a:spcAft>
                      </a:pPr>
                      <a:r>
                        <a:rPr lang="en-GB" sz="1200" dirty="0">
                          <a:effectLst/>
                        </a:rPr>
                        <a:t>Are they stuck forever?</a:t>
                      </a:r>
                      <a:endParaRPr lang="en-GB" sz="1100" dirty="0">
                        <a:effectLst/>
                      </a:endParaRPr>
                    </a:p>
                    <a:p>
                      <a:pPr algn="l">
                        <a:lnSpc>
                          <a:spcPct val="107000"/>
                        </a:lnSpc>
                        <a:spcAft>
                          <a:spcPts val="0"/>
                        </a:spcAft>
                      </a:pPr>
                      <a:r>
                        <a:rPr lang="en-GB" sz="1200" dirty="0">
                          <a:effectLst/>
                        </a:rPr>
                        <a:t>Was the mission a success?</a:t>
                      </a:r>
                      <a:endParaRPr lang="en-GB" sz="1100" dirty="0">
                        <a:effectLst/>
                      </a:endParaRPr>
                    </a:p>
                  </a:txBody>
                  <a:tcPr/>
                </a:tc>
                <a:extLst>
                  <a:ext uri="{0D108BD9-81ED-4DB2-BD59-A6C34878D82A}">
                    <a16:rowId xmlns:a16="http://schemas.microsoft.com/office/drawing/2014/main" val="498620622"/>
                  </a:ext>
                </a:extLst>
              </a:tr>
            </a:tbl>
          </a:graphicData>
        </a:graphic>
      </p:graphicFrame>
      <p:pic>
        <p:nvPicPr>
          <p:cNvPr id="5" name="Picture 4">
            <a:extLst>
              <a:ext uri="{FF2B5EF4-FFF2-40B4-BE49-F238E27FC236}">
                <a16:creationId xmlns:a16="http://schemas.microsoft.com/office/drawing/2014/main" id="{7AEA74D6-A9E7-42D1-B714-84655E66E068}"/>
              </a:ext>
            </a:extLst>
          </p:cNvPr>
          <p:cNvPicPr>
            <a:picLocks noChangeAspect="1"/>
          </p:cNvPicPr>
          <p:nvPr/>
        </p:nvPicPr>
        <p:blipFill rotWithShape="1">
          <a:blip r:embed="rId2">
            <a:extLst>
              <a:ext uri="{28A0092B-C50C-407E-A947-70E740481C1C}">
                <a14:useLocalDpi xmlns:a14="http://schemas.microsoft.com/office/drawing/2010/main" val="0"/>
              </a:ext>
            </a:extLst>
          </a:blip>
          <a:srcRect l="65920" b="11606"/>
          <a:stretch/>
        </p:blipFill>
        <p:spPr>
          <a:xfrm>
            <a:off x="2608863" y="189381"/>
            <a:ext cx="4117606" cy="6482559"/>
          </a:xfrm>
          <a:prstGeom prst="rect">
            <a:avLst/>
          </a:prstGeom>
        </p:spPr>
      </p:pic>
      <p:pic>
        <p:nvPicPr>
          <p:cNvPr id="6" name="Picture 5">
            <a:extLst>
              <a:ext uri="{FF2B5EF4-FFF2-40B4-BE49-F238E27FC236}">
                <a16:creationId xmlns:a16="http://schemas.microsoft.com/office/drawing/2014/main" id="{379CA84A-00AA-4ABB-9815-84D1840BFC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 t="12051" r="36461" b="4355"/>
          <a:stretch/>
        </p:blipFill>
        <p:spPr>
          <a:xfrm>
            <a:off x="333773" y="4941168"/>
            <a:ext cx="2106910" cy="1721780"/>
          </a:xfrm>
          <a:prstGeom prst="rect">
            <a:avLst/>
          </a:prstGeom>
        </p:spPr>
      </p:pic>
    </p:spTree>
    <p:extLst>
      <p:ext uri="{BB962C8B-B14F-4D97-AF65-F5344CB8AC3E}">
        <p14:creationId xmlns:p14="http://schemas.microsoft.com/office/powerpoint/2010/main" val="299439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4CB6-8D71-4C4F-BE63-5135C4ADEAE6}"/>
              </a:ext>
            </a:extLst>
          </p:cNvPr>
          <p:cNvSpPr>
            <a:spLocks noGrp="1"/>
          </p:cNvSpPr>
          <p:nvPr>
            <p:ph type="title"/>
          </p:nvPr>
        </p:nvSpPr>
        <p:spPr>
          <a:xfrm>
            <a:off x="282197" y="248147"/>
            <a:ext cx="7269574" cy="660574"/>
          </a:xfrm>
        </p:spPr>
        <p:txBody>
          <a:bodyPr>
            <a:normAutofit fontScale="90000"/>
          </a:bodyPr>
          <a:lstStyle/>
          <a:p>
            <a:r>
              <a:rPr lang="en-GB" dirty="0">
                <a:solidFill>
                  <a:srgbClr val="0070C0"/>
                </a:solidFill>
                <a:latin typeface="Comic Sans MS" panose="030F0702030302020204" pitchFamily="66" charset="0"/>
              </a:rPr>
              <a:t>Overview of English: Writing</a:t>
            </a:r>
          </a:p>
        </p:txBody>
      </p:sp>
      <p:sp>
        <p:nvSpPr>
          <p:cNvPr id="7" name="Content Placeholder 2">
            <a:extLst>
              <a:ext uri="{FF2B5EF4-FFF2-40B4-BE49-F238E27FC236}">
                <a16:creationId xmlns:a16="http://schemas.microsoft.com/office/drawing/2014/main" id="{0121E095-BCE9-46A8-B55C-0CF925D66D0A}"/>
              </a:ext>
            </a:extLst>
          </p:cNvPr>
          <p:cNvSpPr>
            <a:spLocks noGrp="1"/>
          </p:cNvSpPr>
          <p:nvPr>
            <p:ph idx="1"/>
          </p:nvPr>
        </p:nvSpPr>
        <p:spPr>
          <a:xfrm>
            <a:off x="405780" y="1018394"/>
            <a:ext cx="4933685" cy="5229272"/>
          </a:xfrm>
        </p:spPr>
        <p:txBody>
          <a:bodyPr anchor="ctr">
            <a:normAutofit/>
          </a:bodyPr>
          <a:lstStyle/>
          <a:p>
            <a:pPr marL="0" indent="0">
              <a:buNone/>
            </a:pPr>
            <a:r>
              <a:rPr lang="en-GB" b="1" dirty="0">
                <a:latin typeface="Comic Sans MS" panose="030F0702030302020204" pitchFamily="66" charset="0"/>
              </a:rPr>
              <a:t>Grammar activities: </a:t>
            </a:r>
          </a:p>
          <a:p>
            <a:pPr marL="0" indent="0">
              <a:buNone/>
            </a:pPr>
            <a:r>
              <a:rPr lang="en-GB" sz="1800" dirty="0">
                <a:latin typeface="Comic Sans MS" panose="030F0702030302020204" pitchFamily="66" charset="0"/>
              </a:rPr>
              <a:t>(Please ignore the date on these activities)</a:t>
            </a:r>
          </a:p>
          <a:p>
            <a:pPr marL="0" indent="0">
              <a:buNone/>
            </a:pPr>
            <a:endParaRPr lang="en-GB" dirty="0">
              <a:latin typeface="Comic Sans MS" panose="030F0702030302020204" pitchFamily="66" charset="0"/>
            </a:endParaRPr>
          </a:p>
          <a:p>
            <a:pPr marL="0" indent="0">
              <a:buNone/>
            </a:pPr>
            <a:r>
              <a:rPr lang="en-GB" sz="2000" dirty="0">
                <a:latin typeface="Comic Sans MS" panose="030F0702030302020204" pitchFamily="66" charset="0"/>
              </a:rPr>
              <a:t>Monday: Using setting descriptions.</a:t>
            </a:r>
            <a:r>
              <a:rPr lang="en-GB" sz="2000" b="1" dirty="0">
                <a:latin typeface="Comic Sans MS" panose="030F0702030302020204" pitchFamily="66" charset="0"/>
              </a:rPr>
              <a:t> </a:t>
            </a:r>
            <a:r>
              <a:rPr lang="en-US" sz="2000" u="sng" dirty="0">
                <a:latin typeface="Comic Sans MS" panose="030F0702030302020204" pitchFamily="66" charset="0"/>
                <a:hlinkClick r:id="rId4"/>
              </a:rPr>
              <a:t>https://www.bbc.co.uk/bitesize/articles/z4brcqt</a:t>
            </a:r>
            <a:endParaRPr lang="en-GB" sz="2000" dirty="0">
              <a:latin typeface="Comic Sans MS" panose="030F0702030302020204" pitchFamily="66" charset="0"/>
            </a:endParaRPr>
          </a:p>
          <a:p>
            <a:pPr marL="0" indent="0">
              <a:buNone/>
            </a:pPr>
            <a:r>
              <a:rPr lang="en-GB" sz="2000" dirty="0">
                <a:latin typeface="Comic Sans MS" panose="030F0702030302020204" pitchFamily="66" charset="0"/>
              </a:rPr>
              <a:t>Tuesday: Using an ellipses.</a:t>
            </a:r>
            <a:r>
              <a:rPr lang="en-GB" sz="2000" b="1" dirty="0">
                <a:latin typeface="Comic Sans MS" panose="030F0702030302020204" pitchFamily="66" charset="0"/>
              </a:rPr>
              <a:t> </a:t>
            </a:r>
            <a:r>
              <a:rPr lang="en-US" sz="2000" u="sng" dirty="0">
                <a:latin typeface="Comic Sans MS" panose="030F0702030302020204" pitchFamily="66" charset="0"/>
                <a:hlinkClick r:id="rId5"/>
              </a:rPr>
              <a:t>https://www.bbc.co.uk/bitesize/articles/z73sf4j</a:t>
            </a:r>
            <a:endParaRPr lang="en-GB" sz="2000" dirty="0">
              <a:latin typeface="Comic Sans MS" panose="030F0702030302020204" pitchFamily="66" charset="0"/>
            </a:endParaRPr>
          </a:p>
        </p:txBody>
      </p:sp>
      <p:sp>
        <p:nvSpPr>
          <p:cNvPr id="3" name="Rectangle 2">
            <a:extLst>
              <a:ext uri="{FF2B5EF4-FFF2-40B4-BE49-F238E27FC236}">
                <a16:creationId xmlns:a16="http://schemas.microsoft.com/office/drawing/2014/main" id="{6069DDE9-DFC6-47A7-9CA9-2AC8A6757D07}"/>
              </a:ext>
            </a:extLst>
          </p:cNvPr>
          <p:cNvSpPr/>
          <p:nvPr/>
        </p:nvSpPr>
        <p:spPr>
          <a:xfrm>
            <a:off x="5878388" y="1069379"/>
            <a:ext cx="6092825" cy="4862741"/>
          </a:xfrm>
          <a:prstGeom prst="rect">
            <a:avLst/>
          </a:prstGeom>
        </p:spPr>
        <p:txBody>
          <a:bodyPr>
            <a:spAutoFit/>
          </a:bodyPr>
          <a:lstStyle/>
          <a:p>
            <a:r>
              <a:rPr lang="en-GB" b="1" dirty="0">
                <a:latin typeface="Comic Sans MS" panose="030F0702030302020204" pitchFamily="66" charset="0"/>
              </a:rPr>
              <a:t>Writing opportunity: </a:t>
            </a:r>
          </a:p>
          <a:p>
            <a:r>
              <a:rPr lang="en-GB" b="1" dirty="0">
                <a:latin typeface="Comic Sans MS" panose="030F0702030302020204" pitchFamily="66" charset="0"/>
              </a:rPr>
              <a:t>A Mysterious Shadow</a:t>
            </a:r>
            <a:endParaRPr lang="en-GB" dirty="0">
              <a:latin typeface="Comic Sans MS" panose="030F0702030302020204" pitchFamily="66" charset="0"/>
            </a:endParaRPr>
          </a:p>
          <a:p>
            <a:r>
              <a:rPr lang="en-US" sz="2000" u="sng" dirty="0">
                <a:latin typeface="Comic Sans MS" panose="030F0702030302020204" pitchFamily="66" charset="0"/>
                <a:hlinkClick r:id="rId6"/>
              </a:rPr>
              <a:t>https://www.pobble365.com/a-mysterious-shadow/</a:t>
            </a:r>
            <a:endParaRPr lang="en-US" sz="2000" u="sng" dirty="0">
              <a:latin typeface="Comic Sans MS" panose="030F0702030302020204" pitchFamily="66" charset="0"/>
            </a:endParaRPr>
          </a:p>
          <a:p>
            <a:endParaRPr lang="en-GB" sz="2000" dirty="0">
              <a:latin typeface="Comic Sans MS" panose="030F0702030302020204" pitchFamily="66" charset="0"/>
            </a:endParaRPr>
          </a:p>
          <a:p>
            <a:r>
              <a:rPr lang="en-GB" sz="2000" dirty="0">
                <a:latin typeface="Comic Sans MS" panose="030F0702030302020204" pitchFamily="66" charset="0"/>
              </a:rPr>
              <a:t>Wednesday: A Mysterious Shadow: </a:t>
            </a:r>
          </a:p>
          <a:p>
            <a:r>
              <a:rPr lang="en-GB" sz="2000" dirty="0">
                <a:latin typeface="Comic Sans MS" panose="030F0702030302020204" pitchFamily="66" charset="0"/>
              </a:rPr>
              <a:t>Question Time and Sick Sentences</a:t>
            </a:r>
          </a:p>
          <a:p>
            <a:endParaRPr lang="en-GB" sz="2000" dirty="0">
              <a:latin typeface="Comic Sans MS" panose="030F0702030302020204" pitchFamily="66" charset="0"/>
            </a:endParaRPr>
          </a:p>
          <a:p>
            <a:r>
              <a:rPr lang="en-GB" sz="2000" dirty="0">
                <a:latin typeface="Comic Sans MS" panose="030F0702030302020204" pitchFamily="66" charset="0"/>
              </a:rPr>
              <a:t>Thursday: A Mysterious Shadow: </a:t>
            </a:r>
          </a:p>
          <a:p>
            <a:r>
              <a:rPr lang="en-GB" sz="2000" dirty="0">
                <a:latin typeface="Comic Sans MS" panose="030F0702030302020204" pitchFamily="66" charset="0"/>
              </a:rPr>
              <a:t>Sentence Challenge. Plan your story based on the picture using your success criteria</a:t>
            </a:r>
          </a:p>
          <a:p>
            <a:endParaRPr lang="en-GB" sz="2000" dirty="0">
              <a:latin typeface="Comic Sans MS" panose="030F0702030302020204" pitchFamily="66" charset="0"/>
            </a:endParaRPr>
          </a:p>
          <a:p>
            <a:r>
              <a:rPr lang="en-GB" sz="2000" dirty="0">
                <a:latin typeface="Comic Sans MS" panose="030F0702030302020204" pitchFamily="66" charset="0"/>
              </a:rPr>
              <a:t>Friday: A Mysterious Shadow: </a:t>
            </a:r>
          </a:p>
          <a:p>
            <a:r>
              <a:rPr lang="en-GB" sz="2000" dirty="0">
                <a:latin typeface="Comic Sans MS" panose="030F0702030302020204" pitchFamily="66" charset="0"/>
              </a:rPr>
              <a:t>Finish writing your story and edit your work.</a:t>
            </a:r>
          </a:p>
          <a:p>
            <a:endParaRPr lang="en-GB" sz="2199" dirty="0">
              <a:latin typeface="Comic Sans MS" panose="030F0702030302020204" pitchFamily="66" charset="0"/>
            </a:endParaRPr>
          </a:p>
        </p:txBody>
      </p:sp>
      <p:sp>
        <p:nvSpPr>
          <p:cNvPr id="4" name="Rectangle 3">
            <a:extLst>
              <a:ext uri="{FF2B5EF4-FFF2-40B4-BE49-F238E27FC236}">
                <a16:creationId xmlns:a16="http://schemas.microsoft.com/office/drawing/2014/main" id="{34540B1D-2960-4AC1-96BA-DA261DF61431}"/>
              </a:ext>
            </a:extLst>
          </p:cNvPr>
          <p:cNvSpPr/>
          <p:nvPr/>
        </p:nvSpPr>
        <p:spPr>
          <a:xfrm>
            <a:off x="378499" y="6194354"/>
            <a:ext cx="9748361" cy="461665"/>
          </a:xfrm>
          <a:prstGeom prst="rect">
            <a:avLst/>
          </a:prstGeom>
        </p:spPr>
        <p:txBody>
          <a:bodyPr wrap="square">
            <a:spAutoFit/>
          </a:bodyPr>
          <a:lstStyle/>
          <a:p>
            <a:r>
              <a:rPr lang="en-GB" dirty="0">
                <a:latin typeface="Comic Sans MS" panose="030F0702030302020204" pitchFamily="66" charset="0"/>
              </a:rPr>
              <a:t>There are spelling activities throughout the week. </a:t>
            </a:r>
          </a:p>
        </p:txBody>
      </p:sp>
      <p:pic>
        <p:nvPicPr>
          <p:cNvPr id="6" name="English">
            <a:hlinkClick r:id="" action="ppaction://media"/>
            <a:extLst>
              <a:ext uri="{FF2B5EF4-FFF2-40B4-BE49-F238E27FC236}">
                <a16:creationId xmlns:a16="http://schemas.microsoft.com/office/drawing/2014/main" id="{9D21536B-1409-431B-A4B9-091F4EE9E4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17589" y="230848"/>
            <a:ext cx="1717742" cy="1717742"/>
          </a:xfrm>
          <a:prstGeom prst="rect">
            <a:avLst/>
          </a:prstGeom>
        </p:spPr>
      </p:pic>
    </p:spTree>
    <p:extLst>
      <p:ext uri="{BB962C8B-B14F-4D97-AF65-F5344CB8AC3E}">
        <p14:creationId xmlns:p14="http://schemas.microsoft.com/office/powerpoint/2010/main" val="37530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38D69-481A-4DBE-BE52-032081B57AE7}"/>
              </a:ext>
            </a:extLst>
          </p:cNvPr>
          <p:cNvSpPr/>
          <p:nvPr/>
        </p:nvSpPr>
        <p:spPr>
          <a:xfrm>
            <a:off x="213127" y="147329"/>
            <a:ext cx="5899372" cy="461665"/>
          </a:xfrm>
          <a:prstGeom prst="rect">
            <a:avLst/>
          </a:prstGeom>
        </p:spPr>
        <p:txBody>
          <a:bodyPr wrap="none">
            <a:spAutoFit/>
          </a:bodyPr>
          <a:lstStyle/>
          <a:p>
            <a:r>
              <a:rPr lang="en-GB" dirty="0"/>
              <a:t>English: Write the opening of your story</a:t>
            </a:r>
          </a:p>
        </p:txBody>
      </p:sp>
      <p:graphicFrame>
        <p:nvGraphicFramePr>
          <p:cNvPr id="2" name="Table 1">
            <a:extLst>
              <a:ext uri="{FF2B5EF4-FFF2-40B4-BE49-F238E27FC236}">
                <a16:creationId xmlns:a16="http://schemas.microsoft.com/office/drawing/2014/main" id="{4F6CAC18-F100-42A0-8676-02BD757881E6}"/>
              </a:ext>
            </a:extLst>
          </p:cNvPr>
          <p:cNvGraphicFramePr>
            <a:graphicFrameLocks noGrp="1"/>
          </p:cNvGraphicFramePr>
          <p:nvPr>
            <p:extLst>
              <p:ext uri="{D42A27DB-BD31-4B8C-83A1-F6EECF244321}">
                <p14:modId xmlns:p14="http://schemas.microsoft.com/office/powerpoint/2010/main" val="17595246"/>
              </p:ext>
            </p:extLst>
          </p:nvPr>
        </p:nvGraphicFramePr>
        <p:xfrm>
          <a:off x="6894650" y="76200"/>
          <a:ext cx="5189308" cy="3230880"/>
        </p:xfrm>
        <a:graphic>
          <a:graphicData uri="http://schemas.openxmlformats.org/drawingml/2006/table">
            <a:tbl>
              <a:tblPr firstRow="1" bandRow="1">
                <a:tableStyleId>{69012ECD-51FC-41F1-AA8D-1B2483CD663E}</a:tableStyleId>
              </a:tblPr>
              <a:tblGrid>
                <a:gridCol w="5189308">
                  <a:extLst>
                    <a:ext uri="{9D8B030D-6E8A-4147-A177-3AD203B41FA5}">
                      <a16:colId xmlns:a16="http://schemas.microsoft.com/office/drawing/2014/main" val="3023640405"/>
                    </a:ext>
                  </a:extLst>
                </a:gridCol>
              </a:tblGrid>
              <a:tr h="370840">
                <a:tc>
                  <a:txBody>
                    <a:bodyPr/>
                    <a:lstStyle/>
                    <a:p>
                      <a:r>
                        <a:rPr lang="en-GB" dirty="0"/>
                        <a:t>Plan</a:t>
                      </a:r>
                    </a:p>
                  </a:txBody>
                  <a:tcPr/>
                </a:tc>
                <a:extLst>
                  <a:ext uri="{0D108BD9-81ED-4DB2-BD59-A6C34878D82A}">
                    <a16:rowId xmlns:a16="http://schemas.microsoft.com/office/drawing/2014/main" val="97881237"/>
                  </a:ext>
                </a:extLst>
              </a:tr>
              <a:tr h="370840">
                <a:tc>
                  <a:txBody>
                    <a:bodyPr/>
                    <a:lstStyle/>
                    <a:p>
                      <a:r>
                        <a:rPr lang="en-GB" dirty="0"/>
                        <a:t>Opening:</a:t>
                      </a:r>
                    </a:p>
                    <a:p>
                      <a:r>
                        <a:rPr lang="en-GB" sz="2000" dirty="0"/>
                        <a:t>Describe the setting – </a:t>
                      </a:r>
                    </a:p>
                    <a:p>
                      <a:r>
                        <a:rPr lang="en-GB" sz="2000" dirty="0"/>
                        <a:t>describe the inside of the shed</a:t>
                      </a:r>
                    </a:p>
                    <a:p>
                      <a:pPr marL="285750" indent="-285750">
                        <a:buFontTx/>
                        <a:buChar char="-"/>
                      </a:pPr>
                      <a:r>
                        <a:rPr lang="en-GB" sz="1600" dirty="0"/>
                        <a:t>Clouds</a:t>
                      </a:r>
                    </a:p>
                    <a:p>
                      <a:pPr marL="285750" indent="-285750">
                        <a:buFontTx/>
                        <a:buChar char="-"/>
                      </a:pPr>
                      <a:r>
                        <a:rPr lang="en-GB" sz="1600" dirty="0"/>
                        <a:t>Light (moon)</a:t>
                      </a:r>
                    </a:p>
                    <a:p>
                      <a:pPr marL="285750" indent="-285750">
                        <a:buFontTx/>
                        <a:buChar char="-"/>
                      </a:pPr>
                      <a:r>
                        <a:rPr lang="en-GB" sz="1600" dirty="0"/>
                        <a:t>Wind</a:t>
                      </a:r>
                    </a:p>
                    <a:p>
                      <a:pPr marL="285750" indent="-285750">
                        <a:buFontTx/>
                        <a:buChar char="-"/>
                      </a:pPr>
                      <a:r>
                        <a:rPr lang="en-GB" sz="1600" dirty="0"/>
                        <a:t>What does the item look like? (you could put 2 things together)</a:t>
                      </a:r>
                    </a:p>
                    <a:p>
                      <a:pPr marL="285750" indent="-285750">
                        <a:buFontTx/>
                        <a:buChar char="-"/>
                      </a:pPr>
                      <a:r>
                        <a:rPr lang="en-GB" sz="1600" dirty="0"/>
                        <a:t>5 senses (see, hear, taste, smell, touch)</a:t>
                      </a:r>
                    </a:p>
                    <a:p>
                      <a:pPr marL="285750" indent="-285750">
                        <a:buFontTx/>
                        <a:buChar char="-"/>
                      </a:pPr>
                      <a:r>
                        <a:rPr lang="en-GB" sz="1600" dirty="0"/>
                        <a:t>Similes, metaphors, personification</a:t>
                      </a:r>
                      <a:endParaRPr lang="en-GB" sz="900" dirty="0"/>
                    </a:p>
                  </a:txBody>
                  <a:tcPr/>
                </a:tc>
                <a:extLst>
                  <a:ext uri="{0D108BD9-81ED-4DB2-BD59-A6C34878D82A}">
                    <a16:rowId xmlns:a16="http://schemas.microsoft.com/office/drawing/2014/main" val="3257359385"/>
                  </a:ext>
                </a:extLst>
              </a:tr>
            </a:tbl>
          </a:graphicData>
        </a:graphic>
      </p:graphicFrame>
      <p:graphicFrame>
        <p:nvGraphicFramePr>
          <p:cNvPr id="5" name="Table 4">
            <a:extLst>
              <a:ext uri="{FF2B5EF4-FFF2-40B4-BE49-F238E27FC236}">
                <a16:creationId xmlns:a16="http://schemas.microsoft.com/office/drawing/2014/main" id="{13BFB4ED-B4AE-46D2-8FFD-DF56DA33768B}"/>
              </a:ext>
            </a:extLst>
          </p:cNvPr>
          <p:cNvGraphicFramePr>
            <a:graphicFrameLocks noGrp="1"/>
          </p:cNvGraphicFramePr>
          <p:nvPr>
            <p:extLst>
              <p:ext uri="{D42A27DB-BD31-4B8C-83A1-F6EECF244321}">
                <p14:modId xmlns:p14="http://schemas.microsoft.com/office/powerpoint/2010/main" val="1162048465"/>
              </p:ext>
            </p:extLst>
          </p:nvPr>
        </p:nvGraphicFramePr>
        <p:xfrm>
          <a:off x="405780" y="4875474"/>
          <a:ext cx="11783045" cy="1828800"/>
        </p:xfrm>
        <a:graphic>
          <a:graphicData uri="http://schemas.openxmlformats.org/drawingml/2006/table">
            <a:tbl>
              <a:tblPr firstRow="1" bandRow="1">
                <a:tableStyleId>{72833802-FEF1-4C79-8D5D-14CF1EAF98D9}</a:tableStyleId>
              </a:tblPr>
              <a:tblGrid>
                <a:gridCol w="11783045">
                  <a:extLst>
                    <a:ext uri="{9D8B030D-6E8A-4147-A177-3AD203B41FA5}">
                      <a16:colId xmlns:a16="http://schemas.microsoft.com/office/drawing/2014/main" val="1304749851"/>
                    </a:ext>
                  </a:extLst>
                </a:gridCol>
              </a:tblGrid>
              <a:tr h="370840">
                <a:tc>
                  <a:txBody>
                    <a:bodyPr/>
                    <a:lstStyle/>
                    <a:p>
                      <a:r>
                        <a:rPr lang="en-GB" dirty="0"/>
                        <a:t>Success Criteria</a:t>
                      </a:r>
                    </a:p>
                  </a:txBody>
                  <a:tcPr/>
                </a:tc>
                <a:extLst>
                  <a:ext uri="{0D108BD9-81ED-4DB2-BD59-A6C34878D82A}">
                    <a16:rowId xmlns:a16="http://schemas.microsoft.com/office/drawing/2014/main" val="369565076"/>
                  </a:ext>
                </a:extLst>
              </a:tr>
              <a:tr h="370840">
                <a:tc>
                  <a:txBody>
                    <a:bodyPr/>
                    <a:lstStyle/>
                    <a:p>
                      <a:r>
                        <a:rPr lang="en-GB" dirty="0"/>
                        <a:t>I can use descriptive language </a:t>
                      </a:r>
                      <a:r>
                        <a:rPr lang="en-GB" sz="1400" dirty="0"/>
                        <a:t>(5 senses, personification, similes and metaphors)</a:t>
                      </a:r>
                      <a:endParaRPr lang="en-GB" dirty="0"/>
                    </a:p>
                  </a:txBody>
                  <a:tcPr/>
                </a:tc>
                <a:extLst>
                  <a:ext uri="{0D108BD9-81ED-4DB2-BD59-A6C34878D82A}">
                    <a16:rowId xmlns:a16="http://schemas.microsoft.com/office/drawing/2014/main" val="1650641045"/>
                  </a:ext>
                </a:extLst>
              </a:tr>
              <a:tr h="370840">
                <a:tc>
                  <a:txBody>
                    <a:bodyPr/>
                    <a:lstStyle/>
                    <a:p>
                      <a:r>
                        <a:rPr lang="en-GB" dirty="0"/>
                        <a:t>I can use a range of sentences </a:t>
                      </a:r>
                      <a:r>
                        <a:rPr lang="en-GB" sz="1400" dirty="0"/>
                        <a:t>(simple, co-ordinating and subordinating conjunctions, fronted adverbials)</a:t>
                      </a:r>
                      <a:endParaRPr lang="en-GB" dirty="0"/>
                    </a:p>
                  </a:txBody>
                  <a:tcPr/>
                </a:tc>
                <a:extLst>
                  <a:ext uri="{0D108BD9-81ED-4DB2-BD59-A6C34878D82A}">
                    <a16:rowId xmlns:a16="http://schemas.microsoft.com/office/drawing/2014/main" val="1940977160"/>
                  </a:ext>
                </a:extLst>
              </a:tr>
              <a:tr h="370840">
                <a:tc>
                  <a:txBody>
                    <a:bodyPr/>
                    <a:lstStyle/>
                    <a:p>
                      <a:r>
                        <a:rPr lang="en-GB" dirty="0"/>
                        <a:t>I can use a range of punctuation </a:t>
                      </a:r>
                      <a:r>
                        <a:rPr lang="en-GB" sz="1400" dirty="0"/>
                        <a:t>(! ? ‘ , “” … () - : ;)</a:t>
                      </a:r>
                      <a:endParaRPr lang="en-GB" dirty="0"/>
                    </a:p>
                  </a:txBody>
                  <a:tcPr/>
                </a:tc>
                <a:extLst>
                  <a:ext uri="{0D108BD9-81ED-4DB2-BD59-A6C34878D82A}">
                    <a16:rowId xmlns:a16="http://schemas.microsoft.com/office/drawing/2014/main" val="1858822441"/>
                  </a:ext>
                </a:extLst>
              </a:tr>
            </a:tbl>
          </a:graphicData>
        </a:graphic>
      </p:graphicFrame>
      <p:pic>
        <p:nvPicPr>
          <p:cNvPr id="6" name="Picture 5">
            <a:extLst>
              <a:ext uri="{FF2B5EF4-FFF2-40B4-BE49-F238E27FC236}">
                <a16:creationId xmlns:a16="http://schemas.microsoft.com/office/drawing/2014/main" id="{EA7497FA-8E83-44D6-80D0-8B7E59DD8D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0" t="12051" r="36461" b="4355"/>
          <a:stretch/>
        </p:blipFill>
        <p:spPr>
          <a:xfrm>
            <a:off x="190475" y="809654"/>
            <a:ext cx="2106910" cy="1721780"/>
          </a:xfrm>
          <a:prstGeom prst="rect">
            <a:avLst/>
          </a:prstGeom>
        </p:spPr>
      </p:pic>
      <p:pic>
        <p:nvPicPr>
          <p:cNvPr id="7" name="Picture 6">
            <a:extLst>
              <a:ext uri="{FF2B5EF4-FFF2-40B4-BE49-F238E27FC236}">
                <a16:creationId xmlns:a16="http://schemas.microsoft.com/office/drawing/2014/main" id="{3F71AD10-C193-4070-B0C6-1F0241FC3802}"/>
              </a:ext>
            </a:extLst>
          </p:cNvPr>
          <p:cNvPicPr>
            <a:picLocks noChangeAspect="1"/>
          </p:cNvPicPr>
          <p:nvPr/>
        </p:nvPicPr>
        <p:blipFill>
          <a:blip r:embed="rId3"/>
          <a:stretch>
            <a:fillRect/>
          </a:stretch>
        </p:blipFill>
        <p:spPr>
          <a:xfrm>
            <a:off x="2327913" y="1689138"/>
            <a:ext cx="4397115" cy="2926080"/>
          </a:xfrm>
          <a:prstGeom prst="rect">
            <a:avLst/>
          </a:prstGeom>
        </p:spPr>
      </p:pic>
    </p:spTree>
    <p:extLst>
      <p:ext uri="{BB962C8B-B14F-4D97-AF65-F5344CB8AC3E}">
        <p14:creationId xmlns:p14="http://schemas.microsoft.com/office/powerpoint/2010/main" val="199876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DC061-DD4B-4A0D-9300-CE1B8923F255}"/>
              </a:ext>
            </a:extLst>
          </p:cNvPr>
          <p:cNvPicPr>
            <a:picLocks noChangeAspect="1"/>
          </p:cNvPicPr>
          <p:nvPr/>
        </p:nvPicPr>
        <p:blipFill>
          <a:blip r:embed="rId2"/>
          <a:stretch>
            <a:fillRect/>
          </a:stretch>
        </p:blipFill>
        <p:spPr>
          <a:xfrm>
            <a:off x="189756" y="188639"/>
            <a:ext cx="9865096" cy="6564773"/>
          </a:xfrm>
          <a:prstGeom prst="rect">
            <a:avLst/>
          </a:prstGeom>
        </p:spPr>
      </p:pic>
    </p:spTree>
    <p:extLst>
      <p:ext uri="{BB962C8B-B14F-4D97-AF65-F5344CB8AC3E}">
        <p14:creationId xmlns:p14="http://schemas.microsoft.com/office/powerpoint/2010/main" val="342051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8F68F-47EA-4D7F-B062-773781CAE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54" y="894"/>
            <a:ext cx="11234917" cy="1845938"/>
          </a:xfrm>
          <a:prstGeom prst="rect">
            <a:avLst/>
          </a:prstGeom>
        </p:spPr>
      </p:pic>
      <p:pic>
        <p:nvPicPr>
          <p:cNvPr id="5" name="Picture 4">
            <a:extLst>
              <a:ext uri="{FF2B5EF4-FFF2-40B4-BE49-F238E27FC236}">
                <a16:creationId xmlns:a16="http://schemas.microsoft.com/office/drawing/2014/main" id="{DD076B7D-BB81-45EF-B4BC-D6AED2B8E8F0}"/>
              </a:ext>
            </a:extLst>
          </p:cNvPr>
          <p:cNvPicPr>
            <a:picLocks noChangeAspect="1"/>
          </p:cNvPicPr>
          <p:nvPr/>
        </p:nvPicPr>
        <p:blipFill rotWithShape="1">
          <a:blip r:embed="rId3">
            <a:extLst>
              <a:ext uri="{28A0092B-C50C-407E-A947-70E740481C1C}">
                <a14:useLocalDpi xmlns:a14="http://schemas.microsoft.com/office/drawing/2010/main" val="0"/>
              </a:ext>
            </a:extLst>
          </a:blip>
          <a:srcRect t="1435"/>
          <a:stretch/>
        </p:blipFill>
        <p:spPr>
          <a:xfrm>
            <a:off x="476954" y="1846831"/>
            <a:ext cx="11234917" cy="4675752"/>
          </a:xfrm>
          <a:prstGeom prst="rect">
            <a:avLst/>
          </a:prstGeom>
        </p:spPr>
      </p:pic>
    </p:spTree>
    <p:extLst>
      <p:ext uri="{BB962C8B-B14F-4D97-AF65-F5344CB8AC3E}">
        <p14:creationId xmlns:p14="http://schemas.microsoft.com/office/powerpoint/2010/main" val="231140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255BB-87B7-4E5F-AB81-A2A03A772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722" y="341861"/>
            <a:ext cx="11333380" cy="1266672"/>
          </a:xfrm>
          <a:prstGeom prst="rect">
            <a:avLst/>
          </a:prstGeom>
        </p:spPr>
      </p:pic>
      <p:pic>
        <p:nvPicPr>
          <p:cNvPr id="5" name="Picture 4">
            <a:extLst>
              <a:ext uri="{FF2B5EF4-FFF2-40B4-BE49-F238E27FC236}">
                <a16:creationId xmlns:a16="http://schemas.microsoft.com/office/drawing/2014/main" id="{8B25EC47-8549-4DF1-B43D-91CF6B1E9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23" y="1699787"/>
            <a:ext cx="3116659" cy="1544732"/>
          </a:xfrm>
          <a:prstGeom prst="rect">
            <a:avLst/>
          </a:prstGeom>
        </p:spPr>
      </p:pic>
      <p:pic>
        <p:nvPicPr>
          <p:cNvPr id="7" name="Picture 6">
            <a:extLst>
              <a:ext uri="{FF2B5EF4-FFF2-40B4-BE49-F238E27FC236}">
                <a16:creationId xmlns:a16="http://schemas.microsoft.com/office/drawing/2014/main" id="{C1068FB8-3B73-43C2-8757-AD36729E6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445" y="1723781"/>
            <a:ext cx="2951657" cy="1897495"/>
          </a:xfrm>
          <a:prstGeom prst="rect">
            <a:avLst/>
          </a:prstGeom>
        </p:spPr>
      </p:pic>
      <p:pic>
        <p:nvPicPr>
          <p:cNvPr id="9" name="Picture 8">
            <a:extLst>
              <a:ext uri="{FF2B5EF4-FFF2-40B4-BE49-F238E27FC236}">
                <a16:creationId xmlns:a16="http://schemas.microsoft.com/office/drawing/2014/main" id="{A7A678F4-50BA-411E-BCA4-07F2C3401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987" y="4080103"/>
            <a:ext cx="2951656" cy="2628258"/>
          </a:xfrm>
          <a:prstGeom prst="rect">
            <a:avLst/>
          </a:prstGeom>
        </p:spPr>
      </p:pic>
      <p:pic>
        <p:nvPicPr>
          <p:cNvPr id="11" name="Picture 10">
            <a:extLst>
              <a:ext uri="{FF2B5EF4-FFF2-40B4-BE49-F238E27FC236}">
                <a16:creationId xmlns:a16="http://schemas.microsoft.com/office/drawing/2014/main" id="{35C9C33D-096F-4C83-A9C9-468A66593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1070" y="1723781"/>
            <a:ext cx="2951656" cy="2306626"/>
          </a:xfrm>
          <a:prstGeom prst="rect">
            <a:avLst/>
          </a:prstGeom>
        </p:spPr>
      </p:pic>
      <p:pic>
        <p:nvPicPr>
          <p:cNvPr id="13" name="Picture 12">
            <a:extLst>
              <a:ext uri="{FF2B5EF4-FFF2-40B4-BE49-F238E27FC236}">
                <a16:creationId xmlns:a16="http://schemas.microsoft.com/office/drawing/2014/main" id="{4C09DEE1-9026-4693-9D5C-3D43E4628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3533" y="3791892"/>
            <a:ext cx="3197569" cy="2974124"/>
          </a:xfrm>
          <a:prstGeom prst="rect">
            <a:avLst/>
          </a:prstGeom>
        </p:spPr>
      </p:pic>
      <p:pic>
        <p:nvPicPr>
          <p:cNvPr id="15" name="Picture 14">
            <a:extLst>
              <a:ext uri="{FF2B5EF4-FFF2-40B4-BE49-F238E27FC236}">
                <a16:creationId xmlns:a16="http://schemas.microsoft.com/office/drawing/2014/main" id="{89BAF790-0D03-49F1-83A1-BC1F4A314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721" y="3335773"/>
            <a:ext cx="2918903" cy="3430243"/>
          </a:xfrm>
          <a:prstGeom prst="rect">
            <a:avLst/>
          </a:prstGeom>
        </p:spPr>
      </p:pic>
    </p:spTree>
    <p:extLst>
      <p:ext uri="{BB962C8B-B14F-4D97-AF65-F5344CB8AC3E}">
        <p14:creationId xmlns:p14="http://schemas.microsoft.com/office/powerpoint/2010/main" val="269369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F926C6-E543-4D6C-9B34-D2F8DA311D71}"/>
              </a:ext>
            </a:extLst>
          </p:cNvPr>
          <p:cNvPicPr>
            <a:picLocks noChangeAspect="1"/>
          </p:cNvPicPr>
          <p:nvPr/>
        </p:nvPicPr>
        <p:blipFill rotWithShape="1">
          <a:blip r:embed="rId2"/>
          <a:srcRect t="43647" b="14557"/>
          <a:stretch/>
        </p:blipFill>
        <p:spPr>
          <a:xfrm>
            <a:off x="407462" y="465993"/>
            <a:ext cx="11187959" cy="3512306"/>
          </a:xfrm>
          <a:prstGeom prst="rect">
            <a:avLst/>
          </a:prstGeom>
        </p:spPr>
      </p:pic>
    </p:spTree>
    <p:extLst>
      <p:ext uri="{BB962C8B-B14F-4D97-AF65-F5344CB8AC3E}">
        <p14:creationId xmlns:p14="http://schemas.microsoft.com/office/powerpoint/2010/main" val="339880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6FBE3A-BD2D-42EC-9F58-97D0F0BAC4E9}"/>
              </a:ext>
            </a:extLst>
          </p:cNvPr>
          <p:cNvPicPr>
            <a:picLocks noChangeAspect="1"/>
          </p:cNvPicPr>
          <p:nvPr/>
        </p:nvPicPr>
        <p:blipFill rotWithShape="1">
          <a:blip r:embed="rId2">
            <a:extLst>
              <a:ext uri="{28A0092B-C50C-407E-A947-70E740481C1C}">
                <a14:useLocalDpi xmlns:a14="http://schemas.microsoft.com/office/drawing/2010/main" val="0"/>
              </a:ext>
            </a:extLst>
          </a:blip>
          <a:srcRect t="20520"/>
          <a:stretch/>
        </p:blipFill>
        <p:spPr>
          <a:xfrm>
            <a:off x="2485879" y="371053"/>
            <a:ext cx="6289308" cy="6115894"/>
          </a:xfrm>
          <a:prstGeom prst="rect">
            <a:avLst/>
          </a:prstGeom>
        </p:spPr>
      </p:pic>
    </p:spTree>
    <p:extLst>
      <p:ext uri="{BB962C8B-B14F-4D97-AF65-F5344CB8AC3E}">
        <p14:creationId xmlns:p14="http://schemas.microsoft.com/office/powerpoint/2010/main" val="300307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399443-659C-4378-BB2A-22C527A86D51}"/>
              </a:ext>
            </a:extLst>
          </p:cNvPr>
          <p:cNvSpPr/>
          <p:nvPr/>
        </p:nvSpPr>
        <p:spPr>
          <a:xfrm>
            <a:off x="117748" y="260648"/>
            <a:ext cx="10441160" cy="4647426"/>
          </a:xfrm>
          <a:prstGeom prst="rect">
            <a:avLst/>
          </a:prstGeom>
        </p:spPr>
        <p:txBody>
          <a:bodyPr wrap="square">
            <a:spAutoFit/>
          </a:bodyPr>
          <a:lstStyle/>
          <a:p>
            <a:r>
              <a:rPr lang="en-US" b="1" dirty="0"/>
              <a:t>Year 5- </a:t>
            </a:r>
            <a:r>
              <a:rPr lang="en-GB" b="1" dirty="0">
                <a:solidFill>
                  <a:srgbClr val="FF6600"/>
                </a:solidFill>
                <a:latin typeface="Calibri" panose="020F0502020204030204" pitchFamily="34" charset="0"/>
                <a:ea typeface="Times New Roman" panose="02020603050405020304" pitchFamily="18" charset="0"/>
                <a:cs typeface="Calibri Light" panose="020F0302020204030204" pitchFamily="34" charset="0"/>
              </a:rPr>
              <a:t>Summer Term – Week 1 (w/c 20 April)</a:t>
            </a:r>
            <a:endParaRPr lang="en-GB"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Adding and Subtracting Decimals</a:t>
            </a:r>
            <a:endParaRPr lang="en-GB" b="1" dirty="0"/>
          </a:p>
          <a:p>
            <a:r>
              <a:rPr lang="en-US" u="sng" dirty="0">
                <a:hlinkClick r:id="rId2"/>
              </a:rPr>
              <a:t>https://whiterosemaths.com/homelearning/year-5/</a:t>
            </a:r>
            <a:r>
              <a:rPr lang="en-US" u="sng" dirty="0"/>
              <a:t> </a:t>
            </a:r>
            <a:endParaRPr lang="en-GB" dirty="0"/>
          </a:p>
          <a:p>
            <a:endParaRPr lang="en-US" sz="2800" dirty="0">
              <a:ea typeface="Calibri" panose="020F0502020204030204" pitchFamily="34" charset="0"/>
              <a:cs typeface="Times New Roman" panose="02020603050405020304" pitchFamily="18" charset="0"/>
            </a:endParaRPr>
          </a:p>
          <a:p>
            <a:pPr>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Thursday – Lesson 4 –   Adding decimals – crossing the whole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There are 5 lessons, please watch the clips first (if you have problems with the White Rose website videos, the BBC Bitesize clips are also useful), then click on ‘Get the Activity’ and you can check your answers afterwards. </a:t>
            </a:r>
          </a:p>
          <a:p>
            <a:endParaRPr lang="en-US" dirty="0">
              <a:ea typeface="Calibri" panose="020F0502020204030204" pitchFamily="34" charset="0"/>
              <a:cs typeface="Times New Roman" panose="02020603050405020304" pitchFamily="18" charset="0"/>
            </a:endParaRPr>
          </a:p>
          <a:p>
            <a:endParaRPr lang="en-GB"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768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D0C3-1B6C-491C-922F-B87AB8D088CD}"/>
              </a:ext>
            </a:extLst>
          </p:cNvPr>
          <p:cNvSpPr>
            <a:spLocks noGrp="1"/>
          </p:cNvSpPr>
          <p:nvPr>
            <p:ph type="title"/>
          </p:nvPr>
        </p:nvSpPr>
        <p:spPr/>
        <p:txBody>
          <a:bodyPr/>
          <a:lstStyle/>
          <a:p>
            <a:r>
              <a:rPr lang="en-GB" dirty="0"/>
              <a:t>Friday</a:t>
            </a:r>
          </a:p>
        </p:txBody>
      </p:sp>
    </p:spTree>
    <p:extLst>
      <p:ext uri="{BB962C8B-B14F-4D97-AF65-F5344CB8AC3E}">
        <p14:creationId xmlns:p14="http://schemas.microsoft.com/office/powerpoint/2010/main" val="392335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2414513" cy="1400165"/>
          </a:xfrm>
        </p:spPr>
        <p:txBody>
          <a:bodyPr>
            <a:normAutofit fontScale="90000"/>
          </a:bodyPr>
          <a:lstStyle/>
          <a:p>
            <a:r>
              <a:rPr lang="en-GB" dirty="0"/>
              <a:t>Friday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4" name="Picture 3">
            <a:extLst>
              <a:ext uri="{FF2B5EF4-FFF2-40B4-BE49-F238E27FC236}">
                <a16:creationId xmlns:a16="http://schemas.microsoft.com/office/drawing/2014/main" id="{0F5ABAA9-F267-4126-AB30-E0230018A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228" y="476672"/>
            <a:ext cx="9133807" cy="5874158"/>
          </a:xfrm>
          <a:prstGeom prst="rect">
            <a:avLst/>
          </a:prstGeom>
        </p:spPr>
      </p:pic>
    </p:spTree>
    <p:extLst>
      <p:ext uri="{BB962C8B-B14F-4D97-AF65-F5344CB8AC3E}">
        <p14:creationId xmlns:p14="http://schemas.microsoft.com/office/powerpoint/2010/main" val="255282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F6CAC18-F100-42A0-8676-02BD757881E6}"/>
              </a:ext>
            </a:extLst>
          </p:cNvPr>
          <p:cNvGraphicFramePr>
            <a:graphicFrameLocks noGrp="1"/>
          </p:cNvGraphicFramePr>
          <p:nvPr>
            <p:extLst>
              <p:ext uri="{D42A27DB-BD31-4B8C-83A1-F6EECF244321}">
                <p14:modId xmlns:p14="http://schemas.microsoft.com/office/powerpoint/2010/main" val="2619534717"/>
              </p:ext>
            </p:extLst>
          </p:nvPr>
        </p:nvGraphicFramePr>
        <p:xfrm>
          <a:off x="6894650" y="76200"/>
          <a:ext cx="5189308" cy="6650737"/>
        </p:xfrm>
        <a:graphic>
          <a:graphicData uri="http://schemas.openxmlformats.org/drawingml/2006/table">
            <a:tbl>
              <a:tblPr firstRow="1" bandRow="1">
                <a:tableStyleId>{69012ECD-51FC-41F1-AA8D-1B2483CD663E}</a:tableStyleId>
              </a:tblPr>
              <a:tblGrid>
                <a:gridCol w="5189308">
                  <a:extLst>
                    <a:ext uri="{9D8B030D-6E8A-4147-A177-3AD203B41FA5}">
                      <a16:colId xmlns:a16="http://schemas.microsoft.com/office/drawing/2014/main" val="3023640405"/>
                    </a:ext>
                  </a:extLst>
                </a:gridCol>
              </a:tblGrid>
              <a:tr h="370840">
                <a:tc>
                  <a:txBody>
                    <a:bodyPr/>
                    <a:lstStyle/>
                    <a:p>
                      <a:r>
                        <a:rPr lang="en-GB" dirty="0"/>
                        <a:t>Plan</a:t>
                      </a:r>
                    </a:p>
                  </a:txBody>
                  <a:tcPr/>
                </a:tc>
                <a:extLst>
                  <a:ext uri="{0D108BD9-81ED-4DB2-BD59-A6C34878D82A}">
                    <a16:rowId xmlns:a16="http://schemas.microsoft.com/office/drawing/2014/main" val="97881237"/>
                  </a:ext>
                </a:extLst>
              </a:tr>
              <a:tr h="370840">
                <a:tc>
                  <a:txBody>
                    <a:bodyPr/>
                    <a:lstStyle/>
                    <a:p>
                      <a:pPr marL="342900" indent="-342900">
                        <a:buFont typeface="Wingdings" panose="05000000000000000000" pitchFamily="2" charset="2"/>
                        <a:buChar char="ü"/>
                      </a:pPr>
                      <a:r>
                        <a:rPr lang="en-GB" dirty="0"/>
                        <a:t>Opening:</a:t>
                      </a:r>
                    </a:p>
                    <a:p>
                      <a:r>
                        <a:rPr lang="en-GB" sz="1400" dirty="0"/>
                        <a:t>Describe the setting – describe the inside of the shed</a:t>
                      </a:r>
                    </a:p>
                    <a:p>
                      <a:pPr marL="285750" indent="-285750">
                        <a:buFontTx/>
                        <a:buChar char="-"/>
                      </a:pPr>
                      <a:r>
                        <a:rPr lang="en-GB" sz="1100" dirty="0"/>
                        <a:t>Clouds, Light (moon), Wind</a:t>
                      </a:r>
                    </a:p>
                    <a:p>
                      <a:pPr marL="285750" indent="-285750">
                        <a:buFontTx/>
                        <a:buChar char="-"/>
                      </a:pPr>
                      <a:r>
                        <a:rPr lang="en-GB" sz="1100" dirty="0"/>
                        <a:t>What does the item look like? (you could put 2 things together)</a:t>
                      </a:r>
                    </a:p>
                    <a:p>
                      <a:pPr marL="285750" indent="-285750">
                        <a:buFontTx/>
                        <a:buChar char="-"/>
                      </a:pPr>
                      <a:r>
                        <a:rPr lang="en-GB" sz="1100" dirty="0"/>
                        <a:t>5 senses (see, hear, taste, smell, touch)</a:t>
                      </a:r>
                    </a:p>
                    <a:p>
                      <a:pPr marL="285750" indent="-285750">
                        <a:buFontTx/>
                        <a:buChar char="-"/>
                      </a:pPr>
                      <a:r>
                        <a:rPr lang="en-GB" sz="1100" dirty="0"/>
                        <a:t>Similes, metaphors, personification</a:t>
                      </a:r>
                    </a:p>
                  </a:txBody>
                  <a:tcPr/>
                </a:tc>
                <a:extLst>
                  <a:ext uri="{0D108BD9-81ED-4DB2-BD59-A6C34878D82A}">
                    <a16:rowId xmlns:a16="http://schemas.microsoft.com/office/drawing/2014/main" val="3257359385"/>
                  </a:ext>
                </a:extLst>
              </a:tr>
              <a:tr h="370840">
                <a:tc>
                  <a:txBody>
                    <a:bodyPr/>
                    <a:lstStyle/>
                    <a:p>
                      <a:r>
                        <a:rPr lang="en-GB" dirty="0"/>
                        <a:t>Build up: </a:t>
                      </a:r>
                    </a:p>
                    <a:p>
                      <a:r>
                        <a:rPr lang="en-GB" sz="1400" dirty="0"/>
                        <a:t>Introduce the item more... What does it do?</a:t>
                      </a:r>
                    </a:p>
                    <a:p>
                      <a:pPr marL="285750" indent="-285750">
                        <a:buFontTx/>
                        <a:buChar char="-"/>
                      </a:pPr>
                      <a:r>
                        <a:rPr lang="en-GB" sz="1100" dirty="0"/>
                        <a:t>Introduce the item – what does it do? What sounds does it make? </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lang="en-GB" sz="1100" dirty="0"/>
                        <a:t>Show Don’t Tell how the person feels – 5 senses </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(see, hear, taste, smell, touch)</a:t>
                      </a:r>
                    </a:p>
                    <a:p>
                      <a:pPr marL="171450" indent="-171450" algn="l">
                        <a:lnSpc>
                          <a:spcPct val="107000"/>
                        </a:lnSpc>
                        <a:spcAft>
                          <a:spcPts val="0"/>
                        </a:spcAft>
                        <a:buFontTx/>
                        <a:buChar char="-"/>
                      </a:pPr>
                      <a:r>
                        <a:rPr lang="en-GB" sz="1100" dirty="0">
                          <a:effectLst/>
                        </a:rPr>
                        <a:t>Do they want to take the mystery object/person with them?</a:t>
                      </a:r>
                      <a:endParaRPr lang="en-GB" sz="1050" dirty="0">
                        <a:effectLst/>
                      </a:endParaRPr>
                    </a:p>
                    <a:p>
                      <a:pPr marL="171450" indent="-171450" algn="l">
                        <a:lnSpc>
                          <a:spcPct val="107000"/>
                        </a:lnSpc>
                        <a:spcAft>
                          <a:spcPts val="0"/>
                        </a:spcAft>
                        <a:buFontTx/>
                        <a:buChar char="-"/>
                      </a:pPr>
                      <a:r>
                        <a:rPr lang="en-GB" sz="1100" dirty="0">
                          <a:effectLst/>
                        </a:rPr>
                        <a:t>What is there mission?</a:t>
                      </a:r>
                      <a:endParaRPr lang="en-GB" sz="1050" dirty="0">
                        <a:effectLst/>
                      </a:endParaRPr>
                    </a:p>
                  </a:txBody>
                  <a:tcPr/>
                </a:tc>
                <a:extLst>
                  <a:ext uri="{0D108BD9-81ED-4DB2-BD59-A6C34878D82A}">
                    <a16:rowId xmlns:a16="http://schemas.microsoft.com/office/drawing/2014/main" val="2362899322"/>
                  </a:ext>
                </a:extLst>
              </a:tr>
              <a:tr h="370840">
                <a:tc>
                  <a:txBody>
                    <a:bodyPr/>
                    <a:lstStyle/>
                    <a:p>
                      <a:r>
                        <a:rPr lang="en-GB" dirty="0"/>
                        <a:t>Problem:</a:t>
                      </a:r>
                    </a:p>
                    <a:p>
                      <a:pPr marL="171450" indent="-171450" algn="l">
                        <a:lnSpc>
                          <a:spcPct val="107000"/>
                        </a:lnSpc>
                        <a:spcAft>
                          <a:spcPts val="0"/>
                        </a:spcAft>
                        <a:buFontTx/>
                        <a:buChar char="-"/>
                      </a:pPr>
                      <a:r>
                        <a:rPr lang="en-GB" sz="1100" dirty="0">
                          <a:effectLst/>
                        </a:rPr>
                        <a:t>How has it started to go wrong?</a:t>
                      </a:r>
                      <a:endParaRPr lang="en-GB" sz="1050" dirty="0">
                        <a:effectLst/>
                      </a:endParaRPr>
                    </a:p>
                    <a:p>
                      <a:pPr marL="171450" indent="-171450" algn="l">
                        <a:lnSpc>
                          <a:spcPct val="107000"/>
                        </a:lnSpc>
                        <a:spcAft>
                          <a:spcPts val="0"/>
                        </a:spcAft>
                        <a:buFontTx/>
                        <a:buChar char="-"/>
                      </a:pPr>
                      <a:r>
                        <a:rPr lang="en-GB" sz="1100" dirty="0">
                          <a:effectLst/>
                        </a:rPr>
                        <a:t>Did someone follow them?</a:t>
                      </a:r>
                      <a:endParaRPr lang="en-GB" sz="1050" dirty="0">
                        <a:effectLst/>
                      </a:endParaRPr>
                    </a:p>
                    <a:p>
                      <a:pPr marL="171450" indent="-171450" algn="l">
                        <a:lnSpc>
                          <a:spcPct val="107000"/>
                        </a:lnSpc>
                        <a:spcAft>
                          <a:spcPts val="0"/>
                        </a:spcAft>
                        <a:buFontTx/>
                        <a:buChar char="-"/>
                      </a:pPr>
                      <a:r>
                        <a:rPr lang="en-GB" sz="1100" dirty="0">
                          <a:effectLst/>
                        </a:rPr>
                        <a:t>Has the door slammed shut?</a:t>
                      </a:r>
                    </a:p>
                    <a:p>
                      <a:pPr marL="171450" indent="-171450" algn="l">
                        <a:lnSpc>
                          <a:spcPct val="107000"/>
                        </a:lnSpc>
                        <a:spcAft>
                          <a:spcPts val="0"/>
                        </a:spcAft>
                        <a:buFontTx/>
                        <a:buChar char="-"/>
                      </a:pPr>
                      <a:r>
                        <a:rPr lang="en-GB" sz="1050" dirty="0">
                          <a:effectLst/>
                        </a:rPr>
                        <a:t>How is the mission going wrong?</a:t>
                      </a:r>
                      <a:endParaRPr lang="en-GB" sz="1000" dirty="0">
                        <a:effectLst/>
                      </a:endParaRPr>
                    </a:p>
                    <a:p>
                      <a:pPr marL="171450" indent="-171450" algn="l">
                        <a:lnSpc>
                          <a:spcPct val="107000"/>
                        </a:lnSpc>
                        <a:spcAft>
                          <a:spcPts val="0"/>
                        </a:spcAft>
                        <a:buFontTx/>
                        <a:buChar char="-"/>
                      </a:pPr>
                      <a:r>
                        <a:rPr lang="en-GB" sz="1050" dirty="0">
                          <a:effectLst/>
                        </a:rPr>
                        <a:t>Are they trapped?</a:t>
                      </a:r>
                      <a:endParaRPr lang="en-GB" sz="1000" dirty="0">
                        <a:effectLst/>
                      </a:endParaRPr>
                    </a:p>
                    <a:p>
                      <a:pPr marL="171450" indent="-171450" algn="l">
                        <a:lnSpc>
                          <a:spcPct val="107000"/>
                        </a:lnSpc>
                        <a:spcAft>
                          <a:spcPts val="0"/>
                        </a:spcAft>
                        <a:buFontTx/>
                        <a:buChar char="-"/>
                      </a:pPr>
                      <a:r>
                        <a:rPr lang="en-GB" sz="1050" dirty="0">
                          <a:effectLst/>
                        </a:rPr>
                        <a:t>Are they being chased?</a:t>
                      </a:r>
                      <a:endParaRPr lang="en-GB" sz="1000" dirty="0">
                        <a:effectLst/>
                      </a:endParaRPr>
                    </a:p>
                    <a:p>
                      <a:pPr marL="171450" indent="-171450" algn="l">
                        <a:lnSpc>
                          <a:spcPct val="107000"/>
                        </a:lnSpc>
                        <a:spcAft>
                          <a:spcPts val="0"/>
                        </a:spcAft>
                        <a:buFontTx/>
                        <a:buChar char="-"/>
                      </a:pPr>
                      <a:r>
                        <a:rPr lang="en-GB" sz="1050" dirty="0">
                          <a:effectLst/>
                        </a:rPr>
                        <a:t>How does your character feel?</a:t>
                      </a:r>
                      <a:endParaRPr lang="en-GB" sz="1000" dirty="0">
                        <a:effectLst/>
                      </a:endParaRPr>
                    </a:p>
                  </a:txBody>
                  <a:tcPr/>
                </a:tc>
                <a:extLst>
                  <a:ext uri="{0D108BD9-81ED-4DB2-BD59-A6C34878D82A}">
                    <a16:rowId xmlns:a16="http://schemas.microsoft.com/office/drawing/2014/main" val="1263394494"/>
                  </a:ext>
                </a:extLst>
              </a:tr>
              <a:tr h="370840">
                <a:tc>
                  <a:txBody>
                    <a:bodyPr/>
                    <a:lstStyle/>
                    <a:p>
                      <a:r>
                        <a:rPr lang="en-GB" dirty="0"/>
                        <a:t>Resolution:</a:t>
                      </a:r>
                    </a:p>
                    <a:p>
                      <a:pPr algn="l">
                        <a:lnSpc>
                          <a:spcPct val="107000"/>
                        </a:lnSpc>
                        <a:spcAft>
                          <a:spcPts val="0"/>
                        </a:spcAft>
                      </a:pPr>
                      <a:r>
                        <a:rPr lang="en-GB" sz="1200" dirty="0">
                          <a:effectLst/>
                        </a:rPr>
                        <a:t>How is the problem resolved?</a:t>
                      </a:r>
                      <a:endParaRPr lang="en-GB" sz="1100" dirty="0">
                        <a:effectLst/>
                      </a:endParaRPr>
                    </a:p>
                  </a:txBody>
                  <a:tcPr/>
                </a:tc>
                <a:extLst>
                  <a:ext uri="{0D108BD9-81ED-4DB2-BD59-A6C34878D82A}">
                    <a16:rowId xmlns:a16="http://schemas.microsoft.com/office/drawing/2014/main" val="1630420275"/>
                  </a:ext>
                </a:extLst>
              </a:tr>
              <a:tr h="370840">
                <a:tc>
                  <a:txBody>
                    <a:bodyPr/>
                    <a:lstStyle/>
                    <a:p>
                      <a:r>
                        <a:rPr lang="en-GB" dirty="0"/>
                        <a:t>Ending:</a:t>
                      </a:r>
                    </a:p>
                    <a:p>
                      <a:pPr algn="l">
                        <a:lnSpc>
                          <a:spcPct val="107000"/>
                        </a:lnSpc>
                        <a:spcAft>
                          <a:spcPts val="0"/>
                        </a:spcAft>
                      </a:pPr>
                      <a:r>
                        <a:rPr lang="en-GB" sz="1200" dirty="0">
                          <a:effectLst/>
                        </a:rPr>
                        <a:t>Do they live ‘happily ever after?’</a:t>
                      </a:r>
                      <a:endParaRPr lang="en-GB" sz="1100" dirty="0">
                        <a:effectLst/>
                      </a:endParaRPr>
                    </a:p>
                    <a:p>
                      <a:pPr algn="l">
                        <a:lnSpc>
                          <a:spcPct val="107000"/>
                        </a:lnSpc>
                        <a:spcAft>
                          <a:spcPts val="0"/>
                        </a:spcAft>
                      </a:pPr>
                      <a:r>
                        <a:rPr lang="en-GB" sz="1200" dirty="0">
                          <a:effectLst/>
                        </a:rPr>
                        <a:t>Are they stuck forever?</a:t>
                      </a:r>
                      <a:endParaRPr lang="en-GB" sz="1100" dirty="0">
                        <a:effectLst/>
                      </a:endParaRPr>
                    </a:p>
                    <a:p>
                      <a:pPr algn="l">
                        <a:lnSpc>
                          <a:spcPct val="107000"/>
                        </a:lnSpc>
                        <a:spcAft>
                          <a:spcPts val="0"/>
                        </a:spcAft>
                      </a:pPr>
                      <a:r>
                        <a:rPr lang="en-GB" sz="1200" dirty="0">
                          <a:effectLst/>
                        </a:rPr>
                        <a:t>Was the mission a success?</a:t>
                      </a:r>
                      <a:endParaRPr lang="en-GB" sz="1100" dirty="0">
                        <a:effectLst/>
                      </a:endParaRPr>
                    </a:p>
                  </a:txBody>
                  <a:tcPr/>
                </a:tc>
                <a:extLst>
                  <a:ext uri="{0D108BD9-81ED-4DB2-BD59-A6C34878D82A}">
                    <a16:rowId xmlns:a16="http://schemas.microsoft.com/office/drawing/2014/main" val="498620622"/>
                  </a:ext>
                </a:extLst>
              </a:tr>
            </a:tbl>
          </a:graphicData>
        </a:graphic>
      </p:graphicFrame>
      <p:pic>
        <p:nvPicPr>
          <p:cNvPr id="5" name="Picture 4">
            <a:extLst>
              <a:ext uri="{FF2B5EF4-FFF2-40B4-BE49-F238E27FC236}">
                <a16:creationId xmlns:a16="http://schemas.microsoft.com/office/drawing/2014/main" id="{7AEA74D6-A9E7-42D1-B714-84655E66E068}"/>
              </a:ext>
            </a:extLst>
          </p:cNvPr>
          <p:cNvPicPr>
            <a:picLocks noChangeAspect="1"/>
          </p:cNvPicPr>
          <p:nvPr/>
        </p:nvPicPr>
        <p:blipFill rotWithShape="1">
          <a:blip r:embed="rId2">
            <a:extLst>
              <a:ext uri="{28A0092B-C50C-407E-A947-70E740481C1C}">
                <a14:useLocalDpi xmlns:a14="http://schemas.microsoft.com/office/drawing/2010/main" val="0"/>
              </a:ext>
            </a:extLst>
          </a:blip>
          <a:srcRect l="65920" b="11606"/>
          <a:stretch/>
        </p:blipFill>
        <p:spPr>
          <a:xfrm>
            <a:off x="2608863" y="189381"/>
            <a:ext cx="4117606" cy="6482559"/>
          </a:xfrm>
          <a:prstGeom prst="rect">
            <a:avLst/>
          </a:prstGeom>
        </p:spPr>
      </p:pic>
      <p:pic>
        <p:nvPicPr>
          <p:cNvPr id="6" name="Picture 5">
            <a:extLst>
              <a:ext uri="{FF2B5EF4-FFF2-40B4-BE49-F238E27FC236}">
                <a16:creationId xmlns:a16="http://schemas.microsoft.com/office/drawing/2014/main" id="{379CA84A-00AA-4ABB-9815-84D1840BFC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 t="12051" r="36461" b="4355"/>
          <a:stretch/>
        </p:blipFill>
        <p:spPr>
          <a:xfrm>
            <a:off x="333773" y="4941168"/>
            <a:ext cx="2106910" cy="1721780"/>
          </a:xfrm>
          <a:prstGeom prst="rect">
            <a:avLst/>
          </a:prstGeom>
        </p:spPr>
      </p:pic>
      <p:sp>
        <p:nvSpPr>
          <p:cNvPr id="7" name="Rectangle 6">
            <a:extLst>
              <a:ext uri="{FF2B5EF4-FFF2-40B4-BE49-F238E27FC236}">
                <a16:creationId xmlns:a16="http://schemas.microsoft.com/office/drawing/2014/main" id="{30DEC6FE-27B2-454B-BFDB-635A45457D36}"/>
              </a:ext>
            </a:extLst>
          </p:cNvPr>
          <p:cNvSpPr/>
          <p:nvPr/>
        </p:nvSpPr>
        <p:spPr>
          <a:xfrm>
            <a:off x="333773" y="620688"/>
            <a:ext cx="1728191" cy="1200329"/>
          </a:xfrm>
          <a:prstGeom prst="rect">
            <a:avLst/>
          </a:prstGeom>
        </p:spPr>
        <p:txBody>
          <a:bodyPr wrap="square">
            <a:spAutoFit/>
          </a:bodyPr>
          <a:lstStyle/>
          <a:p>
            <a:r>
              <a:rPr lang="en-GB" dirty="0"/>
              <a:t>English: Review your plan</a:t>
            </a:r>
          </a:p>
        </p:txBody>
      </p:sp>
    </p:spTree>
    <p:extLst>
      <p:ext uri="{BB962C8B-B14F-4D97-AF65-F5344CB8AC3E}">
        <p14:creationId xmlns:p14="http://schemas.microsoft.com/office/powerpoint/2010/main" val="7881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2F2B81-9C37-460E-A203-2221C23817D1}"/>
              </a:ext>
            </a:extLst>
          </p:cNvPr>
          <p:cNvSpPr/>
          <p:nvPr/>
        </p:nvSpPr>
        <p:spPr>
          <a:xfrm>
            <a:off x="765820" y="1556792"/>
            <a:ext cx="10873208" cy="4524315"/>
          </a:xfrm>
          <a:prstGeom prst="rect">
            <a:avLst/>
          </a:prstGeom>
        </p:spPr>
        <p:txBody>
          <a:bodyPr wrap="square">
            <a:spAutoFit/>
          </a:bodyPr>
          <a:lstStyle/>
          <a:p>
            <a:r>
              <a:rPr lang="en-US" b="1" dirty="0">
                <a:latin typeface="Comic Sans MS" panose="030F0702030302020204" pitchFamily="66" charset="0"/>
              </a:rPr>
              <a:t>Continue reading your book and your reading journal. Read another chapter and pick from the following activities:</a:t>
            </a:r>
            <a:endParaRPr lang="en-GB" b="1" dirty="0">
              <a:latin typeface="Comic Sans MS" panose="030F0702030302020204" pitchFamily="66" charset="0"/>
            </a:endParaRPr>
          </a:p>
          <a:p>
            <a:r>
              <a:rPr lang="en-US" dirty="0">
                <a:latin typeface="Comic Sans MS" panose="030F0702030302020204" pitchFamily="66" charset="0"/>
              </a:rPr>
              <a:t> </a:t>
            </a:r>
            <a:endParaRPr lang="en-GB" dirty="0">
              <a:latin typeface="Comic Sans MS" panose="030F0702030302020204" pitchFamily="66" charset="0"/>
            </a:endParaRPr>
          </a:p>
          <a:p>
            <a:pPr marL="342900" lvl="0" indent="-342900">
              <a:buFontTx/>
              <a:buChar char="-"/>
            </a:pPr>
            <a:r>
              <a:rPr lang="en-US" dirty="0">
                <a:latin typeface="Comic Sans MS" panose="030F0702030302020204" pitchFamily="66" charset="0"/>
              </a:rPr>
              <a:t>Write down any unfamiliar vocabulary and find out what they mean.</a:t>
            </a:r>
          </a:p>
          <a:p>
            <a:pPr lvl="0"/>
            <a:r>
              <a:rPr lang="en-US" dirty="0">
                <a:latin typeface="Comic Sans MS" panose="030F0702030302020204" pitchFamily="66" charset="0"/>
              </a:rPr>
              <a:t>    Can you use these words in a sentence?</a:t>
            </a:r>
          </a:p>
          <a:p>
            <a:pPr lvl="0"/>
            <a:endParaRPr lang="en-GB" dirty="0">
              <a:latin typeface="Comic Sans MS" panose="030F0702030302020204" pitchFamily="66" charset="0"/>
            </a:endParaRPr>
          </a:p>
          <a:p>
            <a:pPr marL="342900" lvl="0" indent="-342900">
              <a:buFontTx/>
              <a:buChar char="-"/>
            </a:pPr>
            <a:r>
              <a:rPr lang="en-US" dirty="0">
                <a:latin typeface="Comic Sans MS" panose="030F0702030302020204" pitchFamily="66" charset="0"/>
              </a:rPr>
              <a:t>Write a diary entry as if you are one of the characters. How would you</a:t>
            </a:r>
          </a:p>
          <a:p>
            <a:pPr lvl="0"/>
            <a:r>
              <a:rPr lang="en-US" dirty="0">
                <a:latin typeface="Comic Sans MS" panose="030F0702030302020204" pitchFamily="66" charset="0"/>
              </a:rPr>
              <a:t>     describe what has happened to you? How do you feel? Do you</a:t>
            </a:r>
          </a:p>
          <a:p>
            <a:pPr lvl="0"/>
            <a:r>
              <a:rPr lang="en-US" dirty="0">
                <a:latin typeface="Comic Sans MS" panose="030F0702030302020204" pitchFamily="66" charset="0"/>
              </a:rPr>
              <a:t>     have any questions you would like answered?</a:t>
            </a:r>
          </a:p>
          <a:p>
            <a:pPr lvl="0"/>
            <a:endParaRPr lang="en-GB" dirty="0">
              <a:latin typeface="Comic Sans MS" panose="030F0702030302020204" pitchFamily="66" charset="0"/>
            </a:endParaRPr>
          </a:p>
          <a:p>
            <a:pPr marL="342900" lvl="0" indent="-342900">
              <a:buFontTx/>
              <a:buChar char="-"/>
            </a:pPr>
            <a:r>
              <a:rPr lang="en-US" dirty="0">
                <a:latin typeface="Comic Sans MS" panose="030F0702030302020204" pitchFamily="66" charset="0"/>
              </a:rPr>
              <a:t>Pick an object, person or place from this chapter and draw what you</a:t>
            </a:r>
          </a:p>
          <a:p>
            <a:pPr lvl="0"/>
            <a:r>
              <a:rPr lang="en-US" dirty="0">
                <a:latin typeface="Comic Sans MS" panose="030F0702030302020204" pitchFamily="66" charset="0"/>
              </a:rPr>
              <a:t>    think it should look like. Add labels with quotes from the text.</a:t>
            </a:r>
            <a:endParaRPr lang="en-GB" dirty="0">
              <a:latin typeface="Comic Sans MS" panose="030F0702030302020204" pitchFamily="66" charset="0"/>
            </a:endParaRPr>
          </a:p>
        </p:txBody>
      </p:sp>
      <p:sp>
        <p:nvSpPr>
          <p:cNvPr id="4" name="Title 1">
            <a:extLst>
              <a:ext uri="{FF2B5EF4-FFF2-40B4-BE49-F238E27FC236}">
                <a16:creationId xmlns:a16="http://schemas.microsoft.com/office/drawing/2014/main" id="{44155ABB-6195-49B2-9A28-02EAFAA04A1A}"/>
              </a:ext>
            </a:extLst>
          </p:cNvPr>
          <p:cNvSpPr>
            <a:spLocks noGrp="1"/>
          </p:cNvSpPr>
          <p:nvPr>
            <p:ph type="title"/>
          </p:nvPr>
        </p:nvSpPr>
        <p:spPr>
          <a:xfrm>
            <a:off x="282197" y="248147"/>
            <a:ext cx="7269574" cy="660574"/>
          </a:xfrm>
        </p:spPr>
        <p:txBody>
          <a:bodyPr>
            <a:normAutofit fontScale="90000"/>
          </a:bodyPr>
          <a:lstStyle/>
          <a:p>
            <a:r>
              <a:rPr lang="en-GB" dirty="0">
                <a:solidFill>
                  <a:srgbClr val="0070C0"/>
                </a:solidFill>
                <a:latin typeface="Comic Sans MS" panose="030F0702030302020204" pitchFamily="66" charset="0"/>
              </a:rPr>
              <a:t>Overview of English: Reading </a:t>
            </a:r>
          </a:p>
        </p:txBody>
      </p:sp>
    </p:spTree>
    <p:extLst>
      <p:ext uri="{BB962C8B-B14F-4D97-AF65-F5344CB8AC3E}">
        <p14:creationId xmlns:p14="http://schemas.microsoft.com/office/powerpoint/2010/main" val="133176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38D69-481A-4DBE-BE52-032081B57AE7}"/>
              </a:ext>
            </a:extLst>
          </p:cNvPr>
          <p:cNvSpPr/>
          <p:nvPr/>
        </p:nvSpPr>
        <p:spPr>
          <a:xfrm>
            <a:off x="621804" y="620688"/>
            <a:ext cx="4128053" cy="461665"/>
          </a:xfrm>
          <a:prstGeom prst="rect">
            <a:avLst/>
          </a:prstGeom>
        </p:spPr>
        <p:txBody>
          <a:bodyPr wrap="none">
            <a:spAutoFit/>
          </a:bodyPr>
          <a:lstStyle/>
          <a:p>
            <a:r>
              <a:rPr lang="en-GB" dirty="0"/>
              <a:t>English: Write your build up</a:t>
            </a:r>
          </a:p>
        </p:txBody>
      </p:sp>
      <p:graphicFrame>
        <p:nvGraphicFramePr>
          <p:cNvPr id="6" name="Table 5">
            <a:extLst>
              <a:ext uri="{FF2B5EF4-FFF2-40B4-BE49-F238E27FC236}">
                <a16:creationId xmlns:a16="http://schemas.microsoft.com/office/drawing/2014/main" id="{12AF9C8A-C9E7-4237-A63F-AFAA16A2A5C8}"/>
              </a:ext>
            </a:extLst>
          </p:cNvPr>
          <p:cNvGraphicFramePr>
            <a:graphicFrameLocks noGrp="1"/>
          </p:cNvGraphicFramePr>
          <p:nvPr>
            <p:extLst>
              <p:ext uri="{D42A27DB-BD31-4B8C-83A1-F6EECF244321}">
                <p14:modId xmlns:p14="http://schemas.microsoft.com/office/powerpoint/2010/main" val="565195868"/>
              </p:ext>
            </p:extLst>
          </p:nvPr>
        </p:nvGraphicFramePr>
        <p:xfrm>
          <a:off x="405780" y="4875474"/>
          <a:ext cx="11783045" cy="1828800"/>
        </p:xfrm>
        <a:graphic>
          <a:graphicData uri="http://schemas.openxmlformats.org/drawingml/2006/table">
            <a:tbl>
              <a:tblPr firstRow="1" bandRow="1">
                <a:tableStyleId>{72833802-FEF1-4C79-8D5D-14CF1EAF98D9}</a:tableStyleId>
              </a:tblPr>
              <a:tblGrid>
                <a:gridCol w="11783045">
                  <a:extLst>
                    <a:ext uri="{9D8B030D-6E8A-4147-A177-3AD203B41FA5}">
                      <a16:colId xmlns:a16="http://schemas.microsoft.com/office/drawing/2014/main" val="1304749851"/>
                    </a:ext>
                  </a:extLst>
                </a:gridCol>
              </a:tblGrid>
              <a:tr h="370840">
                <a:tc>
                  <a:txBody>
                    <a:bodyPr/>
                    <a:lstStyle/>
                    <a:p>
                      <a:r>
                        <a:rPr lang="en-GB" dirty="0"/>
                        <a:t>Success Criteria</a:t>
                      </a:r>
                    </a:p>
                  </a:txBody>
                  <a:tcPr/>
                </a:tc>
                <a:extLst>
                  <a:ext uri="{0D108BD9-81ED-4DB2-BD59-A6C34878D82A}">
                    <a16:rowId xmlns:a16="http://schemas.microsoft.com/office/drawing/2014/main" val="369565076"/>
                  </a:ext>
                </a:extLst>
              </a:tr>
              <a:tr h="370840">
                <a:tc>
                  <a:txBody>
                    <a:bodyPr/>
                    <a:lstStyle/>
                    <a:p>
                      <a:r>
                        <a:rPr lang="en-GB" dirty="0"/>
                        <a:t>I can use descriptive language </a:t>
                      </a:r>
                      <a:r>
                        <a:rPr lang="en-GB" sz="1400" dirty="0"/>
                        <a:t>(5 senses, personification, similes and metaphors)</a:t>
                      </a:r>
                      <a:endParaRPr lang="en-GB" dirty="0"/>
                    </a:p>
                  </a:txBody>
                  <a:tcPr/>
                </a:tc>
                <a:extLst>
                  <a:ext uri="{0D108BD9-81ED-4DB2-BD59-A6C34878D82A}">
                    <a16:rowId xmlns:a16="http://schemas.microsoft.com/office/drawing/2014/main" val="1650641045"/>
                  </a:ext>
                </a:extLst>
              </a:tr>
              <a:tr h="370840">
                <a:tc>
                  <a:txBody>
                    <a:bodyPr/>
                    <a:lstStyle/>
                    <a:p>
                      <a:r>
                        <a:rPr lang="en-GB" dirty="0"/>
                        <a:t>I can use a range of sentences </a:t>
                      </a:r>
                      <a:r>
                        <a:rPr lang="en-GB" sz="1400" dirty="0"/>
                        <a:t>(simple, co-ordinating and subordinating conjunctions, fronted adverbials)</a:t>
                      </a:r>
                      <a:endParaRPr lang="en-GB" dirty="0"/>
                    </a:p>
                  </a:txBody>
                  <a:tcPr/>
                </a:tc>
                <a:extLst>
                  <a:ext uri="{0D108BD9-81ED-4DB2-BD59-A6C34878D82A}">
                    <a16:rowId xmlns:a16="http://schemas.microsoft.com/office/drawing/2014/main" val="1940977160"/>
                  </a:ext>
                </a:extLst>
              </a:tr>
              <a:tr h="370840">
                <a:tc>
                  <a:txBody>
                    <a:bodyPr/>
                    <a:lstStyle/>
                    <a:p>
                      <a:r>
                        <a:rPr lang="en-GB" dirty="0"/>
                        <a:t>I can use a range of punctuation </a:t>
                      </a:r>
                      <a:r>
                        <a:rPr lang="en-GB" sz="1400" dirty="0"/>
                        <a:t>(! ? ‘ , “” … () - : ;)</a:t>
                      </a:r>
                      <a:endParaRPr lang="en-GB" dirty="0"/>
                    </a:p>
                  </a:txBody>
                  <a:tcPr/>
                </a:tc>
                <a:extLst>
                  <a:ext uri="{0D108BD9-81ED-4DB2-BD59-A6C34878D82A}">
                    <a16:rowId xmlns:a16="http://schemas.microsoft.com/office/drawing/2014/main" val="1858822441"/>
                  </a:ext>
                </a:extLst>
              </a:tr>
            </a:tbl>
          </a:graphicData>
        </a:graphic>
      </p:graphicFrame>
      <p:graphicFrame>
        <p:nvGraphicFramePr>
          <p:cNvPr id="8" name="Table 7">
            <a:extLst>
              <a:ext uri="{FF2B5EF4-FFF2-40B4-BE49-F238E27FC236}">
                <a16:creationId xmlns:a16="http://schemas.microsoft.com/office/drawing/2014/main" id="{38966377-AD02-4F72-9CBF-B5B31EA4C57C}"/>
              </a:ext>
            </a:extLst>
          </p:cNvPr>
          <p:cNvGraphicFramePr>
            <a:graphicFrameLocks noGrp="1"/>
          </p:cNvGraphicFramePr>
          <p:nvPr>
            <p:extLst>
              <p:ext uri="{D42A27DB-BD31-4B8C-83A1-F6EECF244321}">
                <p14:modId xmlns:p14="http://schemas.microsoft.com/office/powerpoint/2010/main" val="773898030"/>
              </p:ext>
            </p:extLst>
          </p:nvPr>
        </p:nvGraphicFramePr>
        <p:xfrm>
          <a:off x="6814492" y="218666"/>
          <a:ext cx="5189308" cy="1975612"/>
        </p:xfrm>
        <a:graphic>
          <a:graphicData uri="http://schemas.openxmlformats.org/drawingml/2006/table">
            <a:tbl>
              <a:tblPr firstRow="1" bandRow="1">
                <a:tableStyleId>{69012ECD-51FC-41F1-AA8D-1B2483CD663E}</a:tableStyleId>
              </a:tblPr>
              <a:tblGrid>
                <a:gridCol w="5189308">
                  <a:extLst>
                    <a:ext uri="{9D8B030D-6E8A-4147-A177-3AD203B41FA5}">
                      <a16:colId xmlns:a16="http://schemas.microsoft.com/office/drawing/2014/main" val="124912425"/>
                    </a:ext>
                  </a:extLst>
                </a:gridCol>
              </a:tblGrid>
              <a:tr h="370840">
                <a:tc>
                  <a:txBody>
                    <a:bodyPr/>
                    <a:lstStyle/>
                    <a:p>
                      <a:r>
                        <a:rPr lang="en-GB" dirty="0"/>
                        <a:t>Plan</a:t>
                      </a:r>
                    </a:p>
                  </a:txBody>
                  <a:tcPr/>
                </a:tc>
                <a:extLst>
                  <a:ext uri="{0D108BD9-81ED-4DB2-BD59-A6C34878D82A}">
                    <a16:rowId xmlns:a16="http://schemas.microsoft.com/office/drawing/2014/main" val="1022861686"/>
                  </a:ext>
                </a:extLst>
              </a:tr>
              <a:tr h="370840">
                <a:tc>
                  <a:txBody>
                    <a:bodyPr/>
                    <a:lstStyle/>
                    <a:p>
                      <a:r>
                        <a:rPr lang="en-GB" dirty="0"/>
                        <a:t>Build up: </a:t>
                      </a:r>
                    </a:p>
                    <a:p>
                      <a:r>
                        <a:rPr lang="en-GB" sz="1400" dirty="0"/>
                        <a:t>Introduce the item more... What does it do?</a:t>
                      </a:r>
                    </a:p>
                    <a:p>
                      <a:pPr marL="285750" indent="-285750">
                        <a:buFontTx/>
                        <a:buChar char="-"/>
                      </a:pPr>
                      <a:r>
                        <a:rPr lang="en-GB" sz="1100" dirty="0"/>
                        <a:t>Introduce the item – what does it do? What sounds does it make? </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lang="en-GB" sz="1100" dirty="0"/>
                        <a:t>Show Don’t Tell how the person feels – 5 senses </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(see, hear, taste, smell, touch)</a:t>
                      </a:r>
                    </a:p>
                    <a:p>
                      <a:pPr marL="171450" indent="-171450" algn="l">
                        <a:lnSpc>
                          <a:spcPct val="107000"/>
                        </a:lnSpc>
                        <a:spcAft>
                          <a:spcPts val="0"/>
                        </a:spcAft>
                        <a:buFontTx/>
                        <a:buChar char="-"/>
                      </a:pPr>
                      <a:r>
                        <a:rPr lang="en-GB" sz="1100" dirty="0">
                          <a:effectLst/>
                        </a:rPr>
                        <a:t>Do they want to take the mystery object/person with them?</a:t>
                      </a:r>
                      <a:endParaRPr lang="en-GB" sz="1050" dirty="0">
                        <a:effectLst/>
                      </a:endParaRPr>
                    </a:p>
                    <a:p>
                      <a:pPr marL="171450" indent="-171450" algn="l">
                        <a:lnSpc>
                          <a:spcPct val="107000"/>
                        </a:lnSpc>
                        <a:spcAft>
                          <a:spcPts val="0"/>
                        </a:spcAft>
                        <a:buFontTx/>
                        <a:buChar char="-"/>
                      </a:pPr>
                      <a:r>
                        <a:rPr lang="en-GB" sz="1100" dirty="0">
                          <a:effectLst/>
                        </a:rPr>
                        <a:t>What is there mission?</a:t>
                      </a:r>
                      <a:endParaRPr lang="en-GB" sz="1050" dirty="0">
                        <a:effectLst/>
                      </a:endParaRPr>
                    </a:p>
                  </a:txBody>
                  <a:tcPr/>
                </a:tc>
                <a:extLst>
                  <a:ext uri="{0D108BD9-81ED-4DB2-BD59-A6C34878D82A}">
                    <a16:rowId xmlns:a16="http://schemas.microsoft.com/office/drawing/2014/main" val="983903433"/>
                  </a:ext>
                </a:extLst>
              </a:tr>
            </a:tbl>
          </a:graphicData>
        </a:graphic>
      </p:graphicFrame>
      <p:pic>
        <p:nvPicPr>
          <p:cNvPr id="10" name="Picture 9">
            <a:extLst>
              <a:ext uri="{FF2B5EF4-FFF2-40B4-BE49-F238E27FC236}">
                <a16:creationId xmlns:a16="http://schemas.microsoft.com/office/drawing/2014/main" id="{C66934A9-A7B5-4218-9EEC-B73ED9738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644" y="2715611"/>
            <a:ext cx="2934109" cy="1638529"/>
          </a:xfrm>
          <a:prstGeom prst="rect">
            <a:avLst/>
          </a:prstGeom>
        </p:spPr>
      </p:pic>
      <p:sp>
        <p:nvSpPr>
          <p:cNvPr id="11" name="Rectangle 10">
            <a:extLst>
              <a:ext uri="{FF2B5EF4-FFF2-40B4-BE49-F238E27FC236}">
                <a16:creationId xmlns:a16="http://schemas.microsoft.com/office/drawing/2014/main" id="{F2BEDEAC-503B-4FD7-9BF2-521D663B28AC}"/>
              </a:ext>
            </a:extLst>
          </p:cNvPr>
          <p:cNvSpPr/>
          <p:nvPr/>
        </p:nvSpPr>
        <p:spPr>
          <a:xfrm>
            <a:off x="185024" y="1253604"/>
            <a:ext cx="6485451" cy="646331"/>
          </a:xfrm>
          <a:prstGeom prst="rect">
            <a:avLst/>
          </a:prstGeom>
        </p:spPr>
        <p:txBody>
          <a:bodyPr wrap="square">
            <a:spAutoFit/>
          </a:bodyPr>
          <a:lstStyle/>
          <a:p>
            <a:r>
              <a:rPr lang="en-GB" sz="1800" dirty="0"/>
              <a:t>You could put parts of an animal with an everyday electrical item to create the object inside the shed…</a:t>
            </a:r>
          </a:p>
        </p:txBody>
      </p:sp>
      <p:pic>
        <p:nvPicPr>
          <p:cNvPr id="12" name="Picture 11">
            <a:extLst>
              <a:ext uri="{FF2B5EF4-FFF2-40B4-BE49-F238E27FC236}">
                <a16:creationId xmlns:a16="http://schemas.microsoft.com/office/drawing/2014/main" id="{4B79EDA2-7EA0-405C-A966-23DC79BA642D}"/>
              </a:ext>
            </a:extLst>
          </p:cNvPr>
          <p:cNvPicPr>
            <a:picLocks noChangeAspect="1"/>
          </p:cNvPicPr>
          <p:nvPr/>
        </p:nvPicPr>
        <p:blipFill>
          <a:blip r:embed="rId3"/>
          <a:stretch>
            <a:fillRect/>
          </a:stretch>
        </p:blipFill>
        <p:spPr>
          <a:xfrm>
            <a:off x="1534615" y="1982526"/>
            <a:ext cx="3384377" cy="2680427"/>
          </a:xfrm>
          <a:prstGeom prst="rect">
            <a:avLst/>
          </a:prstGeom>
        </p:spPr>
      </p:pic>
    </p:spTree>
    <p:extLst>
      <p:ext uri="{BB962C8B-B14F-4D97-AF65-F5344CB8AC3E}">
        <p14:creationId xmlns:p14="http://schemas.microsoft.com/office/powerpoint/2010/main" val="187648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38D69-481A-4DBE-BE52-032081B57AE7}"/>
              </a:ext>
            </a:extLst>
          </p:cNvPr>
          <p:cNvSpPr/>
          <p:nvPr/>
        </p:nvSpPr>
        <p:spPr>
          <a:xfrm>
            <a:off x="549796" y="332656"/>
            <a:ext cx="5040560" cy="830997"/>
          </a:xfrm>
          <a:prstGeom prst="rect">
            <a:avLst/>
          </a:prstGeom>
        </p:spPr>
        <p:txBody>
          <a:bodyPr wrap="square">
            <a:spAutoFit/>
          </a:bodyPr>
          <a:lstStyle/>
          <a:p>
            <a:r>
              <a:rPr lang="en-GB" dirty="0"/>
              <a:t>English: Write the problem, resolution and ending</a:t>
            </a:r>
          </a:p>
        </p:txBody>
      </p:sp>
      <p:graphicFrame>
        <p:nvGraphicFramePr>
          <p:cNvPr id="5" name="Table 4">
            <a:extLst>
              <a:ext uri="{FF2B5EF4-FFF2-40B4-BE49-F238E27FC236}">
                <a16:creationId xmlns:a16="http://schemas.microsoft.com/office/drawing/2014/main" id="{5B063588-CAF8-4619-A868-CF6A1C668D93}"/>
              </a:ext>
            </a:extLst>
          </p:cNvPr>
          <p:cNvGraphicFramePr>
            <a:graphicFrameLocks noGrp="1"/>
          </p:cNvGraphicFramePr>
          <p:nvPr>
            <p:extLst>
              <p:ext uri="{D42A27DB-BD31-4B8C-83A1-F6EECF244321}">
                <p14:modId xmlns:p14="http://schemas.microsoft.com/office/powerpoint/2010/main" val="565195868"/>
              </p:ext>
            </p:extLst>
          </p:nvPr>
        </p:nvGraphicFramePr>
        <p:xfrm>
          <a:off x="405780" y="4875474"/>
          <a:ext cx="11783045" cy="1828800"/>
        </p:xfrm>
        <a:graphic>
          <a:graphicData uri="http://schemas.openxmlformats.org/drawingml/2006/table">
            <a:tbl>
              <a:tblPr firstRow="1" bandRow="1">
                <a:tableStyleId>{72833802-FEF1-4C79-8D5D-14CF1EAF98D9}</a:tableStyleId>
              </a:tblPr>
              <a:tblGrid>
                <a:gridCol w="11783045">
                  <a:extLst>
                    <a:ext uri="{9D8B030D-6E8A-4147-A177-3AD203B41FA5}">
                      <a16:colId xmlns:a16="http://schemas.microsoft.com/office/drawing/2014/main" val="1304749851"/>
                    </a:ext>
                  </a:extLst>
                </a:gridCol>
              </a:tblGrid>
              <a:tr h="370840">
                <a:tc>
                  <a:txBody>
                    <a:bodyPr/>
                    <a:lstStyle/>
                    <a:p>
                      <a:r>
                        <a:rPr lang="en-GB" dirty="0"/>
                        <a:t>Success Criteria</a:t>
                      </a:r>
                    </a:p>
                  </a:txBody>
                  <a:tcPr/>
                </a:tc>
                <a:extLst>
                  <a:ext uri="{0D108BD9-81ED-4DB2-BD59-A6C34878D82A}">
                    <a16:rowId xmlns:a16="http://schemas.microsoft.com/office/drawing/2014/main" val="369565076"/>
                  </a:ext>
                </a:extLst>
              </a:tr>
              <a:tr h="370840">
                <a:tc>
                  <a:txBody>
                    <a:bodyPr/>
                    <a:lstStyle/>
                    <a:p>
                      <a:r>
                        <a:rPr lang="en-GB" dirty="0"/>
                        <a:t>I can use descriptive language </a:t>
                      </a:r>
                      <a:r>
                        <a:rPr lang="en-GB" sz="1400" dirty="0"/>
                        <a:t>(5 senses, personification, similes and metaphors)</a:t>
                      </a:r>
                      <a:endParaRPr lang="en-GB" dirty="0"/>
                    </a:p>
                  </a:txBody>
                  <a:tcPr/>
                </a:tc>
                <a:extLst>
                  <a:ext uri="{0D108BD9-81ED-4DB2-BD59-A6C34878D82A}">
                    <a16:rowId xmlns:a16="http://schemas.microsoft.com/office/drawing/2014/main" val="1650641045"/>
                  </a:ext>
                </a:extLst>
              </a:tr>
              <a:tr h="370840">
                <a:tc>
                  <a:txBody>
                    <a:bodyPr/>
                    <a:lstStyle/>
                    <a:p>
                      <a:r>
                        <a:rPr lang="en-GB" dirty="0"/>
                        <a:t>I can use a range of sentences </a:t>
                      </a:r>
                      <a:r>
                        <a:rPr lang="en-GB" sz="1400" dirty="0"/>
                        <a:t>(simple, co-ordinating and subordinating conjunctions, fronted adverbials)</a:t>
                      </a:r>
                      <a:endParaRPr lang="en-GB" dirty="0"/>
                    </a:p>
                  </a:txBody>
                  <a:tcPr/>
                </a:tc>
                <a:extLst>
                  <a:ext uri="{0D108BD9-81ED-4DB2-BD59-A6C34878D82A}">
                    <a16:rowId xmlns:a16="http://schemas.microsoft.com/office/drawing/2014/main" val="1940977160"/>
                  </a:ext>
                </a:extLst>
              </a:tr>
              <a:tr h="370840">
                <a:tc>
                  <a:txBody>
                    <a:bodyPr/>
                    <a:lstStyle/>
                    <a:p>
                      <a:r>
                        <a:rPr lang="en-GB" dirty="0"/>
                        <a:t>I can use a range of punctuation </a:t>
                      </a:r>
                      <a:r>
                        <a:rPr lang="en-GB" sz="1400" dirty="0"/>
                        <a:t>(! ? ‘ , “” … () - : ;)</a:t>
                      </a:r>
                      <a:endParaRPr lang="en-GB" dirty="0"/>
                    </a:p>
                  </a:txBody>
                  <a:tcPr/>
                </a:tc>
                <a:extLst>
                  <a:ext uri="{0D108BD9-81ED-4DB2-BD59-A6C34878D82A}">
                    <a16:rowId xmlns:a16="http://schemas.microsoft.com/office/drawing/2014/main" val="1858822441"/>
                  </a:ext>
                </a:extLst>
              </a:tr>
            </a:tbl>
          </a:graphicData>
        </a:graphic>
      </p:graphicFrame>
      <p:pic>
        <p:nvPicPr>
          <p:cNvPr id="6" name="Picture 5">
            <a:extLst>
              <a:ext uri="{FF2B5EF4-FFF2-40B4-BE49-F238E27FC236}">
                <a16:creationId xmlns:a16="http://schemas.microsoft.com/office/drawing/2014/main" id="{0346E433-FD0B-4A59-9D5A-08C840D136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0" t="12051" r="36461" b="4355"/>
          <a:stretch/>
        </p:blipFill>
        <p:spPr>
          <a:xfrm>
            <a:off x="397224" y="2197606"/>
            <a:ext cx="2960155" cy="2419057"/>
          </a:xfrm>
          <a:prstGeom prst="rect">
            <a:avLst/>
          </a:prstGeom>
        </p:spPr>
      </p:pic>
      <p:pic>
        <p:nvPicPr>
          <p:cNvPr id="7" name="Picture 6">
            <a:extLst>
              <a:ext uri="{FF2B5EF4-FFF2-40B4-BE49-F238E27FC236}">
                <a16:creationId xmlns:a16="http://schemas.microsoft.com/office/drawing/2014/main" id="{FC971CEE-A79E-4CC7-B568-F4CF576B995D}"/>
              </a:ext>
            </a:extLst>
          </p:cNvPr>
          <p:cNvPicPr>
            <a:picLocks noChangeAspect="1"/>
          </p:cNvPicPr>
          <p:nvPr/>
        </p:nvPicPr>
        <p:blipFill>
          <a:blip r:embed="rId3"/>
          <a:stretch>
            <a:fillRect/>
          </a:stretch>
        </p:blipFill>
        <p:spPr>
          <a:xfrm>
            <a:off x="3604425" y="1161094"/>
            <a:ext cx="2960155" cy="2344443"/>
          </a:xfrm>
          <a:prstGeom prst="rect">
            <a:avLst/>
          </a:prstGeom>
        </p:spPr>
      </p:pic>
      <p:graphicFrame>
        <p:nvGraphicFramePr>
          <p:cNvPr id="8" name="Table 7">
            <a:extLst>
              <a:ext uri="{FF2B5EF4-FFF2-40B4-BE49-F238E27FC236}">
                <a16:creationId xmlns:a16="http://schemas.microsoft.com/office/drawing/2014/main" id="{D76F3C5F-B88E-4F14-88AF-7FC284FB08FB}"/>
              </a:ext>
            </a:extLst>
          </p:cNvPr>
          <p:cNvGraphicFramePr>
            <a:graphicFrameLocks noGrp="1"/>
          </p:cNvGraphicFramePr>
          <p:nvPr>
            <p:extLst>
              <p:ext uri="{D42A27DB-BD31-4B8C-83A1-F6EECF244321}">
                <p14:modId xmlns:p14="http://schemas.microsoft.com/office/powerpoint/2010/main" val="3145770135"/>
              </p:ext>
            </p:extLst>
          </p:nvPr>
        </p:nvGraphicFramePr>
        <p:xfrm>
          <a:off x="6894650" y="76200"/>
          <a:ext cx="5189308" cy="3791205"/>
        </p:xfrm>
        <a:graphic>
          <a:graphicData uri="http://schemas.openxmlformats.org/drawingml/2006/table">
            <a:tbl>
              <a:tblPr firstRow="1" bandRow="1">
                <a:tableStyleId>{69012ECD-51FC-41F1-AA8D-1B2483CD663E}</a:tableStyleId>
              </a:tblPr>
              <a:tblGrid>
                <a:gridCol w="5189308">
                  <a:extLst>
                    <a:ext uri="{9D8B030D-6E8A-4147-A177-3AD203B41FA5}">
                      <a16:colId xmlns:a16="http://schemas.microsoft.com/office/drawing/2014/main" val="3023640405"/>
                    </a:ext>
                  </a:extLst>
                </a:gridCol>
              </a:tblGrid>
              <a:tr h="370840">
                <a:tc>
                  <a:txBody>
                    <a:bodyPr/>
                    <a:lstStyle/>
                    <a:p>
                      <a:r>
                        <a:rPr lang="en-GB" dirty="0"/>
                        <a:t>Plan</a:t>
                      </a:r>
                    </a:p>
                  </a:txBody>
                  <a:tcPr/>
                </a:tc>
                <a:extLst>
                  <a:ext uri="{0D108BD9-81ED-4DB2-BD59-A6C34878D82A}">
                    <a16:rowId xmlns:a16="http://schemas.microsoft.com/office/drawing/2014/main" val="97881237"/>
                  </a:ext>
                </a:extLst>
              </a:tr>
              <a:tr h="370840">
                <a:tc>
                  <a:txBody>
                    <a:bodyPr/>
                    <a:lstStyle/>
                    <a:p>
                      <a:r>
                        <a:rPr lang="en-GB" dirty="0"/>
                        <a:t>Problem:</a:t>
                      </a:r>
                    </a:p>
                    <a:p>
                      <a:pPr marL="171450" indent="-171450" algn="l">
                        <a:lnSpc>
                          <a:spcPct val="107000"/>
                        </a:lnSpc>
                        <a:spcAft>
                          <a:spcPts val="0"/>
                        </a:spcAft>
                        <a:buFontTx/>
                        <a:buChar char="-"/>
                      </a:pPr>
                      <a:r>
                        <a:rPr lang="en-GB" sz="1100" dirty="0">
                          <a:effectLst/>
                        </a:rPr>
                        <a:t>How has it started to go wrong?</a:t>
                      </a:r>
                      <a:endParaRPr lang="en-GB" sz="1050" dirty="0">
                        <a:effectLst/>
                      </a:endParaRPr>
                    </a:p>
                    <a:p>
                      <a:pPr marL="171450" indent="-171450" algn="l">
                        <a:lnSpc>
                          <a:spcPct val="107000"/>
                        </a:lnSpc>
                        <a:spcAft>
                          <a:spcPts val="0"/>
                        </a:spcAft>
                        <a:buFontTx/>
                        <a:buChar char="-"/>
                      </a:pPr>
                      <a:r>
                        <a:rPr lang="en-GB" sz="1100" dirty="0">
                          <a:effectLst/>
                        </a:rPr>
                        <a:t>Did someone follow them?</a:t>
                      </a:r>
                      <a:endParaRPr lang="en-GB" sz="1050" dirty="0">
                        <a:effectLst/>
                      </a:endParaRPr>
                    </a:p>
                    <a:p>
                      <a:pPr marL="171450" indent="-171450" algn="l">
                        <a:lnSpc>
                          <a:spcPct val="107000"/>
                        </a:lnSpc>
                        <a:spcAft>
                          <a:spcPts val="0"/>
                        </a:spcAft>
                        <a:buFontTx/>
                        <a:buChar char="-"/>
                      </a:pPr>
                      <a:r>
                        <a:rPr lang="en-GB" sz="1100" dirty="0">
                          <a:effectLst/>
                        </a:rPr>
                        <a:t>Has the door slammed shut?</a:t>
                      </a:r>
                    </a:p>
                    <a:p>
                      <a:pPr marL="171450" indent="-171450" algn="l">
                        <a:lnSpc>
                          <a:spcPct val="107000"/>
                        </a:lnSpc>
                        <a:spcAft>
                          <a:spcPts val="0"/>
                        </a:spcAft>
                        <a:buFontTx/>
                        <a:buChar char="-"/>
                      </a:pPr>
                      <a:r>
                        <a:rPr lang="en-GB" sz="1050" dirty="0">
                          <a:effectLst/>
                        </a:rPr>
                        <a:t>How is the mission going wrong?</a:t>
                      </a:r>
                      <a:endParaRPr lang="en-GB" sz="1000" dirty="0">
                        <a:effectLst/>
                      </a:endParaRPr>
                    </a:p>
                    <a:p>
                      <a:pPr marL="171450" indent="-171450" algn="l">
                        <a:lnSpc>
                          <a:spcPct val="107000"/>
                        </a:lnSpc>
                        <a:spcAft>
                          <a:spcPts val="0"/>
                        </a:spcAft>
                        <a:buFontTx/>
                        <a:buChar char="-"/>
                      </a:pPr>
                      <a:r>
                        <a:rPr lang="en-GB" sz="1050" dirty="0">
                          <a:effectLst/>
                        </a:rPr>
                        <a:t>Are they trapped?</a:t>
                      </a:r>
                      <a:endParaRPr lang="en-GB" sz="1000" dirty="0">
                        <a:effectLst/>
                      </a:endParaRPr>
                    </a:p>
                    <a:p>
                      <a:pPr marL="171450" indent="-171450" algn="l">
                        <a:lnSpc>
                          <a:spcPct val="107000"/>
                        </a:lnSpc>
                        <a:spcAft>
                          <a:spcPts val="0"/>
                        </a:spcAft>
                        <a:buFontTx/>
                        <a:buChar char="-"/>
                      </a:pPr>
                      <a:r>
                        <a:rPr lang="en-GB" sz="1050" dirty="0">
                          <a:effectLst/>
                        </a:rPr>
                        <a:t>Are they being chased?</a:t>
                      </a:r>
                      <a:endParaRPr lang="en-GB" sz="1000" dirty="0">
                        <a:effectLst/>
                      </a:endParaRPr>
                    </a:p>
                    <a:p>
                      <a:pPr marL="171450" indent="-171450" algn="l">
                        <a:lnSpc>
                          <a:spcPct val="107000"/>
                        </a:lnSpc>
                        <a:spcAft>
                          <a:spcPts val="0"/>
                        </a:spcAft>
                        <a:buFontTx/>
                        <a:buChar char="-"/>
                      </a:pPr>
                      <a:r>
                        <a:rPr lang="en-GB" sz="1050" dirty="0">
                          <a:effectLst/>
                        </a:rPr>
                        <a:t>How does your character feel?</a:t>
                      </a:r>
                      <a:endParaRPr lang="en-GB" sz="1000" dirty="0">
                        <a:effectLst/>
                      </a:endParaRPr>
                    </a:p>
                  </a:txBody>
                  <a:tcPr/>
                </a:tc>
                <a:extLst>
                  <a:ext uri="{0D108BD9-81ED-4DB2-BD59-A6C34878D82A}">
                    <a16:rowId xmlns:a16="http://schemas.microsoft.com/office/drawing/2014/main" val="1263394494"/>
                  </a:ext>
                </a:extLst>
              </a:tr>
              <a:tr h="370840">
                <a:tc>
                  <a:txBody>
                    <a:bodyPr/>
                    <a:lstStyle/>
                    <a:p>
                      <a:r>
                        <a:rPr lang="en-GB" dirty="0"/>
                        <a:t>Resolution:</a:t>
                      </a:r>
                    </a:p>
                    <a:p>
                      <a:pPr algn="l">
                        <a:lnSpc>
                          <a:spcPct val="107000"/>
                        </a:lnSpc>
                        <a:spcAft>
                          <a:spcPts val="0"/>
                        </a:spcAft>
                      </a:pPr>
                      <a:r>
                        <a:rPr lang="en-GB" sz="1200" dirty="0">
                          <a:effectLst/>
                        </a:rPr>
                        <a:t>How is the problem resolved?</a:t>
                      </a:r>
                      <a:endParaRPr lang="en-GB" sz="1100" dirty="0">
                        <a:effectLst/>
                      </a:endParaRPr>
                    </a:p>
                  </a:txBody>
                  <a:tcPr/>
                </a:tc>
                <a:extLst>
                  <a:ext uri="{0D108BD9-81ED-4DB2-BD59-A6C34878D82A}">
                    <a16:rowId xmlns:a16="http://schemas.microsoft.com/office/drawing/2014/main" val="1630420275"/>
                  </a:ext>
                </a:extLst>
              </a:tr>
              <a:tr h="370840">
                <a:tc>
                  <a:txBody>
                    <a:bodyPr/>
                    <a:lstStyle/>
                    <a:p>
                      <a:r>
                        <a:rPr lang="en-GB" dirty="0"/>
                        <a:t>Ending:</a:t>
                      </a:r>
                    </a:p>
                    <a:p>
                      <a:pPr algn="l">
                        <a:lnSpc>
                          <a:spcPct val="107000"/>
                        </a:lnSpc>
                        <a:spcAft>
                          <a:spcPts val="0"/>
                        </a:spcAft>
                      </a:pPr>
                      <a:r>
                        <a:rPr lang="en-GB" sz="1200" dirty="0">
                          <a:effectLst/>
                        </a:rPr>
                        <a:t>Do they live ‘happily ever after?’</a:t>
                      </a:r>
                      <a:endParaRPr lang="en-GB" sz="1100" dirty="0">
                        <a:effectLst/>
                      </a:endParaRPr>
                    </a:p>
                    <a:p>
                      <a:pPr algn="l">
                        <a:lnSpc>
                          <a:spcPct val="107000"/>
                        </a:lnSpc>
                        <a:spcAft>
                          <a:spcPts val="0"/>
                        </a:spcAft>
                      </a:pPr>
                      <a:r>
                        <a:rPr lang="en-GB" sz="1200" dirty="0">
                          <a:effectLst/>
                        </a:rPr>
                        <a:t>Are they stuck forever?</a:t>
                      </a:r>
                      <a:endParaRPr lang="en-GB" sz="1100" dirty="0">
                        <a:effectLst/>
                      </a:endParaRPr>
                    </a:p>
                    <a:p>
                      <a:pPr algn="l">
                        <a:lnSpc>
                          <a:spcPct val="107000"/>
                        </a:lnSpc>
                        <a:spcAft>
                          <a:spcPts val="0"/>
                        </a:spcAft>
                      </a:pPr>
                      <a:r>
                        <a:rPr lang="en-GB" sz="1200" dirty="0">
                          <a:effectLst/>
                        </a:rPr>
                        <a:t>Was the mission a success?</a:t>
                      </a:r>
                      <a:endParaRPr lang="en-GB" sz="1100" dirty="0">
                        <a:effectLst/>
                      </a:endParaRPr>
                    </a:p>
                  </a:txBody>
                  <a:tcPr/>
                </a:tc>
                <a:extLst>
                  <a:ext uri="{0D108BD9-81ED-4DB2-BD59-A6C34878D82A}">
                    <a16:rowId xmlns:a16="http://schemas.microsoft.com/office/drawing/2014/main" val="498620622"/>
                  </a:ext>
                </a:extLst>
              </a:tr>
            </a:tbl>
          </a:graphicData>
        </a:graphic>
      </p:graphicFrame>
    </p:spTree>
    <p:extLst>
      <p:ext uri="{BB962C8B-B14F-4D97-AF65-F5344CB8AC3E}">
        <p14:creationId xmlns:p14="http://schemas.microsoft.com/office/powerpoint/2010/main" val="327419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1CF590-56B8-4907-BA4D-5DC1D79A7101}"/>
              </a:ext>
            </a:extLst>
          </p:cNvPr>
          <p:cNvSpPr/>
          <p:nvPr/>
        </p:nvSpPr>
        <p:spPr>
          <a:xfrm>
            <a:off x="117748" y="260648"/>
            <a:ext cx="10441160" cy="4708981"/>
          </a:xfrm>
          <a:prstGeom prst="rect">
            <a:avLst/>
          </a:prstGeom>
        </p:spPr>
        <p:txBody>
          <a:bodyPr wrap="square">
            <a:spAutoFit/>
          </a:bodyPr>
          <a:lstStyle/>
          <a:p>
            <a:r>
              <a:rPr lang="en-US" b="1" dirty="0"/>
              <a:t>Year 5- </a:t>
            </a:r>
            <a:r>
              <a:rPr lang="en-GB" b="1" dirty="0">
                <a:solidFill>
                  <a:srgbClr val="FF6600"/>
                </a:solidFill>
                <a:latin typeface="Calibri" panose="020F0502020204030204" pitchFamily="34" charset="0"/>
                <a:ea typeface="Times New Roman" panose="02020603050405020304" pitchFamily="18" charset="0"/>
                <a:cs typeface="Calibri Light" panose="020F0302020204030204" pitchFamily="34" charset="0"/>
              </a:rPr>
              <a:t>Summer Term – Week 1 (w/c 20 April)</a:t>
            </a:r>
            <a:endParaRPr lang="en-GB"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Adding and Subtracting Decimals</a:t>
            </a:r>
            <a:endParaRPr lang="en-GB" b="1" dirty="0"/>
          </a:p>
          <a:p>
            <a:r>
              <a:rPr lang="en-US" u="sng" dirty="0">
                <a:hlinkClick r:id="rId2"/>
              </a:rPr>
              <a:t>https://whiterosemaths.com/homelearning/year-5/</a:t>
            </a:r>
            <a:r>
              <a:rPr lang="en-US" u="sng" dirty="0"/>
              <a:t> </a:t>
            </a:r>
            <a:endParaRPr lang="en-GB" dirty="0"/>
          </a:p>
          <a:p>
            <a:endParaRPr lang="en-US" sz="2800" dirty="0">
              <a:ea typeface="Calibri" panose="020F0502020204030204" pitchFamily="34" charset="0"/>
              <a:cs typeface="Times New Roman" panose="02020603050405020304" pitchFamily="18" charset="0"/>
            </a:endParaRPr>
          </a:p>
          <a:p>
            <a:pPr>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Friday  – Lesson 5 – </a:t>
            </a:r>
            <a:r>
              <a:rPr lang="en-US" sz="2800" dirty="0" err="1">
                <a:latin typeface="Calibri" panose="020F0502020204030204" pitchFamily="34" charset="0"/>
                <a:ea typeface="Calibri" panose="020F0502020204030204" pitchFamily="34" charset="0"/>
                <a:cs typeface="Times New Roman" panose="02020603050405020304" pitchFamily="18" charset="0"/>
              </a:rPr>
              <a:t>Maths</a:t>
            </a:r>
            <a:r>
              <a:rPr lang="en-US" sz="2800" dirty="0">
                <a:latin typeface="Calibri" panose="020F0502020204030204" pitchFamily="34" charset="0"/>
                <a:ea typeface="Calibri" panose="020F0502020204030204" pitchFamily="34" charset="0"/>
                <a:cs typeface="Times New Roman" panose="02020603050405020304" pitchFamily="18" charset="0"/>
              </a:rPr>
              <a:t> challenge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There are 5 lessons, please watch the clips first (if you have problems with the White Rose website videos, the BBC Bitesize clips are also useful), then click on ‘Get the Activity’ and you can check your answers afterwards. </a:t>
            </a:r>
          </a:p>
          <a:p>
            <a:endParaRPr lang="en-US" dirty="0">
              <a:ea typeface="Calibri" panose="020F0502020204030204" pitchFamily="34" charset="0"/>
              <a:cs typeface="Times New Roman" panose="02020603050405020304" pitchFamily="18" charset="0"/>
            </a:endParaRPr>
          </a:p>
          <a:p>
            <a:endParaRPr lang="en-GB"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31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5078057"/>
          </a:xfrm>
          <a:prstGeom prst="rect">
            <a:avLst/>
          </a:prstGeom>
        </p:spPr>
        <p:txBody>
          <a:bodyPr wrap="square">
            <a:spAutoFit/>
          </a:bodyPr>
          <a:lstStyle/>
          <a:p>
            <a:r>
              <a:rPr lang="en-US" sz="3599" b="1" u="sng" dirty="0" err="1">
                <a:latin typeface="Comic Sans MS" panose="030F0702030302020204" pitchFamily="66" charset="0"/>
                <a:ea typeface="Calibri" panose="020F0502020204030204" pitchFamily="34" charset="0"/>
                <a:cs typeface="Times New Roman" panose="02020603050405020304" pitchFamily="18" charset="0"/>
              </a:rPr>
              <a:t>Maths</a:t>
            </a:r>
            <a:r>
              <a:rPr lang="en-US" sz="3599" b="1" u="sng" dirty="0">
                <a:latin typeface="Comic Sans MS" panose="030F0702030302020204" pitchFamily="66" charset="0"/>
                <a:ea typeface="Calibri" panose="020F0502020204030204" pitchFamily="34" charset="0"/>
                <a:cs typeface="Times New Roman" panose="02020603050405020304" pitchFamily="18" charset="0"/>
              </a:rPr>
              <a:t> focus: Adding and Subtracting </a:t>
            </a:r>
            <a:r>
              <a:rPr lang="en-US" sz="3200" b="1" u="sng" dirty="0">
                <a:latin typeface="Comic Sans MS" panose="030F0702030302020204" pitchFamily="66" charset="0"/>
              </a:rPr>
              <a:t>Decimals</a:t>
            </a:r>
            <a:endParaRPr lang="en-US" sz="3199" u="sng" dirty="0">
              <a:latin typeface="Comic Sans MS" panose="030F0702030302020204" pitchFamily="66" charset="0"/>
              <a:ea typeface="Calibri" panose="020F0502020204030204" pitchFamily="34" charset="0"/>
              <a:cs typeface="Times New Roman" panose="02020603050405020304" pitchFamily="18" charset="0"/>
            </a:endParaRPr>
          </a:p>
          <a:p>
            <a:r>
              <a:rPr lang="en-US" dirty="0">
                <a:latin typeface="Comic Sans MS" panose="030F0702030302020204" pitchFamily="66" charset="0"/>
              </a:rPr>
              <a:t>White Rose </a:t>
            </a:r>
            <a:r>
              <a:rPr lang="en-US" dirty="0" err="1">
                <a:latin typeface="Comic Sans MS" panose="030F0702030302020204" pitchFamily="66" charset="0"/>
              </a:rPr>
              <a:t>Maths</a:t>
            </a:r>
            <a:r>
              <a:rPr lang="en-US" dirty="0">
                <a:latin typeface="Comic Sans MS" panose="030F0702030302020204" pitchFamily="66" charset="0"/>
              </a:rPr>
              <a:t> Home Learning </a:t>
            </a:r>
            <a:endParaRPr lang="en-GB" dirty="0">
              <a:latin typeface="Comic Sans MS" panose="030F0702030302020204" pitchFamily="66" charset="0"/>
            </a:endParaRPr>
          </a:p>
          <a:p>
            <a:r>
              <a:rPr lang="en-US" b="1" dirty="0">
                <a:latin typeface="Comic Sans MS" panose="030F0702030302020204" pitchFamily="66" charset="0"/>
              </a:rPr>
              <a:t>Year 5- </a:t>
            </a:r>
            <a:r>
              <a:rPr lang="en-GB" b="1" dirty="0">
                <a:latin typeface="Comic Sans MS" panose="030F0702030302020204" pitchFamily="66" charset="0"/>
              </a:rPr>
              <a:t>Summer Term – Week 1 (w/c 20 April)</a:t>
            </a:r>
          </a:p>
          <a:p>
            <a:r>
              <a:rPr lang="en-US" b="1" dirty="0">
                <a:latin typeface="Comic Sans MS" panose="030F0702030302020204" pitchFamily="66" charset="0"/>
              </a:rPr>
              <a:t>Adding and Subtracting Decimals</a:t>
            </a:r>
            <a:endParaRPr lang="en-GB" dirty="0">
              <a:latin typeface="Comic Sans MS" panose="030F0702030302020204" pitchFamily="66" charset="0"/>
            </a:endParaRPr>
          </a:p>
          <a:p>
            <a:r>
              <a:rPr lang="en-US" u="sng" dirty="0">
                <a:latin typeface="Comic Sans MS" panose="030F0702030302020204" pitchFamily="66" charset="0"/>
                <a:hlinkClick r:id="rId4"/>
              </a:rPr>
              <a:t>https://whiterosemaths.com/homelearning/year-5/</a:t>
            </a:r>
            <a:r>
              <a:rPr lang="en-US" u="sng" dirty="0">
                <a:latin typeface="Comic Sans MS" panose="030F0702030302020204" pitchFamily="66" charset="0"/>
              </a:rPr>
              <a:t> </a:t>
            </a:r>
            <a:endParaRPr lang="en-GB" dirty="0">
              <a:latin typeface="Comic Sans MS" panose="030F0702030302020204" pitchFamily="66" charset="0"/>
            </a:endParaRPr>
          </a:p>
          <a:p>
            <a:r>
              <a:rPr lang="en-US" dirty="0">
                <a:latin typeface="Comic Sans MS" panose="030F0702030302020204" pitchFamily="66" charset="0"/>
              </a:rPr>
              <a:t>There are 5 lessons, please watch the clips first (if you have problems with the White Rose website videos, the BBC Bitesize clips are also useful), then click on ‘Get the Activity’ and you can check your answers afterwards. </a:t>
            </a:r>
            <a:endParaRPr lang="en-GB" dirty="0">
              <a:latin typeface="Comic Sans MS" panose="030F0702030302020204" pitchFamily="66" charset="0"/>
            </a:endParaRPr>
          </a:p>
          <a:p>
            <a:r>
              <a:rPr lang="en-US" dirty="0">
                <a:latin typeface="Comic Sans MS" panose="030F0702030302020204" pitchFamily="66" charset="0"/>
              </a:rPr>
              <a:t> </a:t>
            </a:r>
            <a:endParaRPr lang="en-GB" dirty="0">
              <a:latin typeface="Comic Sans MS" panose="030F0702030302020204" pitchFamily="66" charset="0"/>
            </a:endParaRPr>
          </a:p>
          <a:p>
            <a:r>
              <a:rPr lang="en-US" dirty="0">
                <a:latin typeface="Comic Sans MS" panose="030F0702030302020204" pitchFamily="66" charset="0"/>
              </a:rPr>
              <a:t>BBC bitesize videos: </a:t>
            </a:r>
            <a:endParaRPr lang="en-GB" dirty="0">
              <a:latin typeface="Comic Sans MS" panose="030F0702030302020204" pitchFamily="66" charset="0"/>
            </a:endParaRPr>
          </a:p>
          <a:p>
            <a:r>
              <a:rPr lang="en-US" u="sng" dirty="0">
                <a:latin typeface="Comic Sans MS" panose="030F0702030302020204" pitchFamily="66" charset="0"/>
                <a:hlinkClick r:id="rId5"/>
              </a:rPr>
              <a:t>https://www.bbc.co.uk/bitesize/topics/zsjqtfr/articles/zsbd7p3</a:t>
            </a:r>
            <a:endParaRPr lang="en-GB" dirty="0">
              <a:latin typeface="Comic Sans MS" panose="030F0702030302020204" pitchFamily="66" charset="0"/>
            </a:endParaRPr>
          </a:p>
          <a:p>
            <a:r>
              <a:rPr lang="en-US" dirty="0"/>
              <a:t> </a:t>
            </a:r>
            <a:endParaRPr lang="en-GB" dirty="0"/>
          </a:p>
          <a:p>
            <a:endParaRPr lang="en-GB" sz="2399"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884D03BE-CEC8-46C2-A1BC-E0C1DE1B298E}"/>
              </a:ext>
            </a:extLst>
          </p:cNvPr>
          <p:cNvSpPr/>
          <p:nvPr/>
        </p:nvSpPr>
        <p:spPr>
          <a:xfrm>
            <a:off x="334027" y="4724709"/>
            <a:ext cx="11674475" cy="1938992"/>
          </a:xfrm>
          <a:prstGeom prst="rect">
            <a:avLst/>
          </a:prstGeom>
        </p:spPr>
        <p:txBody>
          <a:bodyPr wrap="square">
            <a:spAutoFit/>
          </a:bodyPr>
          <a:lstStyle/>
          <a:p>
            <a:pPr>
              <a:spcAft>
                <a:spcPts val="0"/>
              </a:spcAft>
            </a:pPr>
            <a:r>
              <a:rPr lang="en-GB" sz="2000" b="1" dirty="0">
                <a:solidFill>
                  <a:srgbClr val="000000"/>
                </a:solidFill>
                <a:latin typeface="Comic Sans MS" panose="030F0702030302020204" pitchFamily="66" charset="0"/>
                <a:ea typeface="Times New Roman" panose="02020603050405020304" pitchFamily="18" charset="0"/>
                <a:cs typeface="Calibri Light" panose="020F0302020204030204" pitchFamily="34" charset="0"/>
              </a:rPr>
              <a:t>Summer Term – Week 1 (w/c 20 April)</a:t>
            </a:r>
            <a:endParaRPr lang="en-GB" sz="2000" dirty="0">
              <a:latin typeface="Comic Sans MS" panose="030F0702030302020204" pitchFamily="66" charset="0"/>
              <a:ea typeface="Calibri" panose="020F0502020204030204" pitchFamily="34" charset="0"/>
              <a:cs typeface="Times New Roman" panose="02020603050405020304" pitchFamily="18" charset="0"/>
            </a:endParaRPr>
          </a:p>
          <a:p>
            <a:pPr>
              <a:spcAft>
                <a:spcPts val="0"/>
              </a:spcAft>
            </a:pPr>
            <a:r>
              <a:rPr lang="en-US" sz="2000" dirty="0">
                <a:latin typeface="Comic Sans MS" panose="030F0702030302020204" pitchFamily="66" charset="0"/>
                <a:ea typeface="Calibri" panose="020F0502020204030204" pitchFamily="34" charset="0"/>
                <a:cs typeface="Times New Roman" panose="02020603050405020304" pitchFamily="18" charset="0"/>
              </a:rPr>
              <a:t>Monday - Lesson 1 – Adding Decimals within 1</a:t>
            </a:r>
            <a:endParaRPr lang="en-GB" sz="2000" dirty="0">
              <a:latin typeface="Comic Sans MS" panose="030F0702030302020204" pitchFamily="66" charset="0"/>
              <a:ea typeface="Calibri" panose="020F0502020204030204" pitchFamily="34" charset="0"/>
              <a:cs typeface="Times New Roman" panose="02020603050405020304" pitchFamily="18" charset="0"/>
            </a:endParaRPr>
          </a:p>
          <a:p>
            <a:pPr>
              <a:spcAft>
                <a:spcPts val="0"/>
              </a:spcAft>
            </a:pPr>
            <a:r>
              <a:rPr lang="en-US" sz="2000" dirty="0">
                <a:latin typeface="Comic Sans MS" panose="030F0702030302020204" pitchFamily="66" charset="0"/>
                <a:ea typeface="Calibri" panose="020F0502020204030204" pitchFamily="34" charset="0"/>
                <a:cs typeface="Times New Roman" panose="02020603050405020304" pitchFamily="18" charset="0"/>
              </a:rPr>
              <a:t>Tuesday – Lesson 2 – Subtracting Decimals within 1</a:t>
            </a:r>
            <a:endParaRPr lang="en-GB" sz="2000" dirty="0">
              <a:latin typeface="Comic Sans MS" panose="030F0702030302020204" pitchFamily="66" charset="0"/>
              <a:ea typeface="Calibri" panose="020F0502020204030204" pitchFamily="34" charset="0"/>
              <a:cs typeface="Times New Roman" panose="02020603050405020304" pitchFamily="18" charset="0"/>
            </a:endParaRPr>
          </a:p>
          <a:p>
            <a:pPr>
              <a:spcAft>
                <a:spcPts val="0"/>
              </a:spcAft>
            </a:pPr>
            <a:r>
              <a:rPr lang="en-US" sz="2000" dirty="0">
                <a:latin typeface="Comic Sans MS" panose="030F0702030302020204" pitchFamily="66" charset="0"/>
                <a:ea typeface="Calibri" panose="020F0502020204030204" pitchFamily="34" charset="0"/>
                <a:cs typeface="Times New Roman" panose="02020603050405020304" pitchFamily="18" charset="0"/>
              </a:rPr>
              <a:t>Wednesday – Lesson 3 – Complements to 1</a:t>
            </a:r>
            <a:endParaRPr lang="en-GB" sz="2000" dirty="0">
              <a:latin typeface="Comic Sans MS" panose="030F0702030302020204" pitchFamily="66" charset="0"/>
              <a:ea typeface="Calibri" panose="020F0502020204030204" pitchFamily="34" charset="0"/>
              <a:cs typeface="Times New Roman" panose="02020603050405020304" pitchFamily="18" charset="0"/>
            </a:endParaRPr>
          </a:p>
          <a:p>
            <a:pPr>
              <a:spcAft>
                <a:spcPts val="0"/>
              </a:spcAft>
            </a:pPr>
            <a:r>
              <a:rPr lang="en-US" sz="2000" dirty="0">
                <a:latin typeface="Comic Sans MS" panose="030F0702030302020204" pitchFamily="66" charset="0"/>
                <a:ea typeface="Calibri" panose="020F0502020204030204" pitchFamily="34" charset="0"/>
                <a:cs typeface="Times New Roman" panose="02020603050405020304" pitchFamily="18" charset="0"/>
              </a:rPr>
              <a:t>Thursday – Lesson 4 –   Adding decimals – crossing the whole</a:t>
            </a:r>
            <a:endParaRPr lang="en-GB" sz="2000" dirty="0">
              <a:latin typeface="Comic Sans MS" panose="030F0702030302020204" pitchFamily="66" charset="0"/>
              <a:ea typeface="Calibri" panose="020F0502020204030204" pitchFamily="34" charset="0"/>
              <a:cs typeface="Times New Roman" panose="02020603050405020304" pitchFamily="18" charset="0"/>
            </a:endParaRPr>
          </a:p>
          <a:p>
            <a:pPr>
              <a:spcAft>
                <a:spcPts val="0"/>
              </a:spcAft>
            </a:pPr>
            <a:r>
              <a:rPr lang="en-US" sz="2000" dirty="0">
                <a:latin typeface="Comic Sans MS" panose="030F0702030302020204" pitchFamily="66" charset="0"/>
                <a:ea typeface="Calibri" panose="020F0502020204030204" pitchFamily="34" charset="0"/>
                <a:cs typeface="Times New Roman" panose="02020603050405020304" pitchFamily="18" charset="0"/>
              </a:rPr>
              <a:t>Friday  – Lesson 5 – </a:t>
            </a:r>
            <a:r>
              <a:rPr lang="en-US" sz="2000" dirty="0" err="1">
                <a:latin typeface="Comic Sans MS" panose="030F0702030302020204" pitchFamily="66" charset="0"/>
                <a:ea typeface="Calibri" panose="020F0502020204030204" pitchFamily="34" charset="0"/>
                <a:cs typeface="Times New Roman" panose="02020603050405020304" pitchFamily="18" charset="0"/>
              </a:rPr>
              <a:t>Maths</a:t>
            </a:r>
            <a:r>
              <a:rPr lang="en-US" sz="2000" dirty="0">
                <a:latin typeface="Comic Sans MS" panose="030F0702030302020204" pitchFamily="66" charset="0"/>
                <a:ea typeface="Calibri" panose="020F0502020204030204" pitchFamily="34" charset="0"/>
                <a:cs typeface="Times New Roman" panose="02020603050405020304" pitchFamily="18" charset="0"/>
              </a:rPr>
              <a:t> challenge</a:t>
            </a:r>
            <a:endParaRPr lang="en-GB" sz="2000" dirty="0">
              <a:latin typeface="Comic Sans MS" panose="030F0702030302020204" pitchFamily="66" charset="0"/>
              <a:ea typeface="Calibri" panose="020F0502020204030204" pitchFamily="34" charset="0"/>
              <a:cs typeface="Times New Roman" panose="02020603050405020304" pitchFamily="18" charset="0"/>
            </a:endParaRPr>
          </a:p>
        </p:txBody>
      </p:sp>
      <p:pic>
        <p:nvPicPr>
          <p:cNvPr id="3" name="Maths">
            <a:hlinkClick r:id="" action="ppaction://media"/>
            <a:extLst>
              <a:ext uri="{FF2B5EF4-FFF2-40B4-BE49-F238E27FC236}">
                <a16:creationId xmlns:a16="http://schemas.microsoft.com/office/drawing/2014/main" id="{15A37A04-2A44-4D35-B71E-1B1FCA27AA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54852" y="621123"/>
            <a:ext cx="1512168" cy="1512168"/>
          </a:xfrm>
          <a:prstGeom prst="rect">
            <a:avLst/>
          </a:prstGeom>
        </p:spPr>
      </p:pic>
    </p:spTree>
    <p:extLst>
      <p:ext uri="{BB962C8B-B14F-4D97-AF65-F5344CB8AC3E}">
        <p14:creationId xmlns:p14="http://schemas.microsoft.com/office/powerpoint/2010/main" val="214416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8848A1-8196-4D1B-BCAB-52E719E5C26D}"/>
              </a:ext>
            </a:extLst>
          </p:cNvPr>
          <p:cNvPicPr>
            <a:picLocks noChangeAspect="1"/>
          </p:cNvPicPr>
          <p:nvPr/>
        </p:nvPicPr>
        <p:blipFill>
          <a:blip r:embed="rId2"/>
          <a:stretch>
            <a:fillRect/>
          </a:stretch>
        </p:blipFill>
        <p:spPr>
          <a:xfrm>
            <a:off x="189756" y="188640"/>
            <a:ext cx="5040560" cy="6524583"/>
          </a:xfrm>
          <a:prstGeom prst="rect">
            <a:avLst/>
          </a:prstGeom>
        </p:spPr>
      </p:pic>
      <p:pic>
        <p:nvPicPr>
          <p:cNvPr id="5" name="Picture 4">
            <a:extLst>
              <a:ext uri="{FF2B5EF4-FFF2-40B4-BE49-F238E27FC236}">
                <a16:creationId xmlns:a16="http://schemas.microsoft.com/office/drawing/2014/main" id="{AFA8CD86-F62E-42EA-922E-B0FE26DBBD39}"/>
              </a:ext>
            </a:extLst>
          </p:cNvPr>
          <p:cNvPicPr>
            <a:picLocks noChangeAspect="1"/>
          </p:cNvPicPr>
          <p:nvPr/>
        </p:nvPicPr>
        <p:blipFill>
          <a:blip r:embed="rId3"/>
          <a:stretch>
            <a:fillRect/>
          </a:stretch>
        </p:blipFill>
        <p:spPr>
          <a:xfrm>
            <a:off x="5446340" y="836712"/>
            <a:ext cx="6440716" cy="4968552"/>
          </a:xfrm>
          <a:prstGeom prst="rect">
            <a:avLst/>
          </a:prstGeom>
        </p:spPr>
      </p:pic>
    </p:spTree>
    <p:extLst>
      <p:ext uri="{BB962C8B-B14F-4D97-AF65-F5344CB8AC3E}">
        <p14:creationId xmlns:p14="http://schemas.microsoft.com/office/powerpoint/2010/main" val="425781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D8E04C-62C6-41CB-AECB-ED12D5D811F1}"/>
              </a:ext>
            </a:extLst>
          </p:cNvPr>
          <p:cNvPicPr>
            <a:picLocks noChangeAspect="1"/>
          </p:cNvPicPr>
          <p:nvPr/>
        </p:nvPicPr>
        <p:blipFill rotWithShape="1">
          <a:blip r:embed="rId2">
            <a:extLst>
              <a:ext uri="{28A0092B-C50C-407E-A947-70E740481C1C}">
                <a14:useLocalDpi xmlns:a14="http://schemas.microsoft.com/office/drawing/2010/main" val="0"/>
              </a:ext>
            </a:extLst>
          </a:blip>
          <a:srcRect r="49573"/>
          <a:stretch/>
        </p:blipFill>
        <p:spPr>
          <a:xfrm>
            <a:off x="315618" y="930448"/>
            <a:ext cx="4248472" cy="2665182"/>
          </a:xfrm>
          <a:prstGeom prst="rect">
            <a:avLst/>
          </a:prstGeom>
        </p:spPr>
      </p:pic>
      <p:pic>
        <p:nvPicPr>
          <p:cNvPr id="7" name="Picture 6">
            <a:extLst>
              <a:ext uri="{FF2B5EF4-FFF2-40B4-BE49-F238E27FC236}">
                <a16:creationId xmlns:a16="http://schemas.microsoft.com/office/drawing/2014/main" id="{9B197D92-EEF8-4BCB-8171-91D1D4350527}"/>
              </a:ext>
            </a:extLst>
          </p:cNvPr>
          <p:cNvPicPr>
            <a:picLocks noChangeAspect="1"/>
          </p:cNvPicPr>
          <p:nvPr/>
        </p:nvPicPr>
        <p:blipFill rotWithShape="1">
          <a:blip r:embed="rId2">
            <a:extLst>
              <a:ext uri="{28A0092B-C50C-407E-A947-70E740481C1C}">
                <a14:useLocalDpi xmlns:a14="http://schemas.microsoft.com/office/drawing/2010/main" val="0"/>
              </a:ext>
            </a:extLst>
          </a:blip>
          <a:srcRect l="50046" t="1" r="-473" b="-1"/>
          <a:stretch/>
        </p:blipFill>
        <p:spPr>
          <a:xfrm>
            <a:off x="315618" y="3913435"/>
            <a:ext cx="4248472" cy="2665182"/>
          </a:xfrm>
          <a:prstGeom prst="rect">
            <a:avLst/>
          </a:prstGeom>
        </p:spPr>
      </p:pic>
      <p:sp>
        <p:nvSpPr>
          <p:cNvPr id="6" name="TextBox 5">
            <a:extLst>
              <a:ext uri="{FF2B5EF4-FFF2-40B4-BE49-F238E27FC236}">
                <a16:creationId xmlns:a16="http://schemas.microsoft.com/office/drawing/2014/main" id="{6E3682BB-22BF-4385-876A-D1D90D0236B7}"/>
              </a:ext>
            </a:extLst>
          </p:cNvPr>
          <p:cNvSpPr txBox="1"/>
          <p:nvPr/>
        </p:nvSpPr>
        <p:spPr>
          <a:xfrm>
            <a:off x="315618" y="163961"/>
            <a:ext cx="1895071" cy="461665"/>
          </a:xfrm>
          <a:prstGeom prst="rect">
            <a:avLst/>
          </a:prstGeom>
          <a:noFill/>
        </p:spPr>
        <p:txBody>
          <a:bodyPr wrap="none" rtlCol="0">
            <a:spAutoFit/>
          </a:bodyPr>
          <a:lstStyle/>
          <a:p>
            <a:r>
              <a:rPr lang="en-GB" dirty="0"/>
              <a:t>Examples…</a:t>
            </a:r>
          </a:p>
        </p:txBody>
      </p:sp>
      <p:sp>
        <p:nvSpPr>
          <p:cNvPr id="8" name="Rectangle 7">
            <a:extLst>
              <a:ext uri="{FF2B5EF4-FFF2-40B4-BE49-F238E27FC236}">
                <a16:creationId xmlns:a16="http://schemas.microsoft.com/office/drawing/2014/main" id="{8E336788-3203-4A2E-83D4-F5182EF5ABF4}"/>
              </a:ext>
            </a:extLst>
          </p:cNvPr>
          <p:cNvSpPr/>
          <p:nvPr/>
        </p:nvSpPr>
        <p:spPr>
          <a:xfrm>
            <a:off x="5158308" y="1196752"/>
            <a:ext cx="6092825" cy="2308324"/>
          </a:xfrm>
          <a:prstGeom prst="rect">
            <a:avLst/>
          </a:prstGeom>
        </p:spPr>
        <p:txBody>
          <a:bodyPr>
            <a:spAutoFit/>
          </a:bodyPr>
          <a:lstStyle/>
          <a:p>
            <a:r>
              <a:rPr lang="en-GB" dirty="0">
                <a:hlinkClick r:id="rId3"/>
              </a:rPr>
              <a:t>Link to a song to help you add and subtract decimals…</a:t>
            </a:r>
          </a:p>
          <a:p>
            <a:endParaRPr lang="en-GB" dirty="0">
              <a:hlinkClick r:id="rId3"/>
            </a:endParaRPr>
          </a:p>
          <a:p>
            <a:r>
              <a:rPr lang="en-GB" dirty="0">
                <a:hlinkClick r:id="rId3"/>
              </a:rPr>
              <a:t>https://www.youtube.com/watch?v=n-OcbG1FlBQ</a:t>
            </a:r>
            <a:endParaRPr lang="en-GB" dirty="0"/>
          </a:p>
          <a:p>
            <a:endParaRPr lang="en-GB" dirty="0"/>
          </a:p>
        </p:txBody>
      </p:sp>
    </p:spTree>
    <p:extLst>
      <p:ext uri="{BB962C8B-B14F-4D97-AF65-F5344CB8AC3E}">
        <p14:creationId xmlns:p14="http://schemas.microsoft.com/office/powerpoint/2010/main" val="22614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4CB6-8D71-4C4F-BE63-5135C4ADEAE6}"/>
              </a:ext>
            </a:extLst>
          </p:cNvPr>
          <p:cNvSpPr>
            <a:spLocks noGrp="1"/>
          </p:cNvSpPr>
          <p:nvPr>
            <p:ph type="title"/>
          </p:nvPr>
        </p:nvSpPr>
        <p:spPr>
          <a:xfrm>
            <a:off x="480928" y="669621"/>
            <a:ext cx="6236175" cy="1000611"/>
          </a:xfrm>
        </p:spPr>
        <p:txBody>
          <a:bodyPr>
            <a:normAutofit/>
          </a:bodyPr>
          <a:lstStyle/>
          <a:p>
            <a:r>
              <a:rPr lang="en-GB" dirty="0">
                <a:solidFill>
                  <a:srgbClr val="0070C0"/>
                </a:solidFill>
                <a:latin typeface="Comic Sans MS" panose="030F0702030302020204" pitchFamily="66" charset="0"/>
              </a:rPr>
              <a:t>Overview of Topic</a:t>
            </a:r>
          </a:p>
        </p:txBody>
      </p:sp>
      <p:sp>
        <p:nvSpPr>
          <p:cNvPr id="7" name="Content Placeholder 2">
            <a:extLst>
              <a:ext uri="{FF2B5EF4-FFF2-40B4-BE49-F238E27FC236}">
                <a16:creationId xmlns:a16="http://schemas.microsoft.com/office/drawing/2014/main" id="{0121E095-BCE9-46A8-B55C-0CF925D66D0A}"/>
              </a:ext>
            </a:extLst>
          </p:cNvPr>
          <p:cNvSpPr>
            <a:spLocks noGrp="1"/>
          </p:cNvSpPr>
          <p:nvPr>
            <p:ph idx="1"/>
          </p:nvPr>
        </p:nvSpPr>
        <p:spPr>
          <a:xfrm>
            <a:off x="586917" y="2266425"/>
            <a:ext cx="11601908" cy="3407682"/>
          </a:xfrm>
        </p:spPr>
        <p:txBody>
          <a:bodyPr anchor="ctr">
            <a:normAutofit/>
          </a:bodyPr>
          <a:lstStyle/>
          <a:p>
            <a:r>
              <a:rPr lang="en-GB" sz="2199" dirty="0">
                <a:latin typeface="Comic Sans MS" panose="030F0702030302020204" pitchFamily="66" charset="0"/>
              </a:rPr>
              <a:t>This week you will be exploring the topic of </a:t>
            </a:r>
            <a:r>
              <a:rPr lang="en-GB" dirty="0">
                <a:latin typeface="Comic Sans MS" panose="030F0702030302020204" pitchFamily="66" charset="0"/>
              </a:rPr>
              <a:t>Flight. </a:t>
            </a:r>
            <a:endParaRPr lang="en-GB" sz="2199" dirty="0">
              <a:latin typeface="Comic Sans MS" panose="030F0702030302020204" pitchFamily="66" charset="0"/>
            </a:endParaRPr>
          </a:p>
          <a:p>
            <a:r>
              <a:rPr lang="en-GB" sz="2199" dirty="0">
                <a:latin typeface="Comic Sans MS" panose="030F0702030302020204" pitchFamily="66" charset="0"/>
              </a:rPr>
              <a:t>There are lots of fun art and Science activities to do. </a:t>
            </a:r>
          </a:p>
          <a:p>
            <a:r>
              <a:rPr lang="en-GB" sz="2199" dirty="0">
                <a:latin typeface="Comic Sans MS" panose="030F0702030302020204" pitchFamily="66" charset="0"/>
              </a:rPr>
              <a:t>See the ‘topic sheet’ for details (This was sent to you last week via Marvellous Me)</a:t>
            </a:r>
          </a:p>
          <a:p>
            <a:r>
              <a:rPr lang="en-GB" sz="2199" dirty="0">
                <a:latin typeface="Comic Sans MS" panose="030F0702030302020204" pitchFamily="66" charset="0"/>
              </a:rPr>
              <a:t>ENJOY and don’t forget to send me examples of your work to </a:t>
            </a:r>
            <a:r>
              <a:rPr lang="en-GB" sz="2199" dirty="0" err="1">
                <a:latin typeface="Comic Sans MS" panose="030F0702030302020204" pitchFamily="66" charset="0"/>
                <a:hlinkClick r:id="rId2"/>
              </a:rPr>
              <a:t>cherrytree.class@fernhill.kite.academy</a:t>
            </a:r>
            <a:r>
              <a:rPr lang="en-GB" sz="2199" dirty="0">
                <a:latin typeface="Comic Sans MS" panose="030F0702030302020204" pitchFamily="66" charset="0"/>
              </a:rPr>
              <a:t> </a:t>
            </a:r>
          </a:p>
        </p:txBody>
      </p:sp>
    </p:spTree>
    <p:extLst>
      <p:ext uri="{BB962C8B-B14F-4D97-AF65-F5344CB8AC3E}">
        <p14:creationId xmlns:p14="http://schemas.microsoft.com/office/powerpoint/2010/main" val="263097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E222-022B-475D-8956-44143934953A}"/>
              </a:ext>
            </a:extLst>
          </p:cNvPr>
          <p:cNvSpPr>
            <a:spLocks noGrp="1"/>
          </p:cNvSpPr>
          <p:nvPr>
            <p:ph type="title"/>
          </p:nvPr>
        </p:nvSpPr>
        <p:spPr/>
        <p:txBody>
          <a:bodyPr/>
          <a:lstStyle/>
          <a:p>
            <a:r>
              <a:rPr lang="en-GB" dirty="0"/>
              <a:t>Monday</a:t>
            </a:r>
          </a:p>
        </p:txBody>
      </p:sp>
    </p:spTree>
    <p:extLst>
      <p:ext uri="{BB962C8B-B14F-4D97-AF65-F5344CB8AC3E}">
        <p14:creationId xmlns:p14="http://schemas.microsoft.com/office/powerpoint/2010/main" val="346250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bookstack presentation (widescreen)</Template>
  <TotalTime>355</TotalTime>
  <Words>2483</Words>
  <Application>Microsoft Office PowerPoint</Application>
  <PresentationFormat>Custom</PresentationFormat>
  <Paragraphs>260</Paragraphs>
  <Slides>42</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Bubblegum Sans</vt:lpstr>
      <vt:lpstr>Calibri</vt:lpstr>
      <vt:lpstr>Century Gothic</vt:lpstr>
      <vt:lpstr>Comic Sans MS</vt:lpstr>
      <vt:lpstr>Helvetica Neue</vt:lpstr>
      <vt:lpstr>Times New Roman</vt:lpstr>
      <vt:lpstr>Twinkl</vt:lpstr>
      <vt:lpstr>Wingdings</vt:lpstr>
      <vt:lpstr>Books 16x9</vt:lpstr>
      <vt:lpstr>Year 5  Home Learning</vt:lpstr>
      <vt:lpstr>PowerPoint Presentation</vt:lpstr>
      <vt:lpstr>Overview of English: Writing</vt:lpstr>
      <vt:lpstr>Overview of English: Reading </vt:lpstr>
      <vt:lpstr>PowerPoint Presentation</vt:lpstr>
      <vt:lpstr>PowerPoint Presentation</vt:lpstr>
      <vt:lpstr>PowerPoint Presentation</vt:lpstr>
      <vt:lpstr>Overview of Topic</vt:lpstr>
      <vt:lpstr>Monday</vt:lpstr>
      <vt:lpstr>Monday    Use a dictionary or online dictionary to find out what the words mean. </vt:lpstr>
      <vt:lpstr>PowerPoint Presentation</vt:lpstr>
      <vt:lpstr>Handwriting It’s important to keep practising your handwriting… it’s a muscle like any other and needs to be exercised!  This week we will focus on the letter formation:  Watch the video then practice one line of this  https://www.teachhandwriting.co.uk/cursive-joins-choice-2.html          Then practice your cursive (joined up) handwriting by copying out the poem.   https://www.poetry4kids.com/poems/good-morning-dear-students/</vt:lpstr>
      <vt:lpstr>Monday  Week 8    You don’t need to print these daily spelling mats, you can just copy from the screen.</vt:lpstr>
      <vt:lpstr>English: Using setting descriptions</vt:lpstr>
      <vt:lpstr>PowerPoint Presentation</vt:lpstr>
      <vt:lpstr>Tuesday</vt:lpstr>
      <vt:lpstr>Tuesday   You don’t need to print these daily spelling mats, you can just copy from the screen.</vt:lpstr>
      <vt:lpstr>English: Using an ellipses</vt:lpstr>
      <vt:lpstr>PowerPoint Presentation</vt:lpstr>
      <vt:lpstr>Wednesday</vt:lpstr>
      <vt:lpstr>Wednesday   You don’t need to print these daily spelling mats, you can just copy from the screen.</vt:lpstr>
      <vt:lpstr>PowerPoint Presentation</vt:lpstr>
      <vt:lpstr>PowerPoint Presentation</vt:lpstr>
      <vt:lpstr>PowerPoint Presentation</vt:lpstr>
      <vt:lpstr>PowerPoint Presentation</vt:lpstr>
      <vt:lpstr>Thursday</vt:lpstr>
      <vt:lpstr>Thursday   You don’t need to print these daily spelling mats, you can just copy from the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Friday</vt:lpstr>
      <vt:lpstr>Friday   You don’t need to print these daily spelling mats, you can just copy from the screen.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Home Learning</dc:title>
  <dc:creator>Kathryn Ayre</dc:creator>
  <cp:lastModifiedBy>katie ayre</cp:lastModifiedBy>
  <cp:revision>41</cp:revision>
  <dcterms:created xsi:type="dcterms:W3CDTF">2020-04-28T08:39:03Z</dcterms:created>
  <dcterms:modified xsi:type="dcterms:W3CDTF">2020-05-07T16:15:55Z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