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handoutMasterIdLst>
    <p:handoutMasterId r:id="rId37"/>
  </p:handoutMasterIdLst>
  <p:sldIdLst>
    <p:sldId id="279" r:id="rId2"/>
    <p:sldId id="328" r:id="rId3"/>
    <p:sldId id="361" r:id="rId4"/>
    <p:sldId id="422" r:id="rId5"/>
    <p:sldId id="423" r:id="rId6"/>
    <p:sldId id="811" r:id="rId7"/>
    <p:sldId id="812" r:id="rId8"/>
    <p:sldId id="353" r:id="rId9"/>
    <p:sldId id="362" r:id="rId10"/>
    <p:sldId id="354" r:id="rId11"/>
    <p:sldId id="813" r:id="rId12"/>
    <p:sldId id="280" r:id="rId13"/>
    <p:sldId id="329" r:id="rId14"/>
    <p:sldId id="393" r:id="rId15"/>
    <p:sldId id="258" r:id="rId16"/>
    <p:sldId id="396" r:id="rId17"/>
    <p:sldId id="271" r:id="rId18"/>
    <p:sldId id="272" r:id="rId19"/>
    <p:sldId id="273" r:id="rId20"/>
    <p:sldId id="274" r:id="rId21"/>
    <p:sldId id="397" r:id="rId22"/>
    <p:sldId id="317" r:id="rId23"/>
    <p:sldId id="318" r:id="rId24"/>
    <p:sldId id="427" r:id="rId25"/>
    <p:sldId id="424" r:id="rId26"/>
    <p:sldId id="425" r:id="rId27"/>
    <p:sldId id="428" r:id="rId28"/>
    <p:sldId id="815" r:id="rId29"/>
    <p:sldId id="282" r:id="rId30"/>
    <p:sldId id="814" r:id="rId31"/>
    <p:sldId id="355" r:id="rId32"/>
    <p:sldId id="364" r:id="rId33"/>
    <p:sldId id="357" r:id="rId34"/>
    <p:sldId id="365" r:id="rId35"/>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9" pos="3839" userDrawn="1">
          <p15:clr>
            <a:srgbClr val="A4A3A4"/>
          </p15:clr>
        </p15:guide>
        <p15:guide id="10"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280" autoAdjust="0"/>
  </p:normalViewPr>
  <p:slideViewPr>
    <p:cSldViewPr showGuides="1">
      <p:cViewPr varScale="1">
        <p:scale>
          <a:sx n="60" d="100"/>
          <a:sy n="60" d="100"/>
        </p:scale>
        <p:origin x="96" y="306"/>
      </p:cViewPr>
      <p:guideLst>
        <p:guide pos="3839"/>
        <p:guide orient="horz" pos="2160"/>
      </p:guideLst>
    </p:cSldViewPr>
  </p:slideViewPr>
  <p:notesTextViewPr>
    <p:cViewPr>
      <p:scale>
        <a:sx n="1" d="1"/>
        <a:sy n="1" d="1"/>
      </p:scale>
      <p:origin x="0" y="0"/>
    </p:cViewPr>
  </p:notesTextViewPr>
  <p:notesViewPr>
    <p:cSldViewPr>
      <p:cViewPr varScale="1">
        <p:scale>
          <a:sx n="63" d="100"/>
          <a:sy n="63" d="100"/>
        </p:scale>
        <p:origin x="198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solidFill>
                <a:schemeClr val="tx2"/>
              </a:solidFil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73C59C-4E16-4A64-A766-34DB213E11B3}" type="datetimeFigureOut">
              <a:rPr lang="en-US">
                <a:solidFill>
                  <a:schemeClr val="tx2"/>
                </a:solidFill>
              </a:rPr>
              <a:t>6/8/2020</a:t>
            </a:fld>
            <a:endParaRPr>
              <a:solidFill>
                <a:schemeClr val="tx2"/>
              </a:solidFil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solidFill>
                <a:schemeClr val="tx2"/>
              </a:solidFil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D77566-CD65-4859-9FA1-43956DC85B8C}" type="slidenum">
              <a:rPr>
                <a:solidFill>
                  <a:schemeClr val="tx2"/>
                </a:solidFill>
              </a:rPr>
              <a:t>‹#›</a:t>
            </a:fld>
            <a:endParaRPr>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2"/>
                </a:solidFill>
              </a:defRPr>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2"/>
                </a:solidFill>
              </a:defRPr>
            </a:lvl1pPr>
          </a:lstStyle>
          <a:p>
            <a:fld id="{F95CF31C-F757-429C-A789-86504F04C3BE}" type="datetimeFigureOut">
              <a:rPr lang="en-US"/>
              <a:pPr/>
              <a:t>6/8/2020</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2"/>
                </a:solidFill>
              </a:defRPr>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2"/>
                </a:solidFill>
              </a:defRPr>
            </a:lvl1pPr>
          </a:lstStyle>
          <a:p>
            <a:fld id="{B8796F01-7154-41E0-B48B-A6921757531A}" type="slidenum">
              <a:rPr/>
              <a:pPr/>
              <a:t>‹#›</a:t>
            </a:fld>
            <a:endParaRPr/>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72383" y="1498601"/>
            <a:ext cx="7008574" cy="3298825"/>
          </a:xfrm>
        </p:spPr>
        <p:txBody>
          <a:bodyPr>
            <a:normAutofit/>
          </a:bodyPr>
          <a:lstStyle>
            <a:lvl1pPr>
              <a:lnSpc>
                <a:spcPct val="90000"/>
              </a:lnSpc>
              <a:defRPr sz="5400" cap="none" baseline="0"/>
            </a:lvl1pPr>
          </a:lstStyle>
          <a:p>
            <a:r>
              <a:rPr lang="en-US"/>
              <a:t>Click to edit Master title style</a:t>
            </a:r>
            <a:endParaRPr/>
          </a:p>
        </p:txBody>
      </p:sp>
      <p:sp>
        <p:nvSpPr>
          <p:cNvPr id="3" name="Subtitle 2"/>
          <p:cNvSpPr>
            <a:spLocks noGrp="1"/>
          </p:cNvSpPr>
          <p:nvPr>
            <p:ph type="subTitle" idx="1"/>
          </p:nvPr>
        </p:nvSpPr>
        <p:spPr>
          <a:xfrm>
            <a:off x="4672383" y="4927600"/>
            <a:ext cx="7008574" cy="1244600"/>
          </a:xfrm>
        </p:spPr>
        <p:txBody>
          <a:bodyPr>
            <a:normAutofit/>
          </a:bodyPr>
          <a:lstStyle>
            <a:lvl1pPr marL="0" indent="0" algn="l">
              <a:spcBef>
                <a:spcPts val="0"/>
              </a:spcBef>
              <a:buNone/>
              <a:defRPr sz="2800" b="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322277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6/8/2020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101043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52633" y="274638"/>
            <a:ext cx="1422030" cy="589756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117309" y="274638"/>
            <a:ext cx="8532178" cy="589756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6/8/2020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365071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41567DC7-4B8B-42B7-942D-8DCAFF30AC4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61425" y="6196014"/>
            <a:ext cx="7681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7767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F9267AE8-8DD7-4095-AAB4-8BD2273598DF}"/>
              </a:ext>
            </a:extLst>
          </p:cNvPr>
          <p:cNvSpPr/>
          <p:nvPr userDrawn="1"/>
        </p:nvSpPr>
        <p:spPr bwMode="auto">
          <a:xfrm>
            <a:off x="609442" y="438150"/>
            <a:ext cx="10957246"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439" y="478895"/>
            <a:ext cx="10957246"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530898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BBBFDF8C-968A-47A3-9D22-7CA01890013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61425" y="6196014"/>
            <a:ext cx="7681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0729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8B5A30F4-0B4E-4E4B-BC36-C30CD13F4E17}" type="datetimeFigureOut">
              <a:rPr lang="en-US"/>
              <a:t>6/8/2020</a:t>
            </a:fld>
            <a:endParaRPr dirty="0"/>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A60BA0E-20D0-4E7C-B286-26C960A6788F}" type="slidenum">
              <a:rPr/>
              <a:t>‹#›</a:t>
            </a:fld>
            <a:endParaRPr/>
          </a:p>
        </p:txBody>
      </p:sp>
    </p:spTree>
    <p:extLst>
      <p:ext uri="{BB962C8B-B14F-4D97-AF65-F5344CB8AC3E}">
        <p14:creationId xmlns:p14="http://schemas.microsoft.com/office/powerpoint/2010/main" val="156352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2589" y="4445000"/>
            <a:ext cx="7008574" cy="1930400"/>
          </a:xfrm>
        </p:spPr>
        <p:txBody>
          <a:bodyPr anchor="t">
            <a:normAutofit/>
          </a:bodyPr>
          <a:lstStyle>
            <a:lvl1pPr algn="l">
              <a:defRPr sz="5400" b="0" cap="none" baseline="0"/>
            </a:lvl1pPr>
          </a:lstStyle>
          <a:p>
            <a:r>
              <a:rPr lang="en-US"/>
              <a:t>Click to edit Master title style</a:t>
            </a:r>
            <a:endParaRPr dirty="0"/>
          </a:p>
        </p:txBody>
      </p:sp>
      <p:sp>
        <p:nvSpPr>
          <p:cNvPr id="3" name="Text Placeholder 2"/>
          <p:cNvSpPr>
            <a:spLocks noGrp="1"/>
          </p:cNvSpPr>
          <p:nvPr>
            <p:ph type="body" idx="1"/>
          </p:nvPr>
        </p:nvSpPr>
        <p:spPr>
          <a:xfrm>
            <a:off x="812589" y="3124200"/>
            <a:ext cx="7008574" cy="1296987"/>
          </a:xfrm>
        </p:spPr>
        <p:txBody>
          <a:bodyPr anchor="b">
            <a:normAutofit/>
          </a:bodyPr>
          <a:lstStyle>
            <a:lvl1pPr marL="0" indent="0">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196340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30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1706581" indent="0">
              <a:buNone/>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9755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2DD204D1-F9BD-4643-8480-6EA41EB484F1}" type="datetimeFigureOut">
              <a:rPr lang="en-US"/>
              <a:t>6/8/2020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48933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137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4" name="Content Placeholder 3"/>
          <p:cNvSpPr>
            <a:spLocks noGrp="1"/>
          </p:cNvSpPr>
          <p:nvPr>
            <p:ph sz="half" idx="2"/>
          </p:nvPr>
        </p:nvSpPr>
        <p:spPr>
          <a:xfrm>
            <a:off x="111730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30162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6" name="Content Placeholder 5"/>
          <p:cNvSpPr>
            <a:spLocks noGrp="1"/>
          </p:cNvSpPr>
          <p:nvPr>
            <p:ph sz="quarter" idx="4"/>
          </p:nvPr>
        </p:nvSpPr>
        <p:spPr>
          <a:xfrm>
            <a:off x="629755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2DD204D1-F9BD-4643-8480-6EA41EB484F1}" type="datetimeFigureOut">
              <a:rPr lang="en-US"/>
              <a:t>6/8/2020</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528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DD204D1-F9BD-4643-8480-6EA41EB484F1}" type="datetimeFigureOut">
              <a:rPr lang="en-US"/>
              <a:t>6/8/2020</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1676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D204D1-F9BD-4643-8480-6EA41EB484F1}" type="datetimeFigureOut">
              <a:rPr lang="en-US"/>
              <a:t>6/8/2020</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206873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3961368" y="0"/>
            <a:ext cx="7922736"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304721" y="1701800"/>
            <a:ext cx="3351927" cy="2844800"/>
          </a:xfrm>
        </p:spPr>
        <p:txBody>
          <a:bodyPr anchor="b">
            <a:normAutofit/>
          </a:bodyPr>
          <a:lstStyle>
            <a:lvl1pPr algn="l">
              <a:defRPr sz="2000" b="1"/>
            </a:lvl1pPr>
          </a:lstStyle>
          <a:p>
            <a:r>
              <a:rPr lang="en-US"/>
              <a:t>Click to edit Master title style</a:t>
            </a:r>
            <a:endParaRPr/>
          </a:p>
        </p:txBody>
      </p:sp>
      <p:sp>
        <p:nvSpPr>
          <p:cNvPr id="4" name="Text Placeholder 3"/>
          <p:cNvSpPr>
            <a:spLocks noGrp="1"/>
          </p:cNvSpPr>
          <p:nvPr>
            <p:ph type="body" sz="half" idx="2"/>
          </p:nvPr>
        </p:nvSpPr>
        <p:spPr>
          <a:xfrm>
            <a:off x="304721" y="4648200"/>
            <a:ext cx="3351927" cy="1727200"/>
          </a:xfrm>
        </p:spPr>
        <p:txBody>
          <a:bodyPr>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3" name="Content Placeholder 2"/>
          <p:cNvSpPr>
            <a:spLocks noGrp="1"/>
          </p:cNvSpPr>
          <p:nvPr>
            <p:ph idx="1"/>
          </p:nvPr>
        </p:nvSpPr>
        <p:spPr>
          <a:xfrm>
            <a:off x="4469236" y="482600"/>
            <a:ext cx="6805427" cy="5892800"/>
          </a:xfrm>
        </p:spPr>
        <p:txBody>
          <a:bodyPr>
            <a:norm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126BF754-515F-40B9-8D24-D54D5825B3D0}" type="datetimeFigureOut">
              <a:rPr lang="en-US"/>
              <a:t>6/8/2020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96807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2082258" y="0"/>
            <a:ext cx="802431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2437765" y="4800600"/>
            <a:ext cx="7313295" cy="762000"/>
          </a:xfrm>
        </p:spPr>
        <p:txBody>
          <a:bodyPr anchor="b">
            <a:normAutofit/>
          </a:bodyPr>
          <a:lstStyle>
            <a:lvl1pPr algn="l">
              <a:defRPr sz="2000" b="1"/>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2437765" y="279401"/>
            <a:ext cx="7313295" cy="4448175"/>
          </a:xfrm>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4" name="Text Placeholder 3"/>
          <p:cNvSpPr>
            <a:spLocks noGrp="1"/>
          </p:cNvSpPr>
          <p:nvPr>
            <p:ph type="body" sz="half" idx="2"/>
          </p:nvPr>
        </p:nvSpPr>
        <p:spPr>
          <a:xfrm>
            <a:off x="2437765" y="5562600"/>
            <a:ext cx="7313295" cy="812800"/>
          </a:xfrm>
        </p:spPr>
        <p:txBody>
          <a:bodyPr>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fld id="{126BF754-515F-40B9-8D24-D54D5825B3D0}" type="datetimeFigureOut">
              <a:rPr lang="en-US"/>
              <a:t>6/8/2020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22133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304721" y="0"/>
            <a:ext cx="11579384"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Placeholder 1"/>
          <p:cNvSpPr>
            <a:spLocks noGrp="1"/>
          </p:cNvSpPr>
          <p:nvPr>
            <p:ph type="title"/>
          </p:nvPr>
        </p:nvSpPr>
        <p:spPr>
          <a:xfrm>
            <a:off x="1117309" y="76200"/>
            <a:ext cx="10157354" cy="1397000"/>
          </a:xfrm>
          <a:prstGeom prst="rect">
            <a:avLst/>
          </a:prstGeom>
        </p:spPr>
        <p:txBody>
          <a:bodyPr vert="horz" lIns="121899" tIns="60949" rIns="121899" bIns="60949" rtlCol="0" anchor="b">
            <a:normAutofit/>
          </a:bodyPr>
          <a:lstStyle/>
          <a:p>
            <a:r>
              <a:rPr lang="en-US"/>
              <a:t>Click to edit Master title style</a:t>
            </a:r>
            <a:endParaRPr dirty="0"/>
          </a:p>
        </p:txBody>
      </p:sp>
      <p:sp>
        <p:nvSpPr>
          <p:cNvPr id="3" name="Text Placeholder 2"/>
          <p:cNvSpPr>
            <a:spLocks noGrp="1"/>
          </p:cNvSpPr>
          <p:nvPr>
            <p:ph type="body" idx="1"/>
          </p:nvPr>
        </p:nvSpPr>
        <p:spPr>
          <a:xfrm>
            <a:off x="1117309" y="1701800"/>
            <a:ext cx="10157354" cy="4470400"/>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309" y="6400801"/>
            <a:ext cx="2742486" cy="320675"/>
          </a:xfrm>
          <a:prstGeom prst="rect">
            <a:avLst/>
          </a:prstGeom>
        </p:spPr>
        <p:txBody>
          <a:bodyPr vert="horz" lIns="121899" tIns="60949" rIns="121899" bIns="60949" rtlCol="0" anchor="b"/>
          <a:lstStyle>
            <a:lvl1pPr algn="l">
              <a:defRPr sz="1200" baseline="0">
                <a:solidFill>
                  <a:schemeClr val="tx2">
                    <a:lumMod val="65000"/>
                    <a:lumOff val="35000"/>
                  </a:schemeClr>
                </a:solidFill>
              </a:defRPr>
            </a:lvl1pPr>
          </a:lstStyle>
          <a:p>
            <a:fld id="{2DD204D1-F9BD-4643-8480-6EA41EB484F1}" type="datetimeFigureOut">
              <a:rPr lang="en-US" smtClean="0"/>
              <a:pPr/>
              <a:t>6/8/2020</a:t>
            </a:fld>
            <a:endParaRPr lang="en-US"/>
          </a:p>
        </p:txBody>
      </p:sp>
      <p:sp>
        <p:nvSpPr>
          <p:cNvPr id="5" name="Footer Placeholder 4"/>
          <p:cNvSpPr>
            <a:spLocks noGrp="1"/>
          </p:cNvSpPr>
          <p:nvPr>
            <p:ph type="ftr" sz="quarter" idx="3"/>
          </p:nvPr>
        </p:nvSpPr>
        <p:spPr>
          <a:xfrm>
            <a:off x="3907842" y="6400801"/>
            <a:ext cx="6216301" cy="320675"/>
          </a:xfrm>
          <a:prstGeom prst="rect">
            <a:avLst/>
          </a:prstGeom>
        </p:spPr>
        <p:txBody>
          <a:bodyPr vert="horz" lIns="121899" tIns="60949" rIns="121899" bIns="60949" rtlCol="0" anchor="b"/>
          <a:lstStyle>
            <a:lvl1pPr algn="ctr">
              <a:defRPr sz="1200" baseline="0">
                <a:solidFill>
                  <a:schemeClr val="tx2">
                    <a:lumMod val="65000"/>
                    <a:lumOff val="35000"/>
                  </a:schemeClr>
                </a:solidFill>
              </a:defRPr>
            </a:lvl1pPr>
          </a:lstStyle>
          <a:p>
            <a:endParaRPr lang="en-US"/>
          </a:p>
        </p:txBody>
      </p:sp>
      <p:sp>
        <p:nvSpPr>
          <p:cNvPr id="6" name="Slide Number Placeholder 5"/>
          <p:cNvSpPr>
            <a:spLocks noGrp="1"/>
          </p:cNvSpPr>
          <p:nvPr>
            <p:ph type="sldNum" sz="quarter" idx="4"/>
          </p:nvPr>
        </p:nvSpPr>
        <p:spPr>
          <a:xfrm>
            <a:off x="10167146" y="6400801"/>
            <a:ext cx="1107518" cy="320675"/>
          </a:xfrm>
          <a:prstGeom prst="rect">
            <a:avLst/>
          </a:prstGeom>
        </p:spPr>
        <p:txBody>
          <a:bodyPr vert="horz" lIns="121899" tIns="60949" rIns="121899" bIns="60949" rtlCol="0" anchor="b"/>
          <a:lstStyle>
            <a:lvl1pPr algn="r">
              <a:defRPr sz="1200" baseline="0">
                <a:solidFill>
                  <a:schemeClr val="tx2">
                    <a:lumMod val="65000"/>
                    <a:lumOff val="35000"/>
                  </a:schemeClr>
                </a:solidFill>
              </a:defRPr>
            </a:lvl1pPr>
          </a:lstStyle>
          <a:p>
            <a:fld id="{EB37DED6-D4C7-42EE-AB49-D2E39E64FDE4}" type="slidenum">
              <a:rPr lang="en-US" smtClean="0"/>
              <a:pPr/>
              <a:t>‹#›</a:t>
            </a:fld>
            <a:endParaRPr lang="en-US"/>
          </a:p>
        </p:txBody>
      </p:sp>
    </p:spTree>
    <p:extLst>
      <p:ext uri="{BB962C8B-B14F-4D97-AF65-F5344CB8AC3E}">
        <p14:creationId xmlns:p14="http://schemas.microsoft.com/office/powerpoint/2010/main" val="1544047913"/>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63" r:id="rId3"/>
    <p:sldLayoutId id="2147483664" r:id="rId4"/>
    <p:sldLayoutId id="2147483665" r:id="rId5"/>
    <p:sldLayoutId id="2147483666" r:id="rId6"/>
    <p:sldLayoutId id="2147483667" r:id="rId7"/>
    <p:sldLayoutId id="2147483675" r:id="rId8"/>
    <p:sldLayoutId id="2147483676" r:id="rId9"/>
    <p:sldLayoutId id="2147483677" r:id="rId10"/>
    <p:sldLayoutId id="2147483678" r:id="rId11"/>
    <p:sldLayoutId id="2147483680" r:id="rId12"/>
    <p:sldLayoutId id="2147483681" r:id="rId13"/>
    <p:sldLayoutId id="2147483682"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p:titleStyle>
    <p:body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image" Target="../media/image25.tmp"/><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3.tmp"/><Relationship Id="rId3" Type="http://schemas.openxmlformats.org/officeDocument/2006/relationships/image" Target="../media/image28.tmp"/><Relationship Id="rId7" Type="http://schemas.openxmlformats.org/officeDocument/2006/relationships/image" Target="../media/image32.tmp"/><Relationship Id="rId2" Type="http://schemas.openxmlformats.org/officeDocument/2006/relationships/image" Target="../media/image27.tmp"/><Relationship Id="rId1" Type="http://schemas.openxmlformats.org/officeDocument/2006/relationships/slideLayout" Target="../slideLayouts/slideLayout7.xml"/><Relationship Id="rId6" Type="http://schemas.openxmlformats.org/officeDocument/2006/relationships/image" Target="../media/image31.tmp"/><Relationship Id="rId5" Type="http://schemas.openxmlformats.org/officeDocument/2006/relationships/image" Target="../media/image30.tmp"/><Relationship Id="rId4" Type="http://schemas.openxmlformats.org/officeDocument/2006/relationships/image" Target="../media/image29.tmp"/></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tmp"/><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5.tmp"/><Relationship Id="rId1" Type="http://schemas.openxmlformats.org/officeDocument/2006/relationships/slideLayout" Target="../slideLayouts/slideLayout7.xml"/><Relationship Id="rId4" Type="http://schemas.openxmlformats.org/officeDocument/2006/relationships/image" Target="../media/image20.tmp"/></Relationships>
</file>

<file path=ppt/slides/_rels/slide29.xml.rels><?xml version="1.0" encoding="UTF-8" standalone="yes"?>
<Relationships xmlns="http://schemas.openxmlformats.org/package/2006/relationships"><Relationship Id="rId2" Type="http://schemas.openxmlformats.org/officeDocument/2006/relationships/hyperlink" Target="https://whiterosemaths.com/homelearning/year-5/"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1.tmp"/><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tmp"/><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3.tmp"/><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4.tmp"/><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5.tmp"/><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image" Target="../media/image9.tmp"/><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image" Target="../media/image11.tmp"/><Relationship Id="rId1" Type="http://schemas.openxmlformats.org/officeDocument/2006/relationships/slideLayout" Target="../slideLayouts/slideLayout7.xml"/><Relationship Id="rId4" Type="http://schemas.openxmlformats.org/officeDocument/2006/relationships/image" Target="../media/image10.tmp"/></Relationships>
</file>

<file path=ppt/slides/_rels/slide6.xml.rels><?xml version="1.0" encoding="UTF-8" standalone="yes"?>
<Relationships xmlns="http://schemas.openxmlformats.org/package/2006/relationships"><Relationship Id="rId2" Type="http://schemas.openxmlformats.org/officeDocument/2006/relationships/hyperlink" Target="https://whiterosemaths.com/homelearning/year-5/"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51493-7135-46F5-8CAF-F555382A065D}"/>
              </a:ext>
            </a:extLst>
          </p:cNvPr>
          <p:cNvSpPr>
            <a:spLocks noGrp="1"/>
          </p:cNvSpPr>
          <p:nvPr>
            <p:ph type="title"/>
          </p:nvPr>
        </p:nvSpPr>
        <p:spPr/>
        <p:txBody>
          <a:bodyPr/>
          <a:lstStyle/>
          <a:p>
            <a:r>
              <a:rPr lang="en-GB" dirty="0"/>
              <a:t>Wednesday</a:t>
            </a:r>
          </a:p>
        </p:txBody>
      </p:sp>
    </p:spTree>
    <p:extLst>
      <p:ext uri="{BB962C8B-B14F-4D97-AF65-F5344CB8AC3E}">
        <p14:creationId xmlns:p14="http://schemas.microsoft.com/office/powerpoint/2010/main" val="3364417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184048-8D47-410B-BA25-B5C218EA27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968" y="0"/>
            <a:ext cx="10638888" cy="6850895"/>
          </a:xfrm>
          <a:prstGeom prst="rect">
            <a:avLst/>
          </a:prstGeom>
        </p:spPr>
      </p:pic>
    </p:spTree>
    <p:extLst>
      <p:ext uri="{BB962C8B-B14F-4D97-AF65-F5344CB8AC3E}">
        <p14:creationId xmlns:p14="http://schemas.microsoft.com/office/powerpoint/2010/main" val="86362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297747-46B4-437F-9EF4-9A04AA9D49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864" y="29299"/>
            <a:ext cx="9865096" cy="6799402"/>
          </a:xfrm>
          <a:prstGeom prst="rect">
            <a:avLst/>
          </a:prstGeom>
        </p:spPr>
      </p:pic>
    </p:spTree>
    <p:extLst>
      <p:ext uri="{BB962C8B-B14F-4D97-AF65-F5344CB8AC3E}">
        <p14:creationId xmlns:p14="http://schemas.microsoft.com/office/powerpoint/2010/main" val="2659290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34C36-71D2-413F-B782-46D29EBDA172}"/>
              </a:ext>
            </a:extLst>
          </p:cNvPr>
          <p:cNvSpPr>
            <a:spLocks noGrp="1"/>
          </p:cNvSpPr>
          <p:nvPr>
            <p:ph type="ctrTitle"/>
          </p:nvPr>
        </p:nvSpPr>
        <p:spPr/>
        <p:txBody>
          <a:bodyPr/>
          <a:lstStyle/>
          <a:p>
            <a:r>
              <a:rPr lang="en-GB" dirty="0"/>
              <a:t>Thursday</a:t>
            </a:r>
          </a:p>
        </p:txBody>
      </p:sp>
    </p:spTree>
    <p:extLst>
      <p:ext uri="{BB962C8B-B14F-4D97-AF65-F5344CB8AC3E}">
        <p14:creationId xmlns:p14="http://schemas.microsoft.com/office/powerpoint/2010/main" val="2599520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B758D-6554-450B-929E-B2F6431CA3AC}"/>
              </a:ext>
            </a:extLst>
          </p:cNvPr>
          <p:cNvSpPr>
            <a:spLocks noGrp="1"/>
          </p:cNvSpPr>
          <p:nvPr>
            <p:ph type="title"/>
          </p:nvPr>
        </p:nvSpPr>
        <p:spPr>
          <a:xfrm>
            <a:off x="175773" y="764704"/>
            <a:ext cx="2414513" cy="1400165"/>
          </a:xfrm>
        </p:spPr>
        <p:txBody>
          <a:bodyPr>
            <a:normAutofit fontScale="90000"/>
          </a:bodyPr>
          <a:lstStyle/>
          <a:p>
            <a:r>
              <a:rPr lang="en-GB" dirty="0"/>
              <a:t>Thursday </a:t>
            </a:r>
            <a:br>
              <a:rPr lang="en-GB" dirty="0"/>
            </a:br>
            <a:br>
              <a:rPr lang="en-GB" sz="1999" dirty="0"/>
            </a:br>
            <a:r>
              <a:rPr lang="en-GB" sz="1999" dirty="0">
                <a:solidFill>
                  <a:srgbClr val="FF6600"/>
                </a:solidFill>
              </a:rPr>
              <a:t>You don’t need to print these daily spelling mats, you can just copy from the screen.</a:t>
            </a:r>
            <a:endParaRPr lang="en-GB" dirty="0">
              <a:solidFill>
                <a:srgbClr val="FF6600"/>
              </a:solidFill>
            </a:endParaRPr>
          </a:p>
        </p:txBody>
      </p:sp>
      <p:pic>
        <p:nvPicPr>
          <p:cNvPr id="5" name="Picture 4">
            <a:extLst>
              <a:ext uri="{FF2B5EF4-FFF2-40B4-BE49-F238E27FC236}">
                <a16:creationId xmlns:a16="http://schemas.microsoft.com/office/drawing/2014/main" id="{31201C53-8A75-464F-BE42-4F8931DB7A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8401" y="476672"/>
            <a:ext cx="9122299" cy="5904656"/>
          </a:xfrm>
          <a:prstGeom prst="rect">
            <a:avLst/>
          </a:prstGeom>
        </p:spPr>
      </p:pic>
    </p:spTree>
    <p:extLst>
      <p:ext uri="{BB962C8B-B14F-4D97-AF65-F5344CB8AC3E}">
        <p14:creationId xmlns:p14="http://schemas.microsoft.com/office/powerpoint/2010/main" val="424443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C5DE9-B6F5-485D-A1BA-609798C76BE2}"/>
              </a:ext>
            </a:extLst>
          </p:cNvPr>
          <p:cNvSpPr>
            <a:spLocks noGrp="1"/>
          </p:cNvSpPr>
          <p:nvPr>
            <p:ph type="title"/>
          </p:nvPr>
        </p:nvSpPr>
        <p:spPr/>
        <p:txBody>
          <a:bodyPr/>
          <a:lstStyle/>
          <a:p>
            <a:r>
              <a:rPr lang="en-GB" dirty="0"/>
              <a:t>English</a:t>
            </a:r>
          </a:p>
        </p:txBody>
      </p:sp>
      <p:sp>
        <p:nvSpPr>
          <p:cNvPr id="3" name="Rectangle 2">
            <a:extLst>
              <a:ext uri="{FF2B5EF4-FFF2-40B4-BE49-F238E27FC236}">
                <a16:creationId xmlns:a16="http://schemas.microsoft.com/office/drawing/2014/main" id="{B9A3ED52-9474-434C-BDA5-6AFA220CEFF1}"/>
              </a:ext>
            </a:extLst>
          </p:cNvPr>
          <p:cNvSpPr/>
          <p:nvPr/>
        </p:nvSpPr>
        <p:spPr>
          <a:xfrm>
            <a:off x="333772" y="1473200"/>
            <a:ext cx="11233248" cy="1200329"/>
          </a:xfrm>
          <a:prstGeom prst="rect">
            <a:avLst/>
          </a:prstGeom>
        </p:spPr>
        <p:txBody>
          <a:bodyPr wrap="square">
            <a:spAutoFit/>
          </a:bodyPr>
          <a:lstStyle/>
          <a:p>
            <a:r>
              <a:rPr lang="en-GB" u="sng" dirty="0"/>
              <a:t>Thursday:</a:t>
            </a:r>
            <a:r>
              <a:rPr lang="en-GB" dirty="0"/>
              <a:t> </a:t>
            </a:r>
          </a:p>
          <a:p>
            <a:r>
              <a:rPr lang="en-GB" dirty="0"/>
              <a:t>- Adventurous Adverbs practice sentences </a:t>
            </a:r>
          </a:p>
          <a:p>
            <a:r>
              <a:rPr lang="en-GB" dirty="0"/>
              <a:t>- Write your setting description</a:t>
            </a:r>
          </a:p>
        </p:txBody>
      </p:sp>
    </p:spTree>
    <p:extLst>
      <p:ext uri="{BB962C8B-B14F-4D97-AF65-F5344CB8AC3E}">
        <p14:creationId xmlns:p14="http://schemas.microsoft.com/office/powerpoint/2010/main" val="323893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0">
            <a:extLst>
              <a:ext uri="{FF2B5EF4-FFF2-40B4-BE49-F238E27FC236}">
                <a16:creationId xmlns:a16="http://schemas.microsoft.com/office/drawing/2014/main" id="{0CB4AC85-4841-425F-ABBE-DE675A5C794D}"/>
              </a:ext>
            </a:extLst>
          </p:cNvPr>
          <p:cNvSpPr>
            <a:spLocks noGrp="1"/>
          </p:cNvSpPr>
          <p:nvPr>
            <p:ph type="title"/>
          </p:nvPr>
        </p:nvSpPr>
        <p:spPr>
          <a:xfrm>
            <a:off x="665406" y="332656"/>
            <a:ext cx="8220075" cy="681981"/>
          </a:xfrm>
        </p:spPr>
        <p:txBody>
          <a:bodyPr/>
          <a:lstStyle/>
          <a:p>
            <a:pPr eaLnBrk="1" hangingPunct="1"/>
            <a:r>
              <a:rPr lang="en-GB" altLang="en-US" sz="3600" dirty="0"/>
              <a:t>Adventurous Adverbs</a:t>
            </a:r>
          </a:p>
        </p:txBody>
      </p:sp>
      <p:sp>
        <p:nvSpPr>
          <p:cNvPr id="9219" name="Rectangle 4">
            <a:extLst>
              <a:ext uri="{FF2B5EF4-FFF2-40B4-BE49-F238E27FC236}">
                <a16:creationId xmlns:a16="http://schemas.microsoft.com/office/drawing/2014/main" id="{02DB0473-D857-4FE9-806A-FBBFCD33CB46}"/>
              </a:ext>
            </a:extLst>
          </p:cNvPr>
          <p:cNvSpPr>
            <a:spLocks noChangeArrowheads="1"/>
          </p:cNvSpPr>
          <p:nvPr/>
        </p:nvSpPr>
        <p:spPr bwMode="auto">
          <a:xfrm>
            <a:off x="665406" y="1014637"/>
            <a:ext cx="10441160" cy="760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pPr>
            <a:r>
              <a:rPr lang="en-GB" altLang="en-US" sz="2000" dirty="0">
                <a:solidFill>
                  <a:schemeClr val="tx1"/>
                </a:solidFill>
                <a:latin typeface="+mj-lt"/>
                <a:cs typeface="Calibri" panose="020F0502020204030204" pitchFamily="34" charset="0"/>
              </a:rPr>
              <a:t>Use the following pictures and verbs to experiment with adventurous adverbs!</a:t>
            </a:r>
          </a:p>
          <a:p>
            <a:pPr eaLnBrk="1" hangingPunct="1">
              <a:lnSpc>
                <a:spcPct val="100000"/>
              </a:lnSpc>
              <a:spcBef>
                <a:spcPct val="0"/>
              </a:spcBef>
              <a:buFontTx/>
              <a:buNone/>
            </a:pPr>
            <a:r>
              <a:rPr lang="en-GB" altLang="en-US" sz="2000" b="1" dirty="0">
                <a:solidFill>
                  <a:schemeClr val="tx1"/>
                </a:solidFill>
                <a:latin typeface="+mj-lt"/>
                <a:cs typeface="Calibri" panose="020F0502020204030204" pitchFamily="34" charset="0"/>
              </a:rPr>
              <a:t>Can you think of any of your own to add?</a:t>
            </a:r>
          </a:p>
        </p:txBody>
      </p:sp>
      <p:pic>
        <p:nvPicPr>
          <p:cNvPr id="9220" name="Picture 2">
            <a:extLst>
              <a:ext uri="{FF2B5EF4-FFF2-40B4-BE49-F238E27FC236}">
                <a16:creationId xmlns:a16="http://schemas.microsoft.com/office/drawing/2014/main" id="{C5DA15DB-4A8D-4F3C-9AFC-4F5254A2D0E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78713" y="2246313"/>
            <a:ext cx="4710112" cy="461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5F230F4-F02D-4F0B-A118-E3A394C2F5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834" y="1815368"/>
            <a:ext cx="6935722" cy="480298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a:extLst>
              <a:ext uri="{FF2B5EF4-FFF2-40B4-BE49-F238E27FC236}">
                <a16:creationId xmlns:a16="http://schemas.microsoft.com/office/drawing/2014/main" id="{E8B73CFB-5666-463D-AEBB-2020C5E2F51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8526" y="1965494"/>
            <a:ext cx="4476750"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itle 20">
            <a:extLst>
              <a:ext uri="{FF2B5EF4-FFF2-40B4-BE49-F238E27FC236}">
                <a16:creationId xmlns:a16="http://schemas.microsoft.com/office/drawing/2014/main" id="{880D39BD-B99B-4F3E-B9D3-26796040F530}"/>
              </a:ext>
            </a:extLst>
          </p:cNvPr>
          <p:cNvSpPr>
            <a:spLocks noGrp="1"/>
          </p:cNvSpPr>
          <p:nvPr>
            <p:ph type="title"/>
          </p:nvPr>
        </p:nvSpPr>
        <p:spPr>
          <a:xfrm>
            <a:off x="23813" y="-438067"/>
            <a:ext cx="8220075" cy="993775"/>
          </a:xfrm>
        </p:spPr>
        <p:txBody>
          <a:bodyPr/>
          <a:lstStyle/>
          <a:p>
            <a:pPr eaLnBrk="1" hangingPunct="1"/>
            <a:r>
              <a:rPr lang="en-GB" altLang="en-US" sz="3600" dirty="0"/>
              <a:t>Adventurous Adverbs</a:t>
            </a:r>
          </a:p>
        </p:txBody>
      </p:sp>
      <p:sp>
        <p:nvSpPr>
          <p:cNvPr id="10244" name="Rectangle 5">
            <a:extLst>
              <a:ext uri="{FF2B5EF4-FFF2-40B4-BE49-F238E27FC236}">
                <a16:creationId xmlns:a16="http://schemas.microsoft.com/office/drawing/2014/main" id="{20355F52-CD46-45EE-88C1-CD2095E57C80}"/>
              </a:ext>
            </a:extLst>
          </p:cNvPr>
          <p:cNvSpPr>
            <a:spLocks noChangeArrowheads="1"/>
          </p:cNvSpPr>
          <p:nvPr/>
        </p:nvSpPr>
        <p:spPr bwMode="auto">
          <a:xfrm>
            <a:off x="611188" y="1427331"/>
            <a:ext cx="7632700" cy="5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dirty="0">
                <a:solidFill>
                  <a:schemeClr val="tx1"/>
                </a:solidFill>
              </a:rPr>
              <a:t>Adverbs for ‘how’</a:t>
            </a:r>
          </a:p>
        </p:txBody>
      </p:sp>
      <p:sp>
        <p:nvSpPr>
          <p:cNvPr id="10245" name="Rectangle 50">
            <a:extLst>
              <a:ext uri="{FF2B5EF4-FFF2-40B4-BE49-F238E27FC236}">
                <a16:creationId xmlns:a16="http://schemas.microsoft.com/office/drawing/2014/main" id="{AFF25F77-6FEB-4709-8DDF-B50B41B43DFE}"/>
              </a:ext>
            </a:extLst>
          </p:cNvPr>
          <p:cNvSpPr>
            <a:spLocks noChangeArrowheads="1"/>
          </p:cNvSpPr>
          <p:nvPr/>
        </p:nvSpPr>
        <p:spPr bwMode="auto">
          <a:xfrm>
            <a:off x="5551488" y="3916532"/>
            <a:ext cx="827088" cy="307975"/>
          </a:xfrm>
          <a:prstGeom prst="rect">
            <a:avLst/>
          </a:prstGeom>
          <a:solidFill>
            <a:schemeClr val="bg1"/>
          </a:solidFill>
          <a:ln w="28575">
            <a:solidFill>
              <a:srgbClr val="BE0929"/>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400">
                <a:solidFill>
                  <a:schemeClr val="tx1"/>
                </a:solidFill>
              </a:rPr>
              <a:t>swung</a:t>
            </a:r>
          </a:p>
        </p:txBody>
      </p:sp>
      <p:sp>
        <p:nvSpPr>
          <p:cNvPr id="10246" name="Rectangle 51">
            <a:extLst>
              <a:ext uri="{FF2B5EF4-FFF2-40B4-BE49-F238E27FC236}">
                <a16:creationId xmlns:a16="http://schemas.microsoft.com/office/drawing/2014/main" id="{BFF91EE5-3BC2-4688-99F8-97242F720A1A}"/>
              </a:ext>
            </a:extLst>
          </p:cNvPr>
          <p:cNvSpPr>
            <a:spLocks noChangeArrowheads="1"/>
          </p:cNvSpPr>
          <p:nvPr/>
        </p:nvSpPr>
        <p:spPr bwMode="auto">
          <a:xfrm>
            <a:off x="4298952" y="4508670"/>
            <a:ext cx="827087" cy="307975"/>
          </a:xfrm>
          <a:prstGeom prst="rect">
            <a:avLst/>
          </a:prstGeom>
          <a:solidFill>
            <a:schemeClr val="bg1"/>
          </a:solidFill>
          <a:ln w="28575">
            <a:solidFill>
              <a:srgbClr val="BE0929"/>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400">
                <a:solidFill>
                  <a:schemeClr val="tx1"/>
                </a:solidFill>
              </a:rPr>
              <a:t>rustled</a:t>
            </a:r>
          </a:p>
        </p:txBody>
      </p:sp>
      <p:sp>
        <p:nvSpPr>
          <p:cNvPr id="10247" name="Rectangle 52">
            <a:extLst>
              <a:ext uri="{FF2B5EF4-FFF2-40B4-BE49-F238E27FC236}">
                <a16:creationId xmlns:a16="http://schemas.microsoft.com/office/drawing/2014/main" id="{C1A5B776-5304-4F58-9D0A-9F8135F2A2C6}"/>
              </a:ext>
            </a:extLst>
          </p:cNvPr>
          <p:cNvSpPr>
            <a:spLocks noChangeArrowheads="1"/>
          </p:cNvSpPr>
          <p:nvPr/>
        </p:nvSpPr>
        <p:spPr bwMode="auto">
          <a:xfrm>
            <a:off x="5553076" y="2046456"/>
            <a:ext cx="825500" cy="306388"/>
          </a:xfrm>
          <a:prstGeom prst="rect">
            <a:avLst/>
          </a:prstGeom>
          <a:solidFill>
            <a:schemeClr val="bg1"/>
          </a:solidFill>
          <a:ln w="28575">
            <a:solidFill>
              <a:srgbClr val="BE0929"/>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400">
                <a:solidFill>
                  <a:schemeClr val="tx1"/>
                </a:solidFill>
              </a:rPr>
              <a:t>skipped</a:t>
            </a:r>
          </a:p>
        </p:txBody>
      </p:sp>
      <p:sp>
        <p:nvSpPr>
          <p:cNvPr id="10248" name="Rectangle 53">
            <a:extLst>
              <a:ext uri="{FF2B5EF4-FFF2-40B4-BE49-F238E27FC236}">
                <a16:creationId xmlns:a16="http://schemas.microsoft.com/office/drawing/2014/main" id="{DE83BC0C-B254-4750-9B87-EB91B74FECA0}"/>
              </a:ext>
            </a:extLst>
          </p:cNvPr>
          <p:cNvSpPr>
            <a:spLocks noChangeArrowheads="1"/>
          </p:cNvSpPr>
          <p:nvPr/>
        </p:nvSpPr>
        <p:spPr bwMode="auto">
          <a:xfrm>
            <a:off x="2606677" y="2983082"/>
            <a:ext cx="827087" cy="307975"/>
          </a:xfrm>
          <a:prstGeom prst="rect">
            <a:avLst/>
          </a:prstGeom>
          <a:solidFill>
            <a:schemeClr val="bg1"/>
          </a:solidFill>
          <a:ln w="28575">
            <a:solidFill>
              <a:srgbClr val="BE0929"/>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400">
                <a:solidFill>
                  <a:schemeClr val="tx1"/>
                </a:solidFill>
              </a:rPr>
              <a:t>stood</a:t>
            </a:r>
          </a:p>
        </p:txBody>
      </p:sp>
      <p:sp>
        <p:nvSpPr>
          <p:cNvPr id="10249" name="Rectangle 54">
            <a:extLst>
              <a:ext uri="{FF2B5EF4-FFF2-40B4-BE49-F238E27FC236}">
                <a16:creationId xmlns:a16="http://schemas.microsoft.com/office/drawing/2014/main" id="{490A322E-AB76-4B08-BAE6-0532527B297D}"/>
              </a:ext>
            </a:extLst>
          </p:cNvPr>
          <p:cNvSpPr>
            <a:spLocks noChangeArrowheads="1"/>
          </p:cNvSpPr>
          <p:nvPr/>
        </p:nvSpPr>
        <p:spPr bwMode="auto">
          <a:xfrm>
            <a:off x="2678113" y="4562645"/>
            <a:ext cx="858838" cy="307975"/>
          </a:xfrm>
          <a:prstGeom prst="rect">
            <a:avLst/>
          </a:prstGeom>
          <a:solidFill>
            <a:schemeClr val="bg1"/>
          </a:solidFill>
          <a:ln w="28575">
            <a:solidFill>
              <a:srgbClr val="BE0929"/>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400">
                <a:solidFill>
                  <a:schemeClr val="tx1"/>
                </a:solidFill>
              </a:rPr>
              <a:t>swayed</a:t>
            </a:r>
          </a:p>
        </p:txBody>
      </p:sp>
      <p:sp>
        <p:nvSpPr>
          <p:cNvPr id="10250" name="Rectangle 51">
            <a:extLst>
              <a:ext uri="{FF2B5EF4-FFF2-40B4-BE49-F238E27FC236}">
                <a16:creationId xmlns:a16="http://schemas.microsoft.com/office/drawing/2014/main" id="{B2FB3851-C5CA-4ECE-90F6-DF5D5478CC40}"/>
              </a:ext>
            </a:extLst>
          </p:cNvPr>
          <p:cNvSpPr>
            <a:spLocks noChangeArrowheads="1"/>
          </p:cNvSpPr>
          <p:nvPr/>
        </p:nvSpPr>
        <p:spPr bwMode="auto">
          <a:xfrm>
            <a:off x="2906713" y="3830807"/>
            <a:ext cx="858838" cy="307975"/>
          </a:xfrm>
          <a:prstGeom prst="rect">
            <a:avLst/>
          </a:prstGeom>
          <a:solidFill>
            <a:schemeClr val="bg1"/>
          </a:solidFill>
          <a:ln w="28575">
            <a:solidFill>
              <a:srgbClr val="BE0929"/>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400">
                <a:solidFill>
                  <a:schemeClr val="tx1"/>
                </a:solidFill>
              </a:rPr>
              <a:t>fluttered</a:t>
            </a:r>
          </a:p>
        </p:txBody>
      </p:sp>
      <p:sp>
        <p:nvSpPr>
          <p:cNvPr id="10251" name="Rectangle 32">
            <a:extLst>
              <a:ext uri="{FF2B5EF4-FFF2-40B4-BE49-F238E27FC236}">
                <a16:creationId xmlns:a16="http://schemas.microsoft.com/office/drawing/2014/main" id="{9CC00CF1-04D6-4054-8535-CEFE12367C4C}"/>
              </a:ext>
            </a:extLst>
          </p:cNvPr>
          <p:cNvSpPr>
            <a:spLocks noChangeArrowheads="1"/>
          </p:cNvSpPr>
          <p:nvPr/>
        </p:nvSpPr>
        <p:spPr bwMode="auto">
          <a:xfrm>
            <a:off x="560389" y="3587920"/>
            <a:ext cx="1712913" cy="338137"/>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daintily</a:t>
            </a:r>
          </a:p>
        </p:txBody>
      </p:sp>
      <p:sp>
        <p:nvSpPr>
          <p:cNvPr id="10252" name="Rectangle 33">
            <a:extLst>
              <a:ext uri="{FF2B5EF4-FFF2-40B4-BE49-F238E27FC236}">
                <a16:creationId xmlns:a16="http://schemas.microsoft.com/office/drawing/2014/main" id="{FCBD5893-ECB9-4FC5-97AC-FAD824AE7CB8}"/>
              </a:ext>
            </a:extLst>
          </p:cNvPr>
          <p:cNvSpPr>
            <a:spLocks noChangeArrowheads="1"/>
          </p:cNvSpPr>
          <p:nvPr/>
        </p:nvSpPr>
        <p:spPr bwMode="auto">
          <a:xfrm>
            <a:off x="560389" y="3164056"/>
            <a:ext cx="1712913" cy="338138"/>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cautiously</a:t>
            </a:r>
          </a:p>
        </p:txBody>
      </p:sp>
      <p:sp>
        <p:nvSpPr>
          <p:cNvPr id="10253" name="Rectangle 34">
            <a:extLst>
              <a:ext uri="{FF2B5EF4-FFF2-40B4-BE49-F238E27FC236}">
                <a16:creationId xmlns:a16="http://schemas.microsoft.com/office/drawing/2014/main" id="{9566260E-76D4-40FC-AB7F-8541DAD1D0DD}"/>
              </a:ext>
            </a:extLst>
          </p:cNvPr>
          <p:cNvSpPr>
            <a:spLocks noChangeArrowheads="1"/>
          </p:cNvSpPr>
          <p:nvPr/>
        </p:nvSpPr>
        <p:spPr bwMode="auto">
          <a:xfrm>
            <a:off x="560389" y="4011781"/>
            <a:ext cx="1712913" cy="338138"/>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freely</a:t>
            </a:r>
          </a:p>
        </p:txBody>
      </p:sp>
      <p:sp>
        <p:nvSpPr>
          <p:cNvPr id="10254" name="Rectangle 35">
            <a:extLst>
              <a:ext uri="{FF2B5EF4-FFF2-40B4-BE49-F238E27FC236}">
                <a16:creationId xmlns:a16="http://schemas.microsoft.com/office/drawing/2014/main" id="{6CB398D8-7A46-4426-9543-296E7A1243B7}"/>
              </a:ext>
            </a:extLst>
          </p:cNvPr>
          <p:cNvSpPr>
            <a:spLocks noChangeArrowheads="1"/>
          </p:cNvSpPr>
          <p:nvPr/>
        </p:nvSpPr>
        <p:spPr bwMode="auto">
          <a:xfrm>
            <a:off x="560389" y="4434057"/>
            <a:ext cx="1712913" cy="339725"/>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gracefully</a:t>
            </a:r>
          </a:p>
        </p:txBody>
      </p:sp>
      <p:sp>
        <p:nvSpPr>
          <p:cNvPr id="10255" name="Rectangle 36">
            <a:extLst>
              <a:ext uri="{FF2B5EF4-FFF2-40B4-BE49-F238E27FC236}">
                <a16:creationId xmlns:a16="http://schemas.microsoft.com/office/drawing/2014/main" id="{2102AABB-F666-4CD9-B724-ADF65DE8ACB1}"/>
              </a:ext>
            </a:extLst>
          </p:cNvPr>
          <p:cNvSpPr>
            <a:spLocks noChangeArrowheads="1"/>
          </p:cNvSpPr>
          <p:nvPr/>
        </p:nvSpPr>
        <p:spPr bwMode="auto">
          <a:xfrm>
            <a:off x="560389" y="4857920"/>
            <a:ext cx="1712913" cy="339725"/>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happily</a:t>
            </a:r>
          </a:p>
        </p:txBody>
      </p:sp>
      <p:sp>
        <p:nvSpPr>
          <p:cNvPr id="10256" name="Rectangle 19">
            <a:extLst>
              <a:ext uri="{FF2B5EF4-FFF2-40B4-BE49-F238E27FC236}">
                <a16:creationId xmlns:a16="http://schemas.microsoft.com/office/drawing/2014/main" id="{B7BDB5F8-B36A-4594-9060-19A456C2B3D6}"/>
              </a:ext>
            </a:extLst>
          </p:cNvPr>
          <p:cNvSpPr>
            <a:spLocks noChangeArrowheads="1"/>
          </p:cNvSpPr>
          <p:nvPr/>
        </p:nvSpPr>
        <p:spPr bwMode="auto">
          <a:xfrm>
            <a:off x="560389" y="6126332"/>
            <a:ext cx="7731125" cy="276225"/>
          </a:xfrm>
          <a:prstGeom prst="rect">
            <a:avLst/>
          </a:prstGeom>
          <a:solidFill>
            <a:srgbClr val="EE6C7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200">
                <a:solidFill>
                  <a:schemeClr val="bg1"/>
                </a:solidFill>
                <a:latin typeface="Twinkl SemiBold" pitchFamily="2" charset="0"/>
              </a:rPr>
              <a:t>Read ‘Twist the Text: The Little Red Riding Hood Collection’ at twinkl.com/originals</a:t>
            </a:r>
          </a:p>
        </p:txBody>
      </p:sp>
      <p:sp>
        <p:nvSpPr>
          <p:cNvPr id="10257" name="Rectangle 33">
            <a:extLst>
              <a:ext uri="{FF2B5EF4-FFF2-40B4-BE49-F238E27FC236}">
                <a16:creationId xmlns:a16="http://schemas.microsoft.com/office/drawing/2014/main" id="{711120E3-CE5B-4AAB-96E0-4F2C0F68A8D6}"/>
              </a:ext>
            </a:extLst>
          </p:cNvPr>
          <p:cNvSpPr>
            <a:spLocks noChangeArrowheads="1"/>
          </p:cNvSpPr>
          <p:nvPr/>
        </p:nvSpPr>
        <p:spPr bwMode="auto">
          <a:xfrm>
            <a:off x="560389" y="2740195"/>
            <a:ext cx="1712913" cy="338137"/>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carefully</a:t>
            </a:r>
          </a:p>
        </p:txBody>
      </p:sp>
      <p:sp>
        <p:nvSpPr>
          <p:cNvPr id="10258" name="Rectangle 23">
            <a:extLst>
              <a:ext uri="{FF2B5EF4-FFF2-40B4-BE49-F238E27FC236}">
                <a16:creationId xmlns:a16="http://schemas.microsoft.com/office/drawing/2014/main" id="{751F1F6A-C56B-41EA-BE28-A5F18D366454}"/>
              </a:ext>
            </a:extLst>
          </p:cNvPr>
          <p:cNvSpPr>
            <a:spLocks noChangeArrowheads="1"/>
          </p:cNvSpPr>
          <p:nvPr/>
        </p:nvSpPr>
        <p:spPr bwMode="auto">
          <a:xfrm>
            <a:off x="560389" y="2316331"/>
            <a:ext cx="1712913" cy="338138"/>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beautifully</a:t>
            </a:r>
          </a:p>
        </p:txBody>
      </p:sp>
      <p:sp>
        <p:nvSpPr>
          <p:cNvPr id="10259" name="Rectangle 38">
            <a:extLst>
              <a:ext uri="{FF2B5EF4-FFF2-40B4-BE49-F238E27FC236}">
                <a16:creationId xmlns:a16="http://schemas.microsoft.com/office/drawing/2014/main" id="{7C4FA547-7D66-40BA-8045-45C2940BE44D}"/>
              </a:ext>
            </a:extLst>
          </p:cNvPr>
          <p:cNvSpPr>
            <a:spLocks noChangeArrowheads="1"/>
          </p:cNvSpPr>
          <p:nvPr/>
        </p:nvSpPr>
        <p:spPr bwMode="auto">
          <a:xfrm>
            <a:off x="2139952" y="5705645"/>
            <a:ext cx="1449387" cy="339725"/>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kindly</a:t>
            </a:r>
          </a:p>
        </p:txBody>
      </p:sp>
      <p:sp>
        <p:nvSpPr>
          <p:cNvPr id="10260" name="Rectangle 40">
            <a:extLst>
              <a:ext uri="{FF2B5EF4-FFF2-40B4-BE49-F238E27FC236}">
                <a16:creationId xmlns:a16="http://schemas.microsoft.com/office/drawing/2014/main" id="{755CB4BB-E816-456D-B3B5-10AC8A6598D9}"/>
              </a:ext>
            </a:extLst>
          </p:cNvPr>
          <p:cNvSpPr>
            <a:spLocks noChangeArrowheads="1"/>
          </p:cNvSpPr>
          <p:nvPr/>
        </p:nvSpPr>
        <p:spPr bwMode="auto">
          <a:xfrm>
            <a:off x="3706813" y="5705645"/>
            <a:ext cx="1449388" cy="339725"/>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miserably</a:t>
            </a:r>
          </a:p>
        </p:txBody>
      </p:sp>
      <p:sp>
        <p:nvSpPr>
          <p:cNvPr id="10261" name="Rectangle 33">
            <a:extLst>
              <a:ext uri="{FF2B5EF4-FFF2-40B4-BE49-F238E27FC236}">
                <a16:creationId xmlns:a16="http://schemas.microsoft.com/office/drawing/2014/main" id="{DADEE794-2900-4B31-8822-1A0F73CEC58F}"/>
              </a:ext>
            </a:extLst>
          </p:cNvPr>
          <p:cNvSpPr>
            <a:spLocks noChangeArrowheads="1"/>
          </p:cNvSpPr>
          <p:nvPr/>
        </p:nvSpPr>
        <p:spPr bwMode="auto">
          <a:xfrm>
            <a:off x="560389" y="1894056"/>
            <a:ext cx="1712913" cy="336550"/>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awkwardly</a:t>
            </a:r>
          </a:p>
        </p:txBody>
      </p:sp>
      <p:sp>
        <p:nvSpPr>
          <p:cNvPr id="10262" name="Rectangle 32">
            <a:extLst>
              <a:ext uri="{FF2B5EF4-FFF2-40B4-BE49-F238E27FC236}">
                <a16:creationId xmlns:a16="http://schemas.microsoft.com/office/drawing/2014/main" id="{422F541D-C396-4AD8-8745-C85E5085AEDC}"/>
              </a:ext>
            </a:extLst>
          </p:cNvPr>
          <p:cNvSpPr>
            <a:spLocks noChangeArrowheads="1"/>
          </p:cNvSpPr>
          <p:nvPr/>
        </p:nvSpPr>
        <p:spPr bwMode="auto">
          <a:xfrm>
            <a:off x="6577014" y="3587920"/>
            <a:ext cx="1712913" cy="338137"/>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urgently</a:t>
            </a:r>
          </a:p>
        </p:txBody>
      </p:sp>
      <p:sp>
        <p:nvSpPr>
          <p:cNvPr id="10263" name="Rectangle 33">
            <a:extLst>
              <a:ext uri="{FF2B5EF4-FFF2-40B4-BE49-F238E27FC236}">
                <a16:creationId xmlns:a16="http://schemas.microsoft.com/office/drawing/2014/main" id="{C4A640CF-7C32-49C9-B3FA-01395FB9C1CE}"/>
              </a:ext>
            </a:extLst>
          </p:cNvPr>
          <p:cNvSpPr>
            <a:spLocks noChangeArrowheads="1"/>
          </p:cNvSpPr>
          <p:nvPr/>
        </p:nvSpPr>
        <p:spPr bwMode="auto">
          <a:xfrm>
            <a:off x="6577014" y="3164056"/>
            <a:ext cx="1712913" cy="338138"/>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viciously</a:t>
            </a:r>
          </a:p>
        </p:txBody>
      </p:sp>
      <p:sp>
        <p:nvSpPr>
          <p:cNvPr id="10264" name="Rectangle 34">
            <a:extLst>
              <a:ext uri="{FF2B5EF4-FFF2-40B4-BE49-F238E27FC236}">
                <a16:creationId xmlns:a16="http://schemas.microsoft.com/office/drawing/2014/main" id="{9BE30103-25DC-4C47-A2CB-79873D1639F4}"/>
              </a:ext>
            </a:extLst>
          </p:cNvPr>
          <p:cNvSpPr>
            <a:spLocks noChangeArrowheads="1"/>
          </p:cNvSpPr>
          <p:nvPr/>
        </p:nvSpPr>
        <p:spPr bwMode="auto">
          <a:xfrm>
            <a:off x="6577014" y="4011781"/>
            <a:ext cx="1712913" cy="338138"/>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timidly</a:t>
            </a:r>
          </a:p>
        </p:txBody>
      </p:sp>
      <p:sp>
        <p:nvSpPr>
          <p:cNvPr id="10265" name="Rectangle 35">
            <a:extLst>
              <a:ext uri="{FF2B5EF4-FFF2-40B4-BE49-F238E27FC236}">
                <a16:creationId xmlns:a16="http://schemas.microsoft.com/office/drawing/2014/main" id="{092AA26C-E631-4EBD-A405-DFF62F224744}"/>
              </a:ext>
            </a:extLst>
          </p:cNvPr>
          <p:cNvSpPr>
            <a:spLocks noChangeArrowheads="1"/>
          </p:cNvSpPr>
          <p:nvPr/>
        </p:nvSpPr>
        <p:spPr bwMode="auto">
          <a:xfrm>
            <a:off x="6577014" y="4434057"/>
            <a:ext cx="1712913" cy="339725"/>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stylishly</a:t>
            </a:r>
          </a:p>
        </p:txBody>
      </p:sp>
      <p:sp>
        <p:nvSpPr>
          <p:cNvPr id="10266" name="Rectangle 36">
            <a:extLst>
              <a:ext uri="{FF2B5EF4-FFF2-40B4-BE49-F238E27FC236}">
                <a16:creationId xmlns:a16="http://schemas.microsoft.com/office/drawing/2014/main" id="{984BB967-1990-408C-858C-F608DF434D88}"/>
              </a:ext>
            </a:extLst>
          </p:cNvPr>
          <p:cNvSpPr>
            <a:spLocks noChangeArrowheads="1"/>
          </p:cNvSpPr>
          <p:nvPr/>
        </p:nvSpPr>
        <p:spPr bwMode="auto">
          <a:xfrm>
            <a:off x="6577014" y="4857920"/>
            <a:ext cx="1712913" cy="339725"/>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recklessly</a:t>
            </a:r>
          </a:p>
        </p:txBody>
      </p:sp>
      <p:sp>
        <p:nvSpPr>
          <p:cNvPr id="10267" name="Rectangle 37">
            <a:extLst>
              <a:ext uri="{FF2B5EF4-FFF2-40B4-BE49-F238E27FC236}">
                <a16:creationId xmlns:a16="http://schemas.microsoft.com/office/drawing/2014/main" id="{D0FB1392-6A14-447D-A3B9-C4FF80069CFD}"/>
              </a:ext>
            </a:extLst>
          </p:cNvPr>
          <p:cNvSpPr>
            <a:spLocks noChangeArrowheads="1"/>
          </p:cNvSpPr>
          <p:nvPr/>
        </p:nvSpPr>
        <p:spPr bwMode="auto">
          <a:xfrm>
            <a:off x="6423026" y="5281782"/>
            <a:ext cx="1866900" cy="339725"/>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quietly</a:t>
            </a:r>
          </a:p>
        </p:txBody>
      </p:sp>
      <p:sp>
        <p:nvSpPr>
          <p:cNvPr id="10268" name="Rectangle 33">
            <a:extLst>
              <a:ext uri="{FF2B5EF4-FFF2-40B4-BE49-F238E27FC236}">
                <a16:creationId xmlns:a16="http://schemas.microsoft.com/office/drawing/2014/main" id="{AFAD854D-B150-4D8A-B442-90332F2D6650}"/>
              </a:ext>
            </a:extLst>
          </p:cNvPr>
          <p:cNvSpPr>
            <a:spLocks noChangeArrowheads="1"/>
          </p:cNvSpPr>
          <p:nvPr/>
        </p:nvSpPr>
        <p:spPr bwMode="auto">
          <a:xfrm>
            <a:off x="6577014" y="2740195"/>
            <a:ext cx="1712913" cy="338137"/>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dirty="0">
                <a:solidFill>
                  <a:schemeClr val="bg1"/>
                </a:solidFill>
              </a:rPr>
              <a:t>wistfully</a:t>
            </a:r>
          </a:p>
        </p:txBody>
      </p:sp>
      <p:sp>
        <p:nvSpPr>
          <p:cNvPr id="10269" name="Rectangle 23">
            <a:extLst>
              <a:ext uri="{FF2B5EF4-FFF2-40B4-BE49-F238E27FC236}">
                <a16:creationId xmlns:a16="http://schemas.microsoft.com/office/drawing/2014/main" id="{206341A6-B2A9-435B-99A0-47D7B8D82277}"/>
              </a:ext>
            </a:extLst>
          </p:cNvPr>
          <p:cNvSpPr>
            <a:spLocks noChangeArrowheads="1"/>
          </p:cNvSpPr>
          <p:nvPr/>
        </p:nvSpPr>
        <p:spPr bwMode="auto">
          <a:xfrm>
            <a:off x="6577014" y="2316331"/>
            <a:ext cx="1712913" cy="338138"/>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worriedly</a:t>
            </a:r>
          </a:p>
        </p:txBody>
      </p:sp>
      <p:sp>
        <p:nvSpPr>
          <p:cNvPr id="10270" name="Rectangle 33">
            <a:extLst>
              <a:ext uri="{FF2B5EF4-FFF2-40B4-BE49-F238E27FC236}">
                <a16:creationId xmlns:a16="http://schemas.microsoft.com/office/drawing/2014/main" id="{6FC3AB71-CFF5-4E30-9B92-28E3A7D173BC}"/>
              </a:ext>
            </a:extLst>
          </p:cNvPr>
          <p:cNvSpPr>
            <a:spLocks noChangeArrowheads="1"/>
          </p:cNvSpPr>
          <p:nvPr/>
        </p:nvSpPr>
        <p:spPr bwMode="auto">
          <a:xfrm>
            <a:off x="6577014" y="1894056"/>
            <a:ext cx="1712913" cy="336550"/>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zealously</a:t>
            </a:r>
          </a:p>
        </p:txBody>
      </p:sp>
      <p:sp>
        <p:nvSpPr>
          <p:cNvPr id="10271" name="Rectangle 56">
            <a:extLst>
              <a:ext uri="{FF2B5EF4-FFF2-40B4-BE49-F238E27FC236}">
                <a16:creationId xmlns:a16="http://schemas.microsoft.com/office/drawing/2014/main" id="{84ED65BB-CD2E-417A-BD8F-3644C8AA2423}"/>
              </a:ext>
            </a:extLst>
          </p:cNvPr>
          <p:cNvSpPr>
            <a:spLocks noChangeArrowheads="1"/>
          </p:cNvSpPr>
          <p:nvPr/>
        </p:nvSpPr>
        <p:spPr bwMode="auto">
          <a:xfrm>
            <a:off x="2514602" y="5278607"/>
            <a:ext cx="1868487" cy="339725"/>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leisurely</a:t>
            </a:r>
          </a:p>
        </p:txBody>
      </p:sp>
      <p:sp>
        <p:nvSpPr>
          <p:cNvPr id="10272" name="Rectangle 57">
            <a:extLst>
              <a:ext uri="{FF2B5EF4-FFF2-40B4-BE49-F238E27FC236}">
                <a16:creationId xmlns:a16="http://schemas.microsoft.com/office/drawing/2014/main" id="{867CD536-F303-4070-8625-A9914FEA9A38}"/>
              </a:ext>
            </a:extLst>
          </p:cNvPr>
          <p:cNvSpPr>
            <a:spLocks noChangeArrowheads="1"/>
          </p:cNvSpPr>
          <p:nvPr/>
        </p:nvSpPr>
        <p:spPr bwMode="auto">
          <a:xfrm>
            <a:off x="4468813" y="5278606"/>
            <a:ext cx="1868488" cy="338138"/>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noisily</a:t>
            </a:r>
          </a:p>
        </p:txBody>
      </p:sp>
      <p:sp>
        <p:nvSpPr>
          <p:cNvPr id="10273" name="Rectangle 40">
            <a:extLst>
              <a:ext uri="{FF2B5EF4-FFF2-40B4-BE49-F238E27FC236}">
                <a16:creationId xmlns:a16="http://schemas.microsoft.com/office/drawing/2014/main" id="{B46C290E-1E92-447C-B9E1-22B9DB0EA7D2}"/>
              </a:ext>
            </a:extLst>
          </p:cNvPr>
          <p:cNvSpPr>
            <a:spLocks noChangeArrowheads="1"/>
          </p:cNvSpPr>
          <p:nvPr/>
        </p:nvSpPr>
        <p:spPr bwMode="auto">
          <a:xfrm>
            <a:off x="5273677" y="5705645"/>
            <a:ext cx="1449387" cy="339725"/>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oddly</a:t>
            </a:r>
          </a:p>
        </p:txBody>
      </p:sp>
      <p:sp>
        <p:nvSpPr>
          <p:cNvPr id="10274" name="Rectangle 40">
            <a:extLst>
              <a:ext uri="{FF2B5EF4-FFF2-40B4-BE49-F238E27FC236}">
                <a16:creationId xmlns:a16="http://schemas.microsoft.com/office/drawing/2014/main" id="{5BACF90A-EE85-48E2-951C-5DDEA0908114}"/>
              </a:ext>
            </a:extLst>
          </p:cNvPr>
          <p:cNvSpPr>
            <a:spLocks noChangeArrowheads="1"/>
          </p:cNvSpPr>
          <p:nvPr/>
        </p:nvSpPr>
        <p:spPr bwMode="auto">
          <a:xfrm>
            <a:off x="6840538" y="5702470"/>
            <a:ext cx="1449388" cy="339725"/>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proudly</a:t>
            </a:r>
          </a:p>
        </p:txBody>
      </p:sp>
      <p:sp>
        <p:nvSpPr>
          <p:cNvPr id="10275" name="Rectangle 37">
            <a:extLst>
              <a:ext uri="{FF2B5EF4-FFF2-40B4-BE49-F238E27FC236}">
                <a16:creationId xmlns:a16="http://schemas.microsoft.com/office/drawing/2014/main" id="{73C1530E-96BE-4B71-8FDE-AEFF1127C100}"/>
              </a:ext>
            </a:extLst>
          </p:cNvPr>
          <p:cNvSpPr>
            <a:spLocks noChangeArrowheads="1"/>
          </p:cNvSpPr>
          <p:nvPr/>
        </p:nvSpPr>
        <p:spPr bwMode="auto">
          <a:xfrm>
            <a:off x="560388" y="5281782"/>
            <a:ext cx="1868488" cy="339725"/>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idly</a:t>
            </a:r>
          </a:p>
        </p:txBody>
      </p:sp>
      <p:sp>
        <p:nvSpPr>
          <p:cNvPr id="10276" name="Rectangle 36">
            <a:extLst>
              <a:ext uri="{FF2B5EF4-FFF2-40B4-BE49-F238E27FC236}">
                <a16:creationId xmlns:a16="http://schemas.microsoft.com/office/drawing/2014/main" id="{75EA0A65-D2D8-49DE-ABC6-448883ADB441}"/>
              </a:ext>
            </a:extLst>
          </p:cNvPr>
          <p:cNvSpPr>
            <a:spLocks noChangeArrowheads="1"/>
          </p:cNvSpPr>
          <p:nvPr/>
        </p:nvSpPr>
        <p:spPr bwMode="auto">
          <a:xfrm>
            <a:off x="568326" y="5705645"/>
            <a:ext cx="1454150" cy="339725"/>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joyfully</a:t>
            </a:r>
          </a:p>
        </p:txBody>
      </p:sp>
      <p:sp>
        <p:nvSpPr>
          <p:cNvPr id="2" name="TextBox 1">
            <a:extLst>
              <a:ext uri="{FF2B5EF4-FFF2-40B4-BE49-F238E27FC236}">
                <a16:creationId xmlns:a16="http://schemas.microsoft.com/office/drawing/2014/main" id="{37FF0A9B-7727-40B2-A382-E20C48A8AB05}"/>
              </a:ext>
            </a:extLst>
          </p:cNvPr>
          <p:cNvSpPr txBox="1"/>
          <p:nvPr/>
        </p:nvSpPr>
        <p:spPr>
          <a:xfrm>
            <a:off x="518201" y="402062"/>
            <a:ext cx="8853706" cy="830997"/>
          </a:xfrm>
          <a:prstGeom prst="rect">
            <a:avLst/>
          </a:prstGeom>
          <a:noFill/>
        </p:spPr>
        <p:txBody>
          <a:bodyPr wrap="none" rtlCol="0">
            <a:spAutoFit/>
          </a:bodyPr>
          <a:lstStyle/>
          <a:p>
            <a:r>
              <a:rPr lang="en-GB" dirty="0">
                <a:solidFill>
                  <a:srgbClr val="00B050"/>
                </a:solidFill>
              </a:rPr>
              <a:t>Write all your examples in your book in a sentence… </a:t>
            </a:r>
          </a:p>
          <a:p>
            <a:r>
              <a:rPr lang="en-GB" dirty="0">
                <a:solidFill>
                  <a:srgbClr val="00B050"/>
                </a:solidFill>
              </a:rPr>
              <a:t>e.g. Little Red Riding Hood skipped joyfully down the path.</a:t>
            </a:r>
          </a:p>
        </p:txBody>
      </p:sp>
      <p:sp>
        <p:nvSpPr>
          <p:cNvPr id="3" name="Rectangle 2">
            <a:extLst>
              <a:ext uri="{FF2B5EF4-FFF2-40B4-BE49-F238E27FC236}">
                <a16:creationId xmlns:a16="http://schemas.microsoft.com/office/drawing/2014/main" id="{3FC74213-F8F7-41D4-80A4-285DB4762AAB}"/>
              </a:ext>
            </a:extLst>
          </p:cNvPr>
          <p:cNvSpPr/>
          <p:nvPr/>
        </p:nvSpPr>
        <p:spPr>
          <a:xfrm>
            <a:off x="8488365" y="1712229"/>
            <a:ext cx="3300640" cy="4524315"/>
          </a:xfrm>
          <a:prstGeom prst="rect">
            <a:avLst/>
          </a:prstGeom>
        </p:spPr>
        <p:txBody>
          <a:bodyPr wrap="square">
            <a:spAutoFit/>
          </a:bodyPr>
          <a:lstStyle/>
          <a:p>
            <a:r>
              <a:rPr lang="en-GB" dirty="0">
                <a:solidFill>
                  <a:srgbClr val="00B050"/>
                </a:solidFill>
              </a:rPr>
              <a:t>Challenge: Can you also include </a:t>
            </a:r>
            <a:r>
              <a:rPr lang="en-GB" dirty="0">
                <a:solidFill>
                  <a:srgbClr val="FF6600"/>
                </a:solidFill>
              </a:rPr>
              <a:t>adjectives</a:t>
            </a:r>
            <a:r>
              <a:rPr lang="en-GB" dirty="0">
                <a:solidFill>
                  <a:srgbClr val="00B050"/>
                </a:solidFill>
              </a:rPr>
              <a:t> and </a:t>
            </a:r>
            <a:r>
              <a:rPr lang="en-GB" dirty="0">
                <a:solidFill>
                  <a:srgbClr val="FF0066"/>
                </a:solidFill>
              </a:rPr>
              <a:t>conjunctions</a:t>
            </a:r>
            <a:r>
              <a:rPr lang="en-GB" dirty="0">
                <a:solidFill>
                  <a:srgbClr val="00B050"/>
                </a:solidFill>
              </a:rPr>
              <a:t>?</a:t>
            </a:r>
            <a:endParaRPr lang="en-GB" dirty="0">
              <a:solidFill>
                <a:srgbClr val="FF0066"/>
              </a:solidFill>
            </a:endParaRPr>
          </a:p>
          <a:p>
            <a:endParaRPr lang="en-GB" dirty="0">
              <a:solidFill>
                <a:srgbClr val="00B050"/>
              </a:solidFill>
            </a:endParaRPr>
          </a:p>
          <a:p>
            <a:r>
              <a:rPr lang="en-GB" dirty="0">
                <a:solidFill>
                  <a:srgbClr val="00B050"/>
                </a:solidFill>
              </a:rPr>
              <a:t>The </a:t>
            </a:r>
            <a:r>
              <a:rPr lang="en-GB" dirty="0">
                <a:solidFill>
                  <a:srgbClr val="FF6600"/>
                </a:solidFill>
              </a:rPr>
              <a:t>quaint</a:t>
            </a:r>
            <a:r>
              <a:rPr lang="en-GB" dirty="0">
                <a:solidFill>
                  <a:srgbClr val="00B050"/>
                </a:solidFill>
              </a:rPr>
              <a:t> cottage stood proudly in the middle of the forest </a:t>
            </a:r>
            <a:r>
              <a:rPr lang="en-GB" dirty="0">
                <a:solidFill>
                  <a:srgbClr val="FF0066"/>
                </a:solidFill>
              </a:rPr>
              <a:t>whilst</a:t>
            </a:r>
            <a:r>
              <a:rPr lang="en-GB" dirty="0">
                <a:solidFill>
                  <a:srgbClr val="00B050"/>
                </a:solidFill>
              </a:rPr>
              <a:t> the </a:t>
            </a:r>
            <a:r>
              <a:rPr lang="en-GB" dirty="0">
                <a:solidFill>
                  <a:srgbClr val="FF6600"/>
                </a:solidFill>
              </a:rPr>
              <a:t>dainty</a:t>
            </a:r>
            <a:r>
              <a:rPr lang="en-GB" dirty="0">
                <a:solidFill>
                  <a:srgbClr val="00B050"/>
                </a:solidFill>
              </a:rPr>
              <a:t> flowers surround it danced in the warm glow of the sunlight.</a:t>
            </a:r>
          </a:p>
        </p:txBody>
      </p:sp>
      <p:sp>
        <p:nvSpPr>
          <p:cNvPr id="4" name="Rectangle 3">
            <a:extLst>
              <a:ext uri="{FF2B5EF4-FFF2-40B4-BE49-F238E27FC236}">
                <a16:creationId xmlns:a16="http://schemas.microsoft.com/office/drawing/2014/main" id="{619BC3EC-7232-4FBB-86F3-FD1F4D06FD1C}"/>
              </a:ext>
            </a:extLst>
          </p:cNvPr>
          <p:cNvSpPr/>
          <p:nvPr/>
        </p:nvSpPr>
        <p:spPr>
          <a:xfrm>
            <a:off x="9550796" y="205957"/>
            <a:ext cx="2395120" cy="830997"/>
          </a:xfrm>
          <a:prstGeom prst="rect">
            <a:avLst/>
          </a:prstGeom>
          <a:solidFill>
            <a:schemeClr val="bg1"/>
          </a:solidFill>
          <a:ln w="38100">
            <a:solidFill>
              <a:schemeClr val="tx1"/>
            </a:solidFill>
          </a:ln>
        </p:spPr>
        <p:txBody>
          <a:bodyPr wrap="square">
            <a:spAutoFit/>
          </a:bodyPr>
          <a:lstStyle/>
          <a:p>
            <a:r>
              <a:rPr lang="en-GB" dirty="0"/>
              <a:t>Repeat for the following slides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BBB41A00-278B-4CC6-B8A3-D4411501F97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3226" y="2043114"/>
            <a:ext cx="3741737"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itle 20">
            <a:extLst>
              <a:ext uri="{FF2B5EF4-FFF2-40B4-BE49-F238E27FC236}">
                <a16:creationId xmlns:a16="http://schemas.microsoft.com/office/drawing/2014/main" id="{699C59AC-7539-48C2-98A5-C033A4BE87B2}"/>
              </a:ext>
            </a:extLst>
          </p:cNvPr>
          <p:cNvSpPr>
            <a:spLocks noGrp="1"/>
          </p:cNvSpPr>
          <p:nvPr>
            <p:ph type="title"/>
          </p:nvPr>
        </p:nvSpPr>
        <p:spPr>
          <a:xfrm>
            <a:off x="621804" y="12215"/>
            <a:ext cx="8220075" cy="993775"/>
          </a:xfrm>
        </p:spPr>
        <p:txBody>
          <a:bodyPr/>
          <a:lstStyle/>
          <a:p>
            <a:pPr eaLnBrk="1" hangingPunct="1"/>
            <a:r>
              <a:rPr lang="en-GB" altLang="en-US" sz="3600" dirty="0"/>
              <a:t>Adventurous Adverbs</a:t>
            </a:r>
          </a:p>
        </p:txBody>
      </p:sp>
      <p:sp>
        <p:nvSpPr>
          <p:cNvPr id="11268" name="Rectangle 5">
            <a:extLst>
              <a:ext uri="{FF2B5EF4-FFF2-40B4-BE49-F238E27FC236}">
                <a16:creationId xmlns:a16="http://schemas.microsoft.com/office/drawing/2014/main" id="{FB8C106F-73A9-4B61-8A91-91D4711F8361}"/>
              </a:ext>
            </a:extLst>
          </p:cNvPr>
          <p:cNvSpPr>
            <a:spLocks noChangeArrowheads="1"/>
          </p:cNvSpPr>
          <p:nvPr/>
        </p:nvSpPr>
        <p:spPr bwMode="auto">
          <a:xfrm>
            <a:off x="2278062" y="1117600"/>
            <a:ext cx="7632700" cy="5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a:solidFill>
                  <a:schemeClr val="tx1"/>
                </a:solidFill>
              </a:rPr>
              <a:t>Adverbs for ‘how’</a:t>
            </a:r>
          </a:p>
        </p:txBody>
      </p:sp>
      <p:sp>
        <p:nvSpPr>
          <p:cNvPr id="11269" name="Rectangle 50">
            <a:extLst>
              <a:ext uri="{FF2B5EF4-FFF2-40B4-BE49-F238E27FC236}">
                <a16:creationId xmlns:a16="http://schemas.microsoft.com/office/drawing/2014/main" id="{67570B39-5984-4FD1-9597-EF4C4BD3982A}"/>
              </a:ext>
            </a:extLst>
          </p:cNvPr>
          <p:cNvSpPr>
            <a:spLocks noChangeArrowheads="1"/>
          </p:cNvSpPr>
          <p:nvPr/>
        </p:nvSpPr>
        <p:spPr bwMode="auto">
          <a:xfrm>
            <a:off x="6835776" y="2338389"/>
            <a:ext cx="858837" cy="307975"/>
          </a:xfrm>
          <a:prstGeom prst="rect">
            <a:avLst/>
          </a:prstGeom>
          <a:solidFill>
            <a:schemeClr val="bg1"/>
          </a:solidFill>
          <a:ln w="28575">
            <a:solidFill>
              <a:srgbClr val="BE0929"/>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400">
                <a:solidFill>
                  <a:schemeClr val="tx1"/>
                </a:solidFill>
              </a:rPr>
              <a:t>sang</a:t>
            </a:r>
          </a:p>
        </p:txBody>
      </p:sp>
      <p:sp>
        <p:nvSpPr>
          <p:cNvPr id="11270" name="Rectangle 51">
            <a:extLst>
              <a:ext uri="{FF2B5EF4-FFF2-40B4-BE49-F238E27FC236}">
                <a16:creationId xmlns:a16="http://schemas.microsoft.com/office/drawing/2014/main" id="{E540A615-CC05-4858-A9B9-44ED3BE19F94}"/>
              </a:ext>
            </a:extLst>
          </p:cNvPr>
          <p:cNvSpPr>
            <a:spLocks noChangeArrowheads="1"/>
          </p:cNvSpPr>
          <p:nvPr/>
        </p:nvSpPr>
        <p:spPr bwMode="auto">
          <a:xfrm>
            <a:off x="6529387" y="4351339"/>
            <a:ext cx="858838" cy="307975"/>
          </a:xfrm>
          <a:prstGeom prst="rect">
            <a:avLst/>
          </a:prstGeom>
          <a:solidFill>
            <a:schemeClr val="bg1"/>
          </a:solidFill>
          <a:ln w="28575">
            <a:solidFill>
              <a:srgbClr val="BE0929"/>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400">
                <a:solidFill>
                  <a:schemeClr val="tx1"/>
                </a:solidFill>
              </a:rPr>
              <a:t>gripped</a:t>
            </a:r>
          </a:p>
        </p:txBody>
      </p:sp>
      <p:sp>
        <p:nvSpPr>
          <p:cNvPr id="11271" name="Rectangle 54">
            <a:extLst>
              <a:ext uri="{FF2B5EF4-FFF2-40B4-BE49-F238E27FC236}">
                <a16:creationId xmlns:a16="http://schemas.microsoft.com/office/drawing/2014/main" id="{D34AFC9C-49ED-4E62-9B6D-7091F9246943}"/>
              </a:ext>
            </a:extLst>
          </p:cNvPr>
          <p:cNvSpPr>
            <a:spLocks noChangeArrowheads="1"/>
          </p:cNvSpPr>
          <p:nvPr/>
        </p:nvSpPr>
        <p:spPr bwMode="auto">
          <a:xfrm>
            <a:off x="4438651" y="3776664"/>
            <a:ext cx="858837" cy="307975"/>
          </a:xfrm>
          <a:prstGeom prst="rect">
            <a:avLst/>
          </a:prstGeom>
          <a:solidFill>
            <a:schemeClr val="bg1"/>
          </a:solidFill>
          <a:ln w="28575">
            <a:solidFill>
              <a:srgbClr val="BE0929"/>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400">
                <a:solidFill>
                  <a:schemeClr val="tx1"/>
                </a:solidFill>
              </a:rPr>
              <a:t>glided</a:t>
            </a:r>
          </a:p>
        </p:txBody>
      </p:sp>
      <p:sp>
        <p:nvSpPr>
          <p:cNvPr id="11272" name="Rectangle 32">
            <a:extLst>
              <a:ext uri="{FF2B5EF4-FFF2-40B4-BE49-F238E27FC236}">
                <a16:creationId xmlns:a16="http://schemas.microsoft.com/office/drawing/2014/main" id="{F6A1E461-E216-4CB7-BC98-C82B457F4D80}"/>
              </a:ext>
            </a:extLst>
          </p:cNvPr>
          <p:cNvSpPr>
            <a:spLocks noChangeArrowheads="1"/>
          </p:cNvSpPr>
          <p:nvPr/>
        </p:nvSpPr>
        <p:spPr bwMode="auto">
          <a:xfrm>
            <a:off x="2227263" y="3278189"/>
            <a:ext cx="1712913" cy="338137"/>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daintily</a:t>
            </a:r>
          </a:p>
        </p:txBody>
      </p:sp>
      <p:sp>
        <p:nvSpPr>
          <p:cNvPr id="11273" name="Rectangle 33">
            <a:extLst>
              <a:ext uri="{FF2B5EF4-FFF2-40B4-BE49-F238E27FC236}">
                <a16:creationId xmlns:a16="http://schemas.microsoft.com/office/drawing/2014/main" id="{31688B65-3578-4B9B-8CC5-8B509906477B}"/>
              </a:ext>
            </a:extLst>
          </p:cNvPr>
          <p:cNvSpPr>
            <a:spLocks noChangeArrowheads="1"/>
          </p:cNvSpPr>
          <p:nvPr/>
        </p:nvSpPr>
        <p:spPr bwMode="auto">
          <a:xfrm>
            <a:off x="2227263" y="2854325"/>
            <a:ext cx="1712913" cy="338138"/>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cautiously</a:t>
            </a:r>
          </a:p>
        </p:txBody>
      </p:sp>
      <p:sp>
        <p:nvSpPr>
          <p:cNvPr id="11274" name="Rectangle 34">
            <a:extLst>
              <a:ext uri="{FF2B5EF4-FFF2-40B4-BE49-F238E27FC236}">
                <a16:creationId xmlns:a16="http://schemas.microsoft.com/office/drawing/2014/main" id="{852B5EB0-2892-478F-A422-B1AB3014189A}"/>
              </a:ext>
            </a:extLst>
          </p:cNvPr>
          <p:cNvSpPr>
            <a:spLocks noChangeArrowheads="1"/>
          </p:cNvSpPr>
          <p:nvPr/>
        </p:nvSpPr>
        <p:spPr bwMode="auto">
          <a:xfrm>
            <a:off x="2227263" y="3702050"/>
            <a:ext cx="1712913" cy="338138"/>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freely</a:t>
            </a:r>
          </a:p>
        </p:txBody>
      </p:sp>
      <p:sp>
        <p:nvSpPr>
          <p:cNvPr id="11275" name="Rectangle 35">
            <a:extLst>
              <a:ext uri="{FF2B5EF4-FFF2-40B4-BE49-F238E27FC236}">
                <a16:creationId xmlns:a16="http://schemas.microsoft.com/office/drawing/2014/main" id="{7911E379-4CF8-4FC7-8817-F6A214F883F3}"/>
              </a:ext>
            </a:extLst>
          </p:cNvPr>
          <p:cNvSpPr>
            <a:spLocks noChangeArrowheads="1"/>
          </p:cNvSpPr>
          <p:nvPr/>
        </p:nvSpPr>
        <p:spPr bwMode="auto">
          <a:xfrm>
            <a:off x="2227263" y="4124326"/>
            <a:ext cx="1712913" cy="339725"/>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gracefully</a:t>
            </a:r>
          </a:p>
        </p:txBody>
      </p:sp>
      <p:sp>
        <p:nvSpPr>
          <p:cNvPr id="11276" name="Rectangle 36">
            <a:extLst>
              <a:ext uri="{FF2B5EF4-FFF2-40B4-BE49-F238E27FC236}">
                <a16:creationId xmlns:a16="http://schemas.microsoft.com/office/drawing/2014/main" id="{8F55D54C-CF05-4A72-9379-F190CADA6DA7}"/>
              </a:ext>
            </a:extLst>
          </p:cNvPr>
          <p:cNvSpPr>
            <a:spLocks noChangeArrowheads="1"/>
          </p:cNvSpPr>
          <p:nvPr/>
        </p:nvSpPr>
        <p:spPr bwMode="auto">
          <a:xfrm>
            <a:off x="2227263" y="4548189"/>
            <a:ext cx="1712913" cy="339725"/>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happily</a:t>
            </a:r>
          </a:p>
        </p:txBody>
      </p:sp>
      <p:sp>
        <p:nvSpPr>
          <p:cNvPr id="11277" name="Rectangle 37">
            <a:extLst>
              <a:ext uri="{FF2B5EF4-FFF2-40B4-BE49-F238E27FC236}">
                <a16:creationId xmlns:a16="http://schemas.microsoft.com/office/drawing/2014/main" id="{B335C69E-A757-43C5-8ADD-EEC72BDB15C9}"/>
              </a:ext>
            </a:extLst>
          </p:cNvPr>
          <p:cNvSpPr>
            <a:spLocks noChangeArrowheads="1"/>
          </p:cNvSpPr>
          <p:nvPr/>
        </p:nvSpPr>
        <p:spPr bwMode="auto">
          <a:xfrm>
            <a:off x="2227262" y="4972051"/>
            <a:ext cx="1868488" cy="339725"/>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idly</a:t>
            </a:r>
          </a:p>
        </p:txBody>
      </p:sp>
      <p:sp>
        <p:nvSpPr>
          <p:cNvPr id="11278" name="Rectangle 19">
            <a:extLst>
              <a:ext uri="{FF2B5EF4-FFF2-40B4-BE49-F238E27FC236}">
                <a16:creationId xmlns:a16="http://schemas.microsoft.com/office/drawing/2014/main" id="{57043FD4-9556-43C5-AF2B-1FAFD6E2B3A0}"/>
              </a:ext>
            </a:extLst>
          </p:cNvPr>
          <p:cNvSpPr>
            <a:spLocks noChangeArrowheads="1"/>
          </p:cNvSpPr>
          <p:nvPr/>
        </p:nvSpPr>
        <p:spPr bwMode="auto">
          <a:xfrm>
            <a:off x="2227263" y="5816601"/>
            <a:ext cx="7731125" cy="276225"/>
          </a:xfrm>
          <a:prstGeom prst="rect">
            <a:avLst/>
          </a:prstGeom>
          <a:solidFill>
            <a:srgbClr val="EE6C7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200">
                <a:solidFill>
                  <a:schemeClr val="bg1"/>
                </a:solidFill>
                <a:latin typeface="Twinkl SemiBold" pitchFamily="2" charset="0"/>
              </a:rPr>
              <a:t>Read ‘Twist the Text: The Little Red Riding Hood Collection’ at twinkl.com/originals</a:t>
            </a:r>
          </a:p>
        </p:txBody>
      </p:sp>
      <p:sp>
        <p:nvSpPr>
          <p:cNvPr id="11279" name="Rectangle 33">
            <a:extLst>
              <a:ext uri="{FF2B5EF4-FFF2-40B4-BE49-F238E27FC236}">
                <a16:creationId xmlns:a16="http://schemas.microsoft.com/office/drawing/2014/main" id="{44152207-3AC1-4436-A590-82A7E8A12D3F}"/>
              </a:ext>
            </a:extLst>
          </p:cNvPr>
          <p:cNvSpPr>
            <a:spLocks noChangeArrowheads="1"/>
          </p:cNvSpPr>
          <p:nvPr/>
        </p:nvSpPr>
        <p:spPr bwMode="auto">
          <a:xfrm>
            <a:off x="2227263" y="2430464"/>
            <a:ext cx="1712913" cy="338137"/>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carefully</a:t>
            </a:r>
          </a:p>
        </p:txBody>
      </p:sp>
      <p:sp>
        <p:nvSpPr>
          <p:cNvPr id="11280" name="Rectangle 23">
            <a:extLst>
              <a:ext uri="{FF2B5EF4-FFF2-40B4-BE49-F238E27FC236}">
                <a16:creationId xmlns:a16="http://schemas.microsoft.com/office/drawing/2014/main" id="{9CF08918-4DC9-4F97-964D-CF3B32C5DC4E}"/>
              </a:ext>
            </a:extLst>
          </p:cNvPr>
          <p:cNvSpPr>
            <a:spLocks noChangeArrowheads="1"/>
          </p:cNvSpPr>
          <p:nvPr/>
        </p:nvSpPr>
        <p:spPr bwMode="auto">
          <a:xfrm>
            <a:off x="2227263" y="2006600"/>
            <a:ext cx="1712913" cy="338138"/>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beautifully</a:t>
            </a:r>
          </a:p>
        </p:txBody>
      </p:sp>
      <p:sp>
        <p:nvSpPr>
          <p:cNvPr id="11281" name="Rectangle 36">
            <a:extLst>
              <a:ext uri="{FF2B5EF4-FFF2-40B4-BE49-F238E27FC236}">
                <a16:creationId xmlns:a16="http://schemas.microsoft.com/office/drawing/2014/main" id="{FCCFEEFE-8EAF-477C-B803-416B6AF97CF1}"/>
              </a:ext>
            </a:extLst>
          </p:cNvPr>
          <p:cNvSpPr>
            <a:spLocks noChangeArrowheads="1"/>
          </p:cNvSpPr>
          <p:nvPr/>
        </p:nvSpPr>
        <p:spPr bwMode="auto">
          <a:xfrm>
            <a:off x="2235200" y="5395914"/>
            <a:ext cx="1454150" cy="339725"/>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joyfully</a:t>
            </a:r>
          </a:p>
        </p:txBody>
      </p:sp>
      <p:sp>
        <p:nvSpPr>
          <p:cNvPr id="11282" name="Rectangle 38">
            <a:extLst>
              <a:ext uri="{FF2B5EF4-FFF2-40B4-BE49-F238E27FC236}">
                <a16:creationId xmlns:a16="http://schemas.microsoft.com/office/drawing/2014/main" id="{5636FA7F-38FF-4A47-B7CB-EEDEC186C24A}"/>
              </a:ext>
            </a:extLst>
          </p:cNvPr>
          <p:cNvSpPr>
            <a:spLocks noChangeArrowheads="1"/>
          </p:cNvSpPr>
          <p:nvPr/>
        </p:nvSpPr>
        <p:spPr bwMode="auto">
          <a:xfrm>
            <a:off x="3806826" y="5395914"/>
            <a:ext cx="1449387" cy="339725"/>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kindly</a:t>
            </a:r>
          </a:p>
        </p:txBody>
      </p:sp>
      <p:sp>
        <p:nvSpPr>
          <p:cNvPr id="11283" name="Rectangle 40">
            <a:extLst>
              <a:ext uri="{FF2B5EF4-FFF2-40B4-BE49-F238E27FC236}">
                <a16:creationId xmlns:a16="http://schemas.microsoft.com/office/drawing/2014/main" id="{79621930-23ED-4AA0-82E5-C8AC09E2B8F3}"/>
              </a:ext>
            </a:extLst>
          </p:cNvPr>
          <p:cNvSpPr>
            <a:spLocks noChangeArrowheads="1"/>
          </p:cNvSpPr>
          <p:nvPr/>
        </p:nvSpPr>
        <p:spPr bwMode="auto">
          <a:xfrm>
            <a:off x="5373687" y="5395914"/>
            <a:ext cx="1449388" cy="339725"/>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miserably</a:t>
            </a:r>
          </a:p>
        </p:txBody>
      </p:sp>
      <p:sp>
        <p:nvSpPr>
          <p:cNvPr id="11284" name="Rectangle 33">
            <a:extLst>
              <a:ext uri="{FF2B5EF4-FFF2-40B4-BE49-F238E27FC236}">
                <a16:creationId xmlns:a16="http://schemas.microsoft.com/office/drawing/2014/main" id="{29F43EC3-9347-4BB6-B204-6FF9E9F735DE}"/>
              </a:ext>
            </a:extLst>
          </p:cNvPr>
          <p:cNvSpPr>
            <a:spLocks noChangeArrowheads="1"/>
          </p:cNvSpPr>
          <p:nvPr/>
        </p:nvSpPr>
        <p:spPr bwMode="auto">
          <a:xfrm>
            <a:off x="2227263" y="1584325"/>
            <a:ext cx="1712913" cy="336550"/>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awkwardly</a:t>
            </a:r>
          </a:p>
        </p:txBody>
      </p:sp>
      <p:sp>
        <p:nvSpPr>
          <p:cNvPr id="11285" name="Rectangle 32">
            <a:extLst>
              <a:ext uri="{FF2B5EF4-FFF2-40B4-BE49-F238E27FC236}">
                <a16:creationId xmlns:a16="http://schemas.microsoft.com/office/drawing/2014/main" id="{ED373857-3849-495F-BFA1-E8E585238050}"/>
              </a:ext>
            </a:extLst>
          </p:cNvPr>
          <p:cNvSpPr>
            <a:spLocks noChangeArrowheads="1"/>
          </p:cNvSpPr>
          <p:nvPr/>
        </p:nvSpPr>
        <p:spPr bwMode="auto">
          <a:xfrm>
            <a:off x="8243888" y="3278189"/>
            <a:ext cx="1712913" cy="338137"/>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urgently</a:t>
            </a:r>
          </a:p>
        </p:txBody>
      </p:sp>
      <p:sp>
        <p:nvSpPr>
          <p:cNvPr id="11286" name="Rectangle 33">
            <a:extLst>
              <a:ext uri="{FF2B5EF4-FFF2-40B4-BE49-F238E27FC236}">
                <a16:creationId xmlns:a16="http://schemas.microsoft.com/office/drawing/2014/main" id="{EE33A0FD-016B-481C-80B9-81481ABA46D7}"/>
              </a:ext>
            </a:extLst>
          </p:cNvPr>
          <p:cNvSpPr>
            <a:spLocks noChangeArrowheads="1"/>
          </p:cNvSpPr>
          <p:nvPr/>
        </p:nvSpPr>
        <p:spPr bwMode="auto">
          <a:xfrm>
            <a:off x="8243888" y="2854325"/>
            <a:ext cx="1712913" cy="338138"/>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viciously</a:t>
            </a:r>
          </a:p>
        </p:txBody>
      </p:sp>
      <p:sp>
        <p:nvSpPr>
          <p:cNvPr id="11287" name="Rectangle 34">
            <a:extLst>
              <a:ext uri="{FF2B5EF4-FFF2-40B4-BE49-F238E27FC236}">
                <a16:creationId xmlns:a16="http://schemas.microsoft.com/office/drawing/2014/main" id="{52A1C670-F5D8-4A8A-85A5-CB8CFBE9AC45}"/>
              </a:ext>
            </a:extLst>
          </p:cNvPr>
          <p:cNvSpPr>
            <a:spLocks noChangeArrowheads="1"/>
          </p:cNvSpPr>
          <p:nvPr/>
        </p:nvSpPr>
        <p:spPr bwMode="auto">
          <a:xfrm>
            <a:off x="8243888" y="3702050"/>
            <a:ext cx="1712913" cy="338138"/>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timidly</a:t>
            </a:r>
          </a:p>
        </p:txBody>
      </p:sp>
      <p:sp>
        <p:nvSpPr>
          <p:cNvPr id="11288" name="Rectangle 35">
            <a:extLst>
              <a:ext uri="{FF2B5EF4-FFF2-40B4-BE49-F238E27FC236}">
                <a16:creationId xmlns:a16="http://schemas.microsoft.com/office/drawing/2014/main" id="{27A0F528-2E70-45EA-913C-F9E1A5094A2F}"/>
              </a:ext>
            </a:extLst>
          </p:cNvPr>
          <p:cNvSpPr>
            <a:spLocks noChangeArrowheads="1"/>
          </p:cNvSpPr>
          <p:nvPr/>
        </p:nvSpPr>
        <p:spPr bwMode="auto">
          <a:xfrm>
            <a:off x="8243888" y="4124326"/>
            <a:ext cx="1712913" cy="339725"/>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stylishly</a:t>
            </a:r>
          </a:p>
        </p:txBody>
      </p:sp>
      <p:sp>
        <p:nvSpPr>
          <p:cNvPr id="11289" name="Rectangle 36">
            <a:extLst>
              <a:ext uri="{FF2B5EF4-FFF2-40B4-BE49-F238E27FC236}">
                <a16:creationId xmlns:a16="http://schemas.microsoft.com/office/drawing/2014/main" id="{349E6220-0BD0-47F2-95FD-C8434E9F83E1}"/>
              </a:ext>
            </a:extLst>
          </p:cNvPr>
          <p:cNvSpPr>
            <a:spLocks noChangeArrowheads="1"/>
          </p:cNvSpPr>
          <p:nvPr/>
        </p:nvSpPr>
        <p:spPr bwMode="auto">
          <a:xfrm>
            <a:off x="8243888" y="4548189"/>
            <a:ext cx="1712913" cy="339725"/>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recklessly</a:t>
            </a:r>
          </a:p>
        </p:txBody>
      </p:sp>
      <p:sp>
        <p:nvSpPr>
          <p:cNvPr id="11290" name="Rectangle 37">
            <a:extLst>
              <a:ext uri="{FF2B5EF4-FFF2-40B4-BE49-F238E27FC236}">
                <a16:creationId xmlns:a16="http://schemas.microsoft.com/office/drawing/2014/main" id="{8CFF42C2-E80E-48E6-8194-C8DE03D92192}"/>
              </a:ext>
            </a:extLst>
          </p:cNvPr>
          <p:cNvSpPr>
            <a:spLocks noChangeArrowheads="1"/>
          </p:cNvSpPr>
          <p:nvPr/>
        </p:nvSpPr>
        <p:spPr bwMode="auto">
          <a:xfrm>
            <a:off x="8089900" y="4972051"/>
            <a:ext cx="1866900" cy="339725"/>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quietly</a:t>
            </a:r>
          </a:p>
        </p:txBody>
      </p:sp>
      <p:sp>
        <p:nvSpPr>
          <p:cNvPr id="11291" name="Rectangle 33">
            <a:extLst>
              <a:ext uri="{FF2B5EF4-FFF2-40B4-BE49-F238E27FC236}">
                <a16:creationId xmlns:a16="http://schemas.microsoft.com/office/drawing/2014/main" id="{9D0B0A7E-E17B-48AF-B5A9-83F0DF54A363}"/>
              </a:ext>
            </a:extLst>
          </p:cNvPr>
          <p:cNvSpPr>
            <a:spLocks noChangeArrowheads="1"/>
          </p:cNvSpPr>
          <p:nvPr/>
        </p:nvSpPr>
        <p:spPr bwMode="auto">
          <a:xfrm>
            <a:off x="8243888" y="2430464"/>
            <a:ext cx="1712913" cy="338137"/>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wistfullu</a:t>
            </a:r>
          </a:p>
        </p:txBody>
      </p:sp>
      <p:sp>
        <p:nvSpPr>
          <p:cNvPr id="11292" name="Rectangle 23">
            <a:extLst>
              <a:ext uri="{FF2B5EF4-FFF2-40B4-BE49-F238E27FC236}">
                <a16:creationId xmlns:a16="http://schemas.microsoft.com/office/drawing/2014/main" id="{79A4848F-14AE-4919-BB28-63817A056013}"/>
              </a:ext>
            </a:extLst>
          </p:cNvPr>
          <p:cNvSpPr>
            <a:spLocks noChangeArrowheads="1"/>
          </p:cNvSpPr>
          <p:nvPr/>
        </p:nvSpPr>
        <p:spPr bwMode="auto">
          <a:xfrm>
            <a:off x="8243888" y="2006600"/>
            <a:ext cx="1712913" cy="338138"/>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worriedly</a:t>
            </a:r>
          </a:p>
        </p:txBody>
      </p:sp>
      <p:sp>
        <p:nvSpPr>
          <p:cNvPr id="11293" name="Rectangle 33">
            <a:extLst>
              <a:ext uri="{FF2B5EF4-FFF2-40B4-BE49-F238E27FC236}">
                <a16:creationId xmlns:a16="http://schemas.microsoft.com/office/drawing/2014/main" id="{04B4E232-4D79-4054-9CC7-2D1A8147A60B}"/>
              </a:ext>
            </a:extLst>
          </p:cNvPr>
          <p:cNvSpPr>
            <a:spLocks noChangeArrowheads="1"/>
          </p:cNvSpPr>
          <p:nvPr/>
        </p:nvSpPr>
        <p:spPr bwMode="auto">
          <a:xfrm>
            <a:off x="8243888" y="1584325"/>
            <a:ext cx="1712913" cy="336550"/>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zealously</a:t>
            </a:r>
          </a:p>
        </p:txBody>
      </p:sp>
      <p:sp>
        <p:nvSpPr>
          <p:cNvPr id="11294" name="Rectangle 56">
            <a:extLst>
              <a:ext uri="{FF2B5EF4-FFF2-40B4-BE49-F238E27FC236}">
                <a16:creationId xmlns:a16="http://schemas.microsoft.com/office/drawing/2014/main" id="{BD6F87A2-41F0-4B3C-A63F-2AD6C09176D7}"/>
              </a:ext>
            </a:extLst>
          </p:cNvPr>
          <p:cNvSpPr>
            <a:spLocks noChangeArrowheads="1"/>
          </p:cNvSpPr>
          <p:nvPr/>
        </p:nvSpPr>
        <p:spPr bwMode="auto">
          <a:xfrm>
            <a:off x="4181476" y="4968876"/>
            <a:ext cx="1868487" cy="339725"/>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leisurely</a:t>
            </a:r>
          </a:p>
        </p:txBody>
      </p:sp>
      <p:sp>
        <p:nvSpPr>
          <p:cNvPr id="11295" name="Rectangle 57">
            <a:extLst>
              <a:ext uri="{FF2B5EF4-FFF2-40B4-BE49-F238E27FC236}">
                <a16:creationId xmlns:a16="http://schemas.microsoft.com/office/drawing/2014/main" id="{B060DA6B-BEF9-4E05-AF2D-3EAC8EDB701B}"/>
              </a:ext>
            </a:extLst>
          </p:cNvPr>
          <p:cNvSpPr>
            <a:spLocks noChangeArrowheads="1"/>
          </p:cNvSpPr>
          <p:nvPr/>
        </p:nvSpPr>
        <p:spPr bwMode="auto">
          <a:xfrm>
            <a:off x="6135687" y="4968875"/>
            <a:ext cx="1868488" cy="338138"/>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noisily</a:t>
            </a:r>
          </a:p>
        </p:txBody>
      </p:sp>
      <p:sp>
        <p:nvSpPr>
          <p:cNvPr id="11296" name="Rectangle 51">
            <a:extLst>
              <a:ext uri="{FF2B5EF4-FFF2-40B4-BE49-F238E27FC236}">
                <a16:creationId xmlns:a16="http://schemas.microsoft.com/office/drawing/2014/main" id="{A1B66230-3B51-48C8-88FA-7239149972A2}"/>
              </a:ext>
            </a:extLst>
          </p:cNvPr>
          <p:cNvSpPr>
            <a:spLocks noChangeArrowheads="1"/>
          </p:cNvSpPr>
          <p:nvPr/>
        </p:nvSpPr>
        <p:spPr bwMode="auto">
          <a:xfrm>
            <a:off x="4943476" y="2003426"/>
            <a:ext cx="860425" cy="307975"/>
          </a:xfrm>
          <a:prstGeom prst="rect">
            <a:avLst/>
          </a:prstGeom>
          <a:solidFill>
            <a:schemeClr val="bg1"/>
          </a:solidFill>
          <a:ln w="28575">
            <a:solidFill>
              <a:srgbClr val="BE0929"/>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400">
                <a:solidFill>
                  <a:schemeClr val="tx1"/>
                </a:solidFill>
              </a:rPr>
              <a:t>flapped</a:t>
            </a:r>
          </a:p>
        </p:txBody>
      </p:sp>
      <p:sp>
        <p:nvSpPr>
          <p:cNvPr id="11297" name="Rectangle 40">
            <a:extLst>
              <a:ext uri="{FF2B5EF4-FFF2-40B4-BE49-F238E27FC236}">
                <a16:creationId xmlns:a16="http://schemas.microsoft.com/office/drawing/2014/main" id="{39388E6D-899B-4114-853E-6C0286FCE653}"/>
              </a:ext>
            </a:extLst>
          </p:cNvPr>
          <p:cNvSpPr>
            <a:spLocks noChangeArrowheads="1"/>
          </p:cNvSpPr>
          <p:nvPr/>
        </p:nvSpPr>
        <p:spPr bwMode="auto">
          <a:xfrm>
            <a:off x="6940551" y="5395914"/>
            <a:ext cx="1449387" cy="339725"/>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oddly</a:t>
            </a:r>
          </a:p>
        </p:txBody>
      </p:sp>
      <p:sp>
        <p:nvSpPr>
          <p:cNvPr id="11298" name="Rectangle 40">
            <a:extLst>
              <a:ext uri="{FF2B5EF4-FFF2-40B4-BE49-F238E27FC236}">
                <a16:creationId xmlns:a16="http://schemas.microsoft.com/office/drawing/2014/main" id="{AACEE9B2-3F05-42FC-8D62-E0C4310E85CF}"/>
              </a:ext>
            </a:extLst>
          </p:cNvPr>
          <p:cNvSpPr>
            <a:spLocks noChangeArrowheads="1"/>
          </p:cNvSpPr>
          <p:nvPr/>
        </p:nvSpPr>
        <p:spPr bwMode="auto">
          <a:xfrm>
            <a:off x="8507412" y="5392739"/>
            <a:ext cx="1449388" cy="339725"/>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proudly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0">
            <a:extLst>
              <a:ext uri="{FF2B5EF4-FFF2-40B4-BE49-F238E27FC236}">
                <a16:creationId xmlns:a16="http://schemas.microsoft.com/office/drawing/2014/main" id="{173939F5-91C8-4872-BDEF-F188D77F2546}"/>
              </a:ext>
            </a:extLst>
          </p:cNvPr>
          <p:cNvSpPr>
            <a:spLocks noGrp="1"/>
          </p:cNvSpPr>
          <p:nvPr>
            <p:ph type="title"/>
          </p:nvPr>
        </p:nvSpPr>
        <p:spPr>
          <a:xfrm>
            <a:off x="538163" y="69058"/>
            <a:ext cx="8220075" cy="993775"/>
          </a:xfrm>
        </p:spPr>
        <p:txBody>
          <a:bodyPr/>
          <a:lstStyle/>
          <a:p>
            <a:pPr eaLnBrk="1" hangingPunct="1"/>
            <a:r>
              <a:rPr lang="en-GB" altLang="en-US" sz="3600" dirty="0"/>
              <a:t>Adventurous Adverbs</a:t>
            </a:r>
          </a:p>
        </p:txBody>
      </p:sp>
      <p:sp>
        <p:nvSpPr>
          <p:cNvPr id="12291" name="Rectangle 5">
            <a:extLst>
              <a:ext uri="{FF2B5EF4-FFF2-40B4-BE49-F238E27FC236}">
                <a16:creationId xmlns:a16="http://schemas.microsoft.com/office/drawing/2014/main" id="{5B4153E1-05D1-47EE-BB43-3B55634D4157}"/>
              </a:ext>
            </a:extLst>
          </p:cNvPr>
          <p:cNvSpPr>
            <a:spLocks noChangeArrowheads="1"/>
          </p:cNvSpPr>
          <p:nvPr/>
        </p:nvSpPr>
        <p:spPr bwMode="auto">
          <a:xfrm>
            <a:off x="2278062" y="1117600"/>
            <a:ext cx="7632700" cy="5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a:solidFill>
                  <a:schemeClr val="tx1"/>
                </a:solidFill>
              </a:rPr>
              <a:t>Adverbs for ‘how’</a:t>
            </a:r>
          </a:p>
        </p:txBody>
      </p:sp>
      <p:sp>
        <p:nvSpPr>
          <p:cNvPr id="12292" name="Rectangle 50">
            <a:extLst>
              <a:ext uri="{FF2B5EF4-FFF2-40B4-BE49-F238E27FC236}">
                <a16:creationId xmlns:a16="http://schemas.microsoft.com/office/drawing/2014/main" id="{5891D623-8BF2-4FBE-A7F8-EE06DF27248D}"/>
              </a:ext>
            </a:extLst>
          </p:cNvPr>
          <p:cNvSpPr>
            <a:spLocks noChangeArrowheads="1"/>
          </p:cNvSpPr>
          <p:nvPr/>
        </p:nvSpPr>
        <p:spPr bwMode="auto">
          <a:xfrm>
            <a:off x="7899401" y="2940051"/>
            <a:ext cx="858837" cy="307975"/>
          </a:xfrm>
          <a:prstGeom prst="rect">
            <a:avLst/>
          </a:prstGeom>
          <a:solidFill>
            <a:schemeClr val="bg1"/>
          </a:solidFill>
          <a:ln w="28575">
            <a:solidFill>
              <a:srgbClr val="BE0929"/>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400">
                <a:solidFill>
                  <a:schemeClr val="tx1"/>
                </a:solidFill>
              </a:rPr>
              <a:t>growled</a:t>
            </a:r>
          </a:p>
        </p:txBody>
      </p:sp>
      <p:sp>
        <p:nvSpPr>
          <p:cNvPr id="12293" name="Rectangle 51">
            <a:extLst>
              <a:ext uri="{FF2B5EF4-FFF2-40B4-BE49-F238E27FC236}">
                <a16:creationId xmlns:a16="http://schemas.microsoft.com/office/drawing/2014/main" id="{2800B26D-2DB1-4DE7-821E-DFA89FFCA8B2}"/>
              </a:ext>
            </a:extLst>
          </p:cNvPr>
          <p:cNvSpPr>
            <a:spLocks noChangeArrowheads="1"/>
          </p:cNvSpPr>
          <p:nvPr/>
        </p:nvSpPr>
        <p:spPr bwMode="auto">
          <a:xfrm>
            <a:off x="8054976" y="2038351"/>
            <a:ext cx="858837" cy="307975"/>
          </a:xfrm>
          <a:prstGeom prst="rect">
            <a:avLst/>
          </a:prstGeom>
          <a:solidFill>
            <a:schemeClr val="bg1"/>
          </a:solidFill>
          <a:ln w="28575">
            <a:solidFill>
              <a:srgbClr val="BE0929"/>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400">
                <a:solidFill>
                  <a:schemeClr val="tx1"/>
                </a:solidFill>
              </a:rPr>
              <a:t>sneered</a:t>
            </a:r>
          </a:p>
        </p:txBody>
      </p:sp>
      <p:sp>
        <p:nvSpPr>
          <p:cNvPr id="12294" name="Rectangle 54">
            <a:extLst>
              <a:ext uri="{FF2B5EF4-FFF2-40B4-BE49-F238E27FC236}">
                <a16:creationId xmlns:a16="http://schemas.microsoft.com/office/drawing/2014/main" id="{AC47B938-9CCF-4CED-95EE-7AD79BDDCEB9}"/>
              </a:ext>
            </a:extLst>
          </p:cNvPr>
          <p:cNvSpPr>
            <a:spLocks noChangeArrowheads="1"/>
          </p:cNvSpPr>
          <p:nvPr/>
        </p:nvSpPr>
        <p:spPr bwMode="auto">
          <a:xfrm>
            <a:off x="7899401" y="4014789"/>
            <a:ext cx="858837" cy="307975"/>
          </a:xfrm>
          <a:prstGeom prst="rect">
            <a:avLst/>
          </a:prstGeom>
          <a:solidFill>
            <a:schemeClr val="bg1"/>
          </a:solidFill>
          <a:ln w="28575">
            <a:solidFill>
              <a:srgbClr val="BE0929"/>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400">
                <a:solidFill>
                  <a:schemeClr val="tx1"/>
                </a:solidFill>
              </a:rPr>
              <a:t>grinned</a:t>
            </a:r>
          </a:p>
        </p:txBody>
      </p:sp>
      <p:sp>
        <p:nvSpPr>
          <p:cNvPr id="12295" name="Rectangle 32">
            <a:extLst>
              <a:ext uri="{FF2B5EF4-FFF2-40B4-BE49-F238E27FC236}">
                <a16:creationId xmlns:a16="http://schemas.microsoft.com/office/drawing/2014/main" id="{AACE14AD-AB3F-47B9-8158-418FA67903F8}"/>
              </a:ext>
            </a:extLst>
          </p:cNvPr>
          <p:cNvSpPr>
            <a:spLocks noChangeArrowheads="1"/>
          </p:cNvSpPr>
          <p:nvPr/>
        </p:nvSpPr>
        <p:spPr bwMode="auto">
          <a:xfrm>
            <a:off x="2278063" y="3379789"/>
            <a:ext cx="1712913" cy="338137"/>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dangerously</a:t>
            </a:r>
          </a:p>
        </p:txBody>
      </p:sp>
      <p:sp>
        <p:nvSpPr>
          <p:cNvPr id="12296" name="Rectangle 33">
            <a:extLst>
              <a:ext uri="{FF2B5EF4-FFF2-40B4-BE49-F238E27FC236}">
                <a16:creationId xmlns:a16="http://schemas.microsoft.com/office/drawing/2014/main" id="{4489FF36-0120-4E76-B39F-CC94875B35FB}"/>
              </a:ext>
            </a:extLst>
          </p:cNvPr>
          <p:cNvSpPr>
            <a:spLocks noChangeArrowheads="1"/>
          </p:cNvSpPr>
          <p:nvPr/>
        </p:nvSpPr>
        <p:spPr bwMode="auto">
          <a:xfrm>
            <a:off x="2278063" y="2109789"/>
            <a:ext cx="1712913" cy="338137"/>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beautifully</a:t>
            </a:r>
          </a:p>
        </p:txBody>
      </p:sp>
      <p:sp>
        <p:nvSpPr>
          <p:cNvPr id="12297" name="Rectangle 34">
            <a:extLst>
              <a:ext uri="{FF2B5EF4-FFF2-40B4-BE49-F238E27FC236}">
                <a16:creationId xmlns:a16="http://schemas.microsoft.com/office/drawing/2014/main" id="{3C34A052-4BFB-42E8-8181-3A6121220748}"/>
              </a:ext>
            </a:extLst>
          </p:cNvPr>
          <p:cNvSpPr>
            <a:spLocks noChangeArrowheads="1"/>
          </p:cNvSpPr>
          <p:nvPr/>
        </p:nvSpPr>
        <p:spPr bwMode="auto">
          <a:xfrm>
            <a:off x="2278063" y="3803650"/>
            <a:ext cx="1712913" cy="338138"/>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fairly</a:t>
            </a:r>
          </a:p>
        </p:txBody>
      </p:sp>
      <p:sp>
        <p:nvSpPr>
          <p:cNvPr id="12298" name="Rectangle 35">
            <a:extLst>
              <a:ext uri="{FF2B5EF4-FFF2-40B4-BE49-F238E27FC236}">
                <a16:creationId xmlns:a16="http://schemas.microsoft.com/office/drawing/2014/main" id="{E9A6F2A5-D879-44E3-93BA-22BD948930DA}"/>
              </a:ext>
            </a:extLst>
          </p:cNvPr>
          <p:cNvSpPr>
            <a:spLocks noChangeArrowheads="1"/>
          </p:cNvSpPr>
          <p:nvPr/>
        </p:nvSpPr>
        <p:spPr bwMode="auto">
          <a:xfrm>
            <a:off x="2278063" y="4225926"/>
            <a:ext cx="1712913" cy="339725"/>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gracefully</a:t>
            </a:r>
          </a:p>
        </p:txBody>
      </p:sp>
      <p:sp>
        <p:nvSpPr>
          <p:cNvPr id="12299" name="Rectangle 36">
            <a:extLst>
              <a:ext uri="{FF2B5EF4-FFF2-40B4-BE49-F238E27FC236}">
                <a16:creationId xmlns:a16="http://schemas.microsoft.com/office/drawing/2014/main" id="{2C054ECC-458E-4834-81F3-76F8AD4A7377}"/>
              </a:ext>
            </a:extLst>
          </p:cNvPr>
          <p:cNvSpPr>
            <a:spLocks noChangeArrowheads="1"/>
          </p:cNvSpPr>
          <p:nvPr/>
        </p:nvSpPr>
        <p:spPr bwMode="auto">
          <a:xfrm>
            <a:off x="2278063" y="4651376"/>
            <a:ext cx="1712913" cy="339725"/>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hungrily</a:t>
            </a:r>
          </a:p>
        </p:txBody>
      </p:sp>
      <p:sp>
        <p:nvSpPr>
          <p:cNvPr id="12300" name="Rectangle 37">
            <a:extLst>
              <a:ext uri="{FF2B5EF4-FFF2-40B4-BE49-F238E27FC236}">
                <a16:creationId xmlns:a16="http://schemas.microsoft.com/office/drawing/2014/main" id="{751CDC49-DA1A-4486-98CF-4CBF22A70E59}"/>
              </a:ext>
            </a:extLst>
          </p:cNvPr>
          <p:cNvSpPr>
            <a:spLocks noChangeArrowheads="1"/>
          </p:cNvSpPr>
          <p:nvPr/>
        </p:nvSpPr>
        <p:spPr bwMode="auto">
          <a:xfrm>
            <a:off x="2278063" y="5068889"/>
            <a:ext cx="1712913" cy="339725"/>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idly</a:t>
            </a:r>
          </a:p>
        </p:txBody>
      </p:sp>
      <p:sp>
        <p:nvSpPr>
          <p:cNvPr id="12301" name="Rectangle 19">
            <a:extLst>
              <a:ext uri="{FF2B5EF4-FFF2-40B4-BE49-F238E27FC236}">
                <a16:creationId xmlns:a16="http://schemas.microsoft.com/office/drawing/2014/main" id="{3538E915-B4BE-4345-99FC-627D2EA7DA62}"/>
              </a:ext>
            </a:extLst>
          </p:cNvPr>
          <p:cNvSpPr>
            <a:spLocks noChangeArrowheads="1"/>
          </p:cNvSpPr>
          <p:nvPr/>
        </p:nvSpPr>
        <p:spPr bwMode="auto">
          <a:xfrm>
            <a:off x="2278063" y="5865814"/>
            <a:ext cx="6207125" cy="276225"/>
          </a:xfrm>
          <a:prstGeom prst="rect">
            <a:avLst/>
          </a:prstGeom>
          <a:solidFill>
            <a:srgbClr val="EE6C7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200">
                <a:solidFill>
                  <a:schemeClr val="bg1"/>
                </a:solidFill>
                <a:latin typeface="Twinkl SemiBold" pitchFamily="2" charset="0"/>
              </a:rPr>
              <a:t>Read ‘Twist the Text: The Little Red Riding Hood Collection’ at twinkl.com/originals</a:t>
            </a:r>
          </a:p>
        </p:txBody>
      </p:sp>
      <p:sp>
        <p:nvSpPr>
          <p:cNvPr id="12302" name="Rectangle 33">
            <a:extLst>
              <a:ext uri="{FF2B5EF4-FFF2-40B4-BE49-F238E27FC236}">
                <a16:creationId xmlns:a16="http://schemas.microsoft.com/office/drawing/2014/main" id="{32A55F0C-1107-47AB-AB51-B2E126E1C83F}"/>
              </a:ext>
            </a:extLst>
          </p:cNvPr>
          <p:cNvSpPr>
            <a:spLocks noChangeArrowheads="1"/>
          </p:cNvSpPr>
          <p:nvPr/>
        </p:nvSpPr>
        <p:spPr bwMode="auto">
          <a:xfrm>
            <a:off x="2278063" y="1687514"/>
            <a:ext cx="1712913" cy="338137"/>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awkwardly</a:t>
            </a:r>
          </a:p>
        </p:txBody>
      </p:sp>
      <p:sp>
        <p:nvSpPr>
          <p:cNvPr id="12303" name="Rectangle 36">
            <a:extLst>
              <a:ext uri="{FF2B5EF4-FFF2-40B4-BE49-F238E27FC236}">
                <a16:creationId xmlns:a16="http://schemas.microsoft.com/office/drawing/2014/main" id="{8DC56EEF-DD28-450F-B20E-DB6A6DD932D9}"/>
              </a:ext>
            </a:extLst>
          </p:cNvPr>
          <p:cNvSpPr>
            <a:spLocks noChangeArrowheads="1"/>
          </p:cNvSpPr>
          <p:nvPr/>
        </p:nvSpPr>
        <p:spPr bwMode="auto">
          <a:xfrm>
            <a:off x="2278063" y="5464176"/>
            <a:ext cx="1712913" cy="339725"/>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joyfully</a:t>
            </a:r>
          </a:p>
        </p:txBody>
      </p:sp>
      <p:sp>
        <p:nvSpPr>
          <p:cNvPr id="12304" name="Rectangle 51">
            <a:extLst>
              <a:ext uri="{FF2B5EF4-FFF2-40B4-BE49-F238E27FC236}">
                <a16:creationId xmlns:a16="http://schemas.microsoft.com/office/drawing/2014/main" id="{17062144-DE20-4114-876C-3FAC8012C53A}"/>
              </a:ext>
            </a:extLst>
          </p:cNvPr>
          <p:cNvSpPr>
            <a:spLocks noChangeArrowheads="1"/>
          </p:cNvSpPr>
          <p:nvPr/>
        </p:nvSpPr>
        <p:spPr bwMode="auto">
          <a:xfrm>
            <a:off x="7624763" y="4945064"/>
            <a:ext cx="860425" cy="307975"/>
          </a:xfrm>
          <a:prstGeom prst="rect">
            <a:avLst/>
          </a:prstGeom>
          <a:solidFill>
            <a:schemeClr val="bg1"/>
          </a:solidFill>
          <a:ln w="28575">
            <a:solidFill>
              <a:srgbClr val="BE0929"/>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400">
                <a:solidFill>
                  <a:schemeClr val="tx1"/>
                </a:solidFill>
              </a:rPr>
              <a:t>waited</a:t>
            </a:r>
          </a:p>
        </p:txBody>
      </p:sp>
      <p:sp>
        <p:nvSpPr>
          <p:cNvPr id="12305" name="Rectangle 39">
            <a:extLst>
              <a:ext uri="{FF2B5EF4-FFF2-40B4-BE49-F238E27FC236}">
                <a16:creationId xmlns:a16="http://schemas.microsoft.com/office/drawing/2014/main" id="{AD080D61-33D1-4677-8506-4615621D849B}"/>
              </a:ext>
            </a:extLst>
          </p:cNvPr>
          <p:cNvSpPr>
            <a:spLocks noChangeArrowheads="1"/>
          </p:cNvSpPr>
          <p:nvPr/>
        </p:nvSpPr>
        <p:spPr bwMode="auto">
          <a:xfrm>
            <a:off x="2278063" y="2533650"/>
            <a:ext cx="1712913" cy="338138"/>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confidently</a:t>
            </a:r>
          </a:p>
        </p:txBody>
      </p:sp>
      <p:sp>
        <p:nvSpPr>
          <p:cNvPr id="12306" name="Rectangle 57">
            <a:extLst>
              <a:ext uri="{FF2B5EF4-FFF2-40B4-BE49-F238E27FC236}">
                <a16:creationId xmlns:a16="http://schemas.microsoft.com/office/drawing/2014/main" id="{5A2AAA41-DE7B-474E-925D-C417CCCBEACC}"/>
              </a:ext>
            </a:extLst>
          </p:cNvPr>
          <p:cNvSpPr>
            <a:spLocks noChangeArrowheads="1"/>
          </p:cNvSpPr>
          <p:nvPr/>
        </p:nvSpPr>
        <p:spPr bwMode="auto">
          <a:xfrm>
            <a:off x="2278063" y="2955926"/>
            <a:ext cx="1712913" cy="339725"/>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cruelly</a:t>
            </a:r>
          </a:p>
        </p:txBody>
      </p:sp>
      <p:sp>
        <p:nvSpPr>
          <p:cNvPr id="12307" name="Rectangle 32">
            <a:extLst>
              <a:ext uri="{FF2B5EF4-FFF2-40B4-BE49-F238E27FC236}">
                <a16:creationId xmlns:a16="http://schemas.microsoft.com/office/drawing/2014/main" id="{14655832-CC87-4045-A6E4-3C842E3A4A45}"/>
              </a:ext>
            </a:extLst>
          </p:cNvPr>
          <p:cNvSpPr>
            <a:spLocks noChangeArrowheads="1"/>
          </p:cNvSpPr>
          <p:nvPr/>
        </p:nvSpPr>
        <p:spPr bwMode="auto">
          <a:xfrm>
            <a:off x="4064000" y="3379789"/>
            <a:ext cx="1712912" cy="338137"/>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oddly</a:t>
            </a:r>
          </a:p>
        </p:txBody>
      </p:sp>
      <p:sp>
        <p:nvSpPr>
          <p:cNvPr id="12308" name="Rectangle 33">
            <a:extLst>
              <a:ext uri="{FF2B5EF4-FFF2-40B4-BE49-F238E27FC236}">
                <a16:creationId xmlns:a16="http://schemas.microsoft.com/office/drawing/2014/main" id="{D84172C2-D4B9-46DF-B973-14DA25E17FED}"/>
              </a:ext>
            </a:extLst>
          </p:cNvPr>
          <p:cNvSpPr>
            <a:spLocks noChangeArrowheads="1"/>
          </p:cNvSpPr>
          <p:nvPr/>
        </p:nvSpPr>
        <p:spPr bwMode="auto">
          <a:xfrm>
            <a:off x="4064000" y="2109789"/>
            <a:ext cx="1712912" cy="338137"/>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lazily</a:t>
            </a:r>
          </a:p>
        </p:txBody>
      </p:sp>
      <p:sp>
        <p:nvSpPr>
          <p:cNvPr id="12309" name="Rectangle 34">
            <a:extLst>
              <a:ext uri="{FF2B5EF4-FFF2-40B4-BE49-F238E27FC236}">
                <a16:creationId xmlns:a16="http://schemas.microsoft.com/office/drawing/2014/main" id="{D728B837-C04B-4EF3-B8B5-B11F8E84BB63}"/>
              </a:ext>
            </a:extLst>
          </p:cNvPr>
          <p:cNvSpPr>
            <a:spLocks noChangeArrowheads="1"/>
          </p:cNvSpPr>
          <p:nvPr/>
        </p:nvSpPr>
        <p:spPr bwMode="auto">
          <a:xfrm>
            <a:off x="4064000" y="3803650"/>
            <a:ext cx="1712912" cy="338138"/>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proudly</a:t>
            </a:r>
          </a:p>
        </p:txBody>
      </p:sp>
      <p:sp>
        <p:nvSpPr>
          <p:cNvPr id="12310" name="Rectangle 35">
            <a:extLst>
              <a:ext uri="{FF2B5EF4-FFF2-40B4-BE49-F238E27FC236}">
                <a16:creationId xmlns:a16="http://schemas.microsoft.com/office/drawing/2014/main" id="{41C7C470-E69E-44FD-8D42-7C86D8C1D2D6}"/>
              </a:ext>
            </a:extLst>
          </p:cNvPr>
          <p:cNvSpPr>
            <a:spLocks noChangeArrowheads="1"/>
          </p:cNvSpPr>
          <p:nvPr/>
        </p:nvSpPr>
        <p:spPr bwMode="auto">
          <a:xfrm>
            <a:off x="4064000" y="4235451"/>
            <a:ext cx="1712912" cy="339725"/>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quietly</a:t>
            </a:r>
          </a:p>
        </p:txBody>
      </p:sp>
      <p:sp>
        <p:nvSpPr>
          <p:cNvPr id="12311" name="Rectangle 36">
            <a:extLst>
              <a:ext uri="{FF2B5EF4-FFF2-40B4-BE49-F238E27FC236}">
                <a16:creationId xmlns:a16="http://schemas.microsoft.com/office/drawing/2014/main" id="{2983A623-BA60-4EA0-AE68-9B2600DF8972}"/>
              </a:ext>
            </a:extLst>
          </p:cNvPr>
          <p:cNvSpPr>
            <a:spLocks noChangeArrowheads="1"/>
          </p:cNvSpPr>
          <p:nvPr/>
        </p:nvSpPr>
        <p:spPr bwMode="auto">
          <a:xfrm>
            <a:off x="4064000" y="4659314"/>
            <a:ext cx="1712912" cy="339725"/>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recklessly</a:t>
            </a:r>
          </a:p>
        </p:txBody>
      </p:sp>
      <p:sp>
        <p:nvSpPr>
          <p:cNvPr id="12312" name="Rectangle 37">
            <a:extLst>
              <a:ext uri="{FF2B5EF4-FFF2-40B4-BE49-F238E27FC236}">
                <a16:creationId xmlns:a16="http://schemas.microsoft.com/office/drawing/2014/main" id="{0D4A7621-7432-417B-B62E-DEFCAF7795C5}"/>
              </a:ext>
            </a:extLst>
          </p:cNvPr>
          <p:cNvSpPr>
            <a:spLocks noChangeArrowheads="1"/>
          </p:cNvSpPr>
          <p:nvPr/>
        </p:nvSpPr>
        <p:spPr bwMode="auto">
          <a:xfrm>
            <a:off x="4064000" y="5068889"/>
            <a:ext cx="1712912" cy="339725"/>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suspiciously</a:t>
            </a:r>
          </a:p>
        </p:txBody>
      </p:sp>
      <p:sp>
        <p:nvSpPr>
          <p:cNvPr id="12313" name="Rectangle 33">
            <a:extLst>
              <a:ext uri="{FF2B5EF4-FFF2-40B4-BE49-F238E27FC236}">
                <a16:creationId xmlns:a16="http://schemas.microsoft.com/office/drawing/2014/main" id="{40B0781D-2D5C-485D-9BDA-A250073A0C99}"/>
              </a:ext>
            </a:extLst>
          </p:cNvPr>
          <p:cNvSpPr>
            <a:spLocks noChangeArrowheads="1"/>
          </p:cNvSpPr>
          <p:nvPr/>
        </p:nvSpPr>
        <p:spPr bwMode="auto">
          <a:xfrm>
            <a:off x="4064000" y="1687514"/>
            <a:ext cx="1712912" cy="338137"/>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kindly</a:t>
            </a:r>
          </a:p>
        </p:txBody>
      </p:sp>
      <p:sp>
        <p:nvSpPr>
          <p:cNvPr id="12314" name="Rectangle 36">
            <a:extLst>
              <a:ext uri="{FF2B5EF4-FFF2-40B4-BE49-F238E27FC236}">
                <a16:creationId xmlns:a16="http://schemas.microsoft.com/office/drawing/2014/main" id="{A93A5C75-0056-48B6-BFB9-D01A83151190}"/>
              </a:ext>
            </a:extLst>
          </p:cNvPr>
          <p:cNvSpPr>
            <a:spLocks noChangeArrowheads="1"/>
          </p:cNvSpPr>
          <p:nvPr/>
        </p:nvSpPr>
        <p:spPr bwMode="auto">
          <a:xfrm>
            <a:off x="4064000" y="5468939"/>
            <a:ext cx="1712912" cy="339725"/>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timidly</a:t>
            </a:r>
          </a:p>
        </p:txBody>
      </p:sp>
      <p:sp>
        <p:nvSpPr>
          <p:cNvPr id="12315" name="Rectangle 39">
            <a:extLst>
              <a:ext uri="{FF2B5EF4-FFF2-40B4-BE49-F238E27FC236}">
                <a16:creationId xmlns:a16="http://schemas.microsoft.com/office/drawing/2014/main" id="{20D76BBE-91E1-4493-9875-F219E6B3EDB6}"/>
              </a:ext>
            </a:extLst>
          </p:cNvPr>
          <p:cNvSpPr>
            <a:spLocks noChangeArrowheads="1"/>
          </p:cNvSpPr>
          <p:nvPr/>
        </p:nvSpPr>
        <p:spPr bwMode="auto">
          <a:xfrm>
            <a:off x="4064000" y="2533650"/>
            <a:ext cx="1712912" cy="338138"/>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mischievously</a:t>
            </a:r>
          </a:p>
        </p:txBody>
      </p:sp>
      <p:sp>
        <p:nvSpPr>
          <p:cNvPr id="12316" name="Rectangle 57">
            <a:extLst>
              <a:ext uri="{FF2B5EF4-FFF2-40B4-BE49-F238E27FC236}">
                <a16:creationId xmlns:a16="http://schemas.microsoft.com/office/drawing/2014/main" id="{6C7A7D33-5EFB-431F-8991-FAE148DF0D26}"/>
              </a:ext>
            </a:extLst>
          </p:cNvPr>
          <p:cNvSpPr>
            <a:spLocks noChangeArrowheads="1"/>
          </p:cNvSpPr>
          <p:nvPr/>
        </p:nvSpPr>
        <p:spPr bwMode="auto">
          <a:xfrm>
            <a:off x="4064000" y="2955926"/>
            <a:ext cx="1712912" cy="339725"/>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noisily</a:t>
            </a:r>
          </a:p>
        </p:txBody>
      </p:sp>
      <p:sp>
        <p:nvSpPr>
          <p:cNvPr id="12317" name="Rectangle 32">
            <a:extLst>
              <a:ext uri="{FF2B5EF4-FFF2-40B4-BE49-F238E27FC236}">
                <a16:creationId xmlns:a16="http://schemas.microsoft.com/office/drawing/2014/main" id="{830ADC67-EFF5-417B-972A-6FD728426338}"/>
              </a:ext>
            </a:extLst>
          </p:cNvPr>
          <p:cNvSpPr>
            <a:spLocks noChangeArrowheads="1"/>
          </p:cNvSpPr>
          <p:nvPr/>
        </p:nvSpPr>
        <p:spPr bwMode="auto">
          <a:xfrm>
            <a:off x="5854700" y="3379789"/>
            <a:ext cx="1712912" cy="338137"/>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zealously</a:t>
            </a:r>
          </a:p>
        </p:txBody>
      </p:sp>
      <p:sp>
        <p:nvSpPr>
          <p:cNvPr id="12318" name="Rectangle 33">
            <a:extLst>
              <a:ext uri="{FF2B5EF4-FFF2-40B4-BE49-F238E27FC236}">
                <a16:creationId xmlns:a16="http://schemas.microsoft.com/office/drawing/2014/main" id="{0F516B56-FB24-4FF9-9824-80B21885A007}"/>
              </a:ext>
            </a:extLst>
          </p:cNvPr>
          <p:cNvSpPr>
            <a:spLocks noChangeArrowheads="1"/>
          </p:cNvSpPr>
          <p:nvPr/>
        </p:nvSpPr>
        <p:spPr bwMode="auto">
          <a:xfrm>
            <a:off x="5854700" y="2109789"/>
            <a:ext cx="1712912" cy="338137"/>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viciously</a:t>
            </a:r>
          </a:p>
        </p:txBody>
      </p:sp>
      <p:sp>
        <p:nvSpPr>
          <p:cNvPr id="12319" name="Rectangle 33">
            <a:extLst>
              <a:ext uri="{FF2B5EF4-FFF2-40B4-BE49-F238E27FC236}">
                <a16:creationId xmlns:a16="http://schemas.microsoft.com/office/drawing/2014/main" id="{2A8B3BF1-D7E3-4263-9631-CE3E715B8872}"/>
              </a:ext>
            </a:extLst>
          </p:cNvPr>
          <p:cNvSpPr>
            <a:spLocks noChangeArrowheads="1"/>
          </p:cNvSpPr>
          <p:nvPr/>
        </p:nvSpPr>
        <p:spPr bwMode="auto">
          <a:xfrm>
            <a:off x="5854700" y="1687514"/>
            <a:ext cx="1712912" cy="338137"/>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urgently</a:t>
            </a:r>
          </a:p>
        </p:txBody>
      </p:sp>
      <p:sp>
        <p:nvSpPr>
          <p:cNvPr id="12320" name="Rectangle 39">
            <a:extLst>
              <a:ext uri="{FF2B5EF4-FFF2-40B4-BE49-F238E27FC236}">
                <a16:creationId xmlns:a16="http://schemas.microsoft.com/office/drawing/2014/main" id="{CE059A55-0EE6-4343-9D7E-158811BEEA17}"/>
              </a:ext>
            </a:extLst>
          </p:cNvPr>
          <p:cNvSpPr>
            <a:spLocks noChangeArrowheads="1"/>
          </p:cNvSpPr>
          <p:nvPr/>
        </p:nvSpPr>
        <p:spPr bwMode="auto">
          <a:xfrm>
            <a:off x="5854700" y="2533650"/>
            <a:ext cx="1712912" cy="338138"/>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wistfully</a:t>
            </a:r>
          </a:p>
        </p:txBody>
      </p:sp>
      <p:sp>
        <p:nvSpPr>
          <p:cNvPr id="12321" name="Rectangle 57">
            <a:extLst>
              <a:ext uri="{FF2B5EF4-FFF2-40B4-BE49-F238E27FC236}">
                <a16:creationId xmlns:a16="http://schemas.microsoft.com/office/drawing/2014/main" id="{CC439E68-DADE-482B-9221-D9B2D449FC9A}"/>
              </a:ext>
            </a:extLst>
          </p:cNvPr>
          <p:cNvSpPr>
            <a:spLocks noChangeArrowheads="1"/>
          </p:cNvSpPr>
          <p:nvPr/>
        </p:nvSpPr>
        <p:spPr bwMode="auto">
          <a:xfrm>
            <a:off x="5854700" y="2955926"/>
            <a:ext cx="1712912" cy="339725"/>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worriedly</a:t>
            </a:r>
          </a:p>
        </p:txBody>
      </p:sp>
      <p:pic>
        <p:nvPicPr>
          <p:cNvPr id="12322" name="Picture 3">
            <a:extLst>
              <a:ext uri="{FF2B5EF4-FFF2-40B4-BE49-F238E27FC236}">
                <a16:creationId xmlns:a16="http://schemas.microsoft.com/office/drawing/2014/main" id="{A2A52260-781A-4467-957D-78B0EEDF715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91562" y="1639889"/>
            <a:ext cx="1531938" cy="477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B758D-6554-450B-929E-B2F6431CA3AC}"/>
              </a:ext>
            </a:extLst>
          </p:cNvPr>
          <p:cNvSpPr>
            <a:spLocks noGrp="1"/>
          </p:cNvSpPr>
          <p:nvPr>
            <p:ph type="title"/>
          </p:nvPr>
        </p:nvSpPr>
        <p:spPr>
          <a:xfrm>
            <a:off x="175773" y="764704"/>
            <a:ext cx="3326351" cy="1400165"/>
          </a:xfrm>
        </p:spPr>
        <p:txBody>
          <a:bodyPr>
            <a:normAutofit fontScale="90000"/>
          </a:bodyPr>
          <a:lstStyle/>
          <a:p>
            <a:r>
              <a:rPr lang="en-GB" dirty="0"/>
              <a:t>Wednesday </a:t>
            </a:r>
            <a:br>
              <a:rPr lang="en-GB" dirty="0"/>
            </a:br>
            <a:br>
              <a:rPr lang="en-GB" sz="1999" dirty="0"/>
            </a:br>
            <a:r>
              <a:rPr lang="en-GB" sz="1999" dirty="0">
                <a:solidFill>
                  <a:srgbClr val="FF6600"/>
                </a:solidFill>
              </a:rPr>
              <a:t>You don’t need to print these daily spelling mats, you can just copy from the screen.</a:t>
            </a:r>
            <a:endParaRPr lang="en-GB" dirty="0">
              <a:solidFill>
                <a:srgbClr val="FF6600"/>
              </a:solidFill>
            </a:endParaRPr>
          </a:p>
        </p:txBody>
      </p:sp>
      <p:pic>
        <p:nvPicPr>
          <p:cNvPr id="5" name="Picture 4">
            <a:extLst>
              <a:ext uri="{FF2B5EF4-FFF2-40B4-BE49-F238E27FC236}">
                <a16:creationId xmlns:a16="http://schemas.microsoft.com/office/drawing/2014/main" id="{9DBED545-98C8-494C-9DE5-5AE8D6AFEA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2416" y="797361"/>
            <a:ext cx="8522085" cy="5544616"/>
          </a:xfrm>
          <a:prstGeom prst="rect">
            <a:avLst/>
          </a:prstGeom>
        </p:spPr>
      </p:pic>
    </p:spTree>
    <p:extLst>
      <p:ext uri="{BB962C8B-B14F-4D97-AF65-F5344CB8AC3E}">
        <p14:creationId xmlns:p14="http://schemas.microsoft.com/office/powerpoint/2010/main" val="204338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a:extLst>
              <a:ext uri="{FF2B5EF4-FFF2-40B4-BE49-F238E27FC236}">
                <a16:creationId xmlns:a16="http://schemas.microsoft.com/office/drawing/2014/main" id="{94BD91F2-608F-48AF-BB79-018CB190BBD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2263" y="1822451"/>
            <a:ext cx="3967163"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itle 20">
            <a:extLst>
              <a:ext uri="{FF2B5EF4-FFF2-40B4-BE49-F238E27FC236}">
                <a16:creationId xmlns:a16="http://schemas.microsoft.com/office/drawing/2014/main" id="{CEF88E8C-8FA5-4324-8696-FCBDE74AD57D}"/>
              </a:ext>
            </a:extLst>
          </p:cNvPr>
          <p:cNvSpPr>
            <a:spLocks noGrp="1"/>
          </p:cNvSpPr>
          <p:nvPr>
            <p:ph type="title"/>
          </p:nvPr>
        </p:nvSpPr>
        <p:spPr>
          <a:xfrm>
            <a:off x="549796" y="61120"/>
            <a:ext cx="8220075" cy="993775"/>
          </a:xfrm>
        </p:spPr>
        <p:txBody>
          <a:bodyPr/>
          <a:lstStyle/>
          <a:p>
            <a:pPr eaLnBrk="1" hangingPunct="1"/>
            <a:r>
              <a:rPr lang="en-GB" altLang="en-US" sz="3600" dirty="0"/>
              <a:t>Adventurous Adverbs</a:t>
            </a:r>
          </a:p>
        </p:txBody>
      </p:sp>
      <p:sp>
        <p:nvSpPr>
          <p:cNvPr id="13316" name="Rectangle 5">
            <a:extLst>
              <a:ext uri="{FF2B5EF4-FFF2-40B4-BE49-F238E27FC236}">
                <a16:creationId xmlns:a16="http://schemas.microsoft.com/office/drawing/2014/main" id="{64D3DCDA-7693-49AF-BADF-6C1CD4DDE8E3}"/>
              </a:ext>
            </a:extLst>
          </p:cNvPr>
          <p:cNvSpPr>
            <a:spLocks noChangeArrowheads="1"/>
          </p:cNvSpPr>
          <p:nvPr/>
        </p:nvSpPr>
        <p:spPr bwMode="auto">
          <a:xfrm>
            <a:off x="2278062" y="1117600"/>
            <a:ext cx="7632700" cy="5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a:solidFill>
                  <a:schemeClr val="tx1"/>
                </a:solidFill>
              </a:rPr>
              <a:t>Adverbs for ‘how’</a:t>
            </a:r>
          </a:p>
        </p:txBody>
      </p:sp>
      <p:sp>
        <p:nvSpPr>
          <p:cNvPr id="13317" name="Rectangle 50">
            <a:extLst>
              <a:ext uri="{FF2B5EF4-FFF2-40B4-BE49-F238E27FC236}">
                <a16:creationId xmlns:a16="http://schemas.microsoft.com/office/drawing/2014/main" id="{18770B61-0765-4C7F-AFB6-85F4D4710EA0}"/>
              </a:ext>
            </a:extLst>
          </p:cNvPr>
          <p:cNvSpPr>
            <a:spLocks noChangeArrowheads="1"/>
          </p:cNvSpPr>
          <p:nvPr/>
        </p:nvSpPr>
        <p:spPr bwMode="auto">
          <a:xfrm>
            <a:off x="6751637" y="2559051"/>
            <a:ext cx="858838" cy="307975"/>
          </a:xfrm>
          <a:prstGeom prst="rect">
            <a:avLst/>
          </a:prstGeom>
          <a:solidFill>
            <a:schemeClr val="bg1"/>
          </a:solidFill>
          <a:ln w="28575">
            <a:solidFill>
              <a:srgbClr val="BE0929"/>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400">
                <a:solidFill>
                  <a:schemeClr val="tx1"/>
                </a:solidFill>
              </a:rPr>
              <a:t>hurried</a:t>
            </a:r>
          </a:p>
        </p:txBody>
      </p:sp>
      <p:sp>
        <p:nvSpPr>
          <p:cNvPr id="13318" name="Rectangle 51">
            <a:extLst>
              <a:ext uri="{FF2B5EF4-FFF2-40B4-BE49-F238E27FC236}">
                <a16:creationId xmlns:a16="http://schemas.microsoft.com/office/drawing/2014/main" id="{21175B97-4447-4DBA-8202-CF5B48DE818A}"/>
              </a:ext>
            </a:extLst>
          </p:cNvPr>
          <p:cNvSpPr>
            <a:spLocks noChangeArrowheads="1"/>
          </p:cNvSpPr>
          <p:nvPr/>
        </p:nvSpPr>
        <p:spPr bwMode="auto">
          <a:xfrm>
            <a:off x="6529387" y="4351339"/>
            <a:ext cx="858838" cy="307975"/>
          </a:xfrm>
          <a:prstGeom prst="rect">
            <a:avLst/>
          </a:prstGeom>
          <a:solidFill>
            <a:schemeClr val="bg1"/>
          </a:solidFill>
          <a:ln w="28575">
            <a:solidFill>
              <a:srgbClr val="BE0929"/>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400">
                <a:solidFill>
                  <a:schemeClr val="tx1"/>
                </a:solidFill>
              </a:rPr>
              <a:t>laughed</a:t>
            </a:r>
          </a:p>
        </p:txBody>
      </p:sp>
      <p:sp>
        <p:nvSpPr>
          <p:cNvPr id="13319" name="Rectangle 54">
            <a:extLst>
              <a:ext uri="{FF2B5EF4-FFF2-40B4-BE49-F238E27FC236}">
                <a16:creationId xmlns:a16="http://schemas.microsoft.com/office/drawing/2014/main" id="{495A6CEB-A30A-42E8-8C20-FECEB490337A}"/>
              </a:ext>
            </a:extLst>
          </p:cNvPr>
          <p:cNvSpPr>
            <a:spLocks noChangeArrowheads="1"/>
          </p:cNvSpPr>
          <p:nvPr/>
        </p:nvSpPr>
        <p:spPr bwMode="auto">
          <a:xfrm>
            <a:off x="4789487" y="4164014"/>
            <a:ext cx="935038" cy="307975"/>
          </a:xfrm>
          <a:prstGeom prst="rect">
            <a:avLst/>
          </a:prstGeom>
          <a:solidFill>
            <a:schemeClr val="bg1"/>
          </a:solidFill>
          <a:ln w="28575">
            <a:solidFill>
              <a:srgbClr val="BE0929"/>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400">
                <a:solidFill>
                  <a:schemeClr val="tx1"/>
                </a:solidFill>
              </a:rPr>
              <a:t>munched</a:t>
            </a:r>
          </a:p>
        </p:txBody>
      </p:sp>
      <p:sp>
        <p:nvSpPr>
          <p:cNvPr id="13320" name="Rectangle 32">
            <a:extLst>
              <a:ext uri="{FF2B5EF4-FFF2-40B4-BE49-F238E27FC236}">
                <a16:creationId xmlns:a16="http://schemas.microsoft.com/office/drawing/2014/main" id="{EB14ED49-AC9D-43CA-BAD3-7F77E3BC86B5}"/>
              </a:ext>
            </a:extLst>
          </p:cNvPr>
          <p:cNvSpPr>
            <a:spLocks noChangeArrowheads="1"/>
          </p:cNvSpPr>
          <p:nvPr/>
        </p:nvSpPr>
        <p:spPr bwMode="auto">
          <a:xfrm>
            <a:off x="2227263" y="3278189"/>
            <a:ext cx="1712913" cy="338137"/>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daintily</a:t>
            </a:r>
          </a:p>
        </p:txBody>
      </p:sp>
      <p:sp>
        <p:nvSpPr>
          <p:cNvPr id="13321" name="Rectangle 33">
            <a:extLst>
              <a:ext uri="{FF2B5EF4-FFF2-40B4-BE49-F238E27FC236}">
                <a16:creationId xmlns:a16="http://schemas.microsoft.com/office/drawing/2014/main" id="{DCDF875F-395F-426B-8134-E4BEDDE1FC00}"/>
              </a:ext>
            </a:extLst>
          </p:cNvPr>
          <p:cNvSpPr>
            <a:spLocks noChangeArrowheads="1"/>
          </p:cNvSpPr>
          <p:nvPr/>
        </p:nvSpPr>
        <p:spPr bwMode="auto">
          <a:xfrm>
            <a:off x="2227263" y="2854325"/>
            <a:ext cx="1712913" cy="338138"/>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cautiously</a:t>
            </a:r>
          </a:p>
        </p:txBody>
      </p:sp>
      <p:sp>
        <p:nvSpPr>
          <p:cNvPr id="13322" name="Rectangle 34">
            <a:extLst>
              <a:ext uri="{FF2B5EF4-FFF2-40B4-BE49-F238E27FC236}">
                <a16:creationId xmlns:a16="http://schemas.microsoft.com/office/drawing/2014/main" id="{B269644C-A17B-4F63-9E3B-3CE78CC1DE68}"/>
              </a:ext>
            </a:extLst>
          </p:cNvPr>
          <p:cNvSpPr>
            <a:spLocks noChangeArrowheads="1"/>
          </p:cNvSpPr>
          <p:nvPr/>
        </p:nvSpPr>
        <p:spPr bwMode="auto">
          <a:xfrm>
            <a:off x="2227263" y="3702050"/>
            <a:ext cx="1712913" cy="338138"/>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freely</a:t>
            </a:r>
          </a:p>
        </p:txBody>
      </p:sp>
      <p:sp>
        <p:nvSpPr>
          <p:cNvPr id="13323" name="Rectangle 35">
            <a:extLst>
              <a:ext uri="{FF2B5EF4-FFF2-40B4-BE49-F238E27FC236}">
                <a16:creationId xmlns:a16="http://schemas.microsoft.com/office/drawing/2014/main" id="{C987F9A2-91BA-4FC5-8062-79C01E7A2693}"/>
              </a:ext>
            </a:extLst>
          </p:cNvPr>
          <p:cNvSpPr>
            <a:spLocks noChangeArrowheads="1"/>
          </p:cNvSpPr>
          <p:nvPr/>
        </p:nvSpPr>
        <p:spPr bwMode="auto">
          <a:xfrm>
            <a:off x="2227263" y="4124326"/>
            <a:ext cx="1712913" cy="339725"/>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gracefully</a:t>
            </a:r>
          </a:p>
        </p:txBody>
      </p:sp>
      <p:sp>
        <p:nvSpPr>
          <p:cNvPr id="13324" name="Rectangle 36">
            <a:extLst>
              <a:ext uri="{FF2B5EF4-FFF2-40B4-BE49-F238E27FC236}">
                <a16:creationId xmlns:a16="http://schemas.microsoft.com/office/drawing/2014/main" id="{6558F5CF-4B23-4856-8834-CA9DC20ADC0B}"/>
              </a:ext>
            </a:extLst>
          </p:cNvPr>
          <p:cNvSpPr>
            <a:spLocks noChangeArrowheads="1"/>
          </p:cNvSpPr>
          <p:nvPr/>
        </p:nvSpPr>
        <p:spPr bwMode="auto">
          <a:xfrm>
            <a:off x="2227263" y="4548189"/>
            <a:ext cx="1712913" cy="339725"/>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happily</a:t>
            </a:r>
          </a:p>
        </p:txBody>
      </p:sp>
      <p:sp>
        <p:nvSpPr>
          <p:cNvPr id="13325" name="Rectangle 37">
            <a:extLst>
              <a:ext uri="{FF2B5EF4-FFF2-40B4-BE49-F238E27FC236}">
                <a16:creationId xmlns:a16="http://schemas.microsoft.com/office/drawing/2014/main" id="{23CECF34-E25F-4CE8-ADD7-AF65C4347ED8}"/>
              </a:ext>
            </a:extLst>
          </p:cNvPr>
          <p:cNvSpPr>
            <a:spLocks noChangeArrowheads="1"/>
          </p:cNvSpPr>
          <p:nvPr/>
        </p:nvSpPr>
        <p:spPr bwMode="auto">
          <a:xfrm>
            <a:off x="2227262" y="4972051"/>
            <a:ext cx="1868488" cy="339725"/>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idly</a:t>
            </a:r>
          </a:p>
        </p:txBody>
      </p:sp>
      <p:sp>
        <p:nvSpPr>
          <p:cNvPr id="13326" name="Rectangle 19">
            <a:extLst>
              <a:ext uri="{FF2B5EF4-FFF2-40B4-BE49-F238E27FC236}">
                <a16:creationId xmlns:a16="http://schemas.microsoft.com/office/drawing/2014/main" id="{E38ACE33-2FD9-43B5-9F3E-85B8B0E22284}"/>
              </a:ext>
            </a:extLst>
          </p:cNvPr>
          <p:cNvSpPr>
            <a:spLocks noChangeArrowheads="1"/>
          </p:cNvSpPr>
          <p:nvPr/>
        </p:nvSpPr>
        <p:spPr bwMode="auto">
          <a:xfrm>
            <a:off x="2227263" y="5816601"/>
            <a:ext cx="7731125" cy="276225"/>
          </a:xfrm>
          <a:prstGeom prst="rect">
            <a:avLst/>
          </a:prstGeom>
          <a:solidFill>
            <a:srgbClr val="EE6C7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200">
                <a:solidFill>
                  <a:schemeClr val="bg1"/>
                </a:solidFill>
                <a:latin typeface="Twinkl SemiBold" pitchFamily="2" charset="0"/>
              </a:rPr>
              <a:t>Read ‘Twist the Text: The Little Red Riding Hood Collection’ at twinkl.com/originals</a:t>
            </a:r>
          </a:p>
        </p:txBody>
      </p:sp>
      <p:sp>
        <p:nvSpPr>
          <p:cNvPr id="13327" name="Rectangle 33">
            <a:extLst>
              <a:ext uri="{FF2B5EF4-FFF2-40B4-BE49-F238E27FC236}">
                <a16:creationId xmlns:a16="http://schemas.microsoft.com/office/drawing/2014/main" id="{8DA2FA8E-1155-4048-B475-4E525A37D4F3}"/>
              </a:ext>
            </a:extLst>
          </p:cNvPr>
          <p:cNvSpPr>
            <a:spLocks noChangeArrowheads="1"/>
          </p:cNvSpPr>
          <p:nvPr/>
        </p:nvSpPr>
        <p:spPr bwMode="auto">
          <a:xfrm>
            <a:off x="2227263" y="2430464"/>
            <a:ext cx="1712913" cy="338137"/>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carefully</a:t>
            </a:r>
          </a:p>
        </p:txBody>
      </p:sp>
      <p:sp>
        <p:nvSpPr>
          <p:cNvPr id="13328" name="Rectangle 23">
            <a:extLst>
              <a:ext uri="{FF2B5EF4-FFF2-40B4-BE49-F238E27FC236}">
                <a16:creationId xmlns:a16="http://schemas.microsoft.com/office/drawing/2014/main" id="{8F9C4972-DDD2-4344-8EB1-2D8D6921B114}"/>
              </a:ext>
            </a:extLst>
          </p:cNvPr>
          <p:cNvSpPr>
            <a:spLocks noChangeArrowheads="1"/>
          </p:cNvSpPr>
          <p:nvPr/>
        </p:nvSpPr>
        <p:spPr bwMode="auto">
          <a:xfrm>
            <a:off x="2227263" y="2006600"/>
            <a:ext cx="1712913" cy="338138"/>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beautifully</a:t>
            </a:r>
          </a:p>
        </p:txBody>
      </p:sp>
      <p:sp>
        <p:nvSpPr>
          <p:cNvPr id="13329" name="Rectangle 36">
            <a:extLst>
              <a:ext uri="{FF2B5EF4-FFF2-40B4-BE49-F238E27FC236}">
                <a16:creationId xmlns:a16="http://schemas.microsoft.com/office/drawing/2014/main" id="{CA47E0D5-824D-42FE-816F-3EB70A5A3CEB}"/>
              </a:ext>
            </a:extLst>
          </p:cNvPr>
          <p:cNvSpPr>
            <a:spLocks noChangeArrowheads="1"/>
          </p:cNvSpPr>
          <p:nvPr/>
        </p:nvSpPr>
        <p:spPr bwMode="auto">
          <a:xfrm>
            <a:off x="2235200" y="5395914"/>
            <a:ext cx="1454150" cy="339725"/>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joyfully</a:t>
            </a:r>
          </a:p>
        </p:txBody>
      </p:sp>
      <p:sp>
        <p:nvSpPr>
          <p:cNvPr id="13330" name="Rectangle 38">
            <a:extLst>
              <a:ext uri="{FF2B5EF4-FFF2-40B4-BE49-F238E27FC236}">
                <a16:creationId xmlns:a16="http://schemas.microsoft.com/office/drawing/2014/main" id="{E83CDFDB-923A-4B56-8C5C-E38A4B8A41E0}"/>
              </a:ext>
            </a:extLst>
          </p:cNvPr>
          <p:cNvSpPr>
            <a:spLocks noChangeArrowheads="1"/>
          </p:cNvSpPr>
          <p:nvPr/>
        </p:nvSpPr>
        <p:spPr bwMode="auto">
          <a:xfrm>
            <a:off x="3806826" y="5395914"/>
            <a:ext cx="1449387" cy="339725"/>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kindly</a:t>
            </a:r>
          </a:p>
        </p:txBody>
      </p:sp>
      <p:sp>
        <p:nvSpPr>
          <p:cNvPr id="13331" name="Rectangle 40">
            <a:extLst>
              <a:ext uri="{FF2B5EF4-FFF2-40B4-BE49-F238E27FC236}">
                <a16:creationId xmlns:a16="http://schemas.microsoft.com/office/drawing/2014/main" id="{D22C8FC5-3BB3-45FC-9E97-D22A9A2B91A5}"/>
              </a:ext>
            </a:extLst>
          </p:cNvPr>
          <p:cNvSpPr>
            <a:spLocks noChangeArrowheads="1"/>
          </p:cNvSpPr>
          <p:nvPr/>
        </p:nvSpPr>
        <p:spPr bwMode="auto">
          <a:xfrm>
            <a:off x="5373687" y="5395914"/>
            <a:ext cx="1449388" cy="339725"/>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miserably</a:t>
            </a:r>
          </a:p>
        </p:txBody>
      </p:sp>
      <p:sp>
        <p:nvSpPr>
          <p:cNvPr id="13332" name="Rectangle 33">
            <a:extLst>
              <a:ext uri="{FF2B5EF4-FFF2-40B4-BE49-F238E27FC236}">
                <a16:creationId xmlns:a16="http://schemas.microsoft.com/office/drawing/2014/main" id="{C25184BE-20F5-48C4-8EA3-641FF8777FD4}"/>
              </a:ext>
            </a:extLst>
          </p:cNvPr>
          <p:cNvSpPr>
            <a:spLocks noChangeArrowheads="1"/>
          </p:cNvSpPr>
          <p:nvPr/>
        </p:nvSpPr>
        <p:spPr bwMode="auto">
          <a:xfrm>
            <a:off x="2227263" y="1584325"/>
            <a:ext cx="1712913" cy="336550"/>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awkwardly</a:t>
            </a:r>
          </a:p>
        </p:txBody>
      </p:sp>
      <p:sp>
        <p:nvSpPr>
          <p:cNvPr id="13333" name="Rectangle 32">
            <a:extLst>
              <a:ext uri="{FF2B5EF4-FFF2-40B4-BE49-F238E27FC236}">
                <a16:creationId xmlns:a16="http://schemas.microsoft.com/office/drawing/2014/main" id="{1F0998BA-5743-4C52-8944-5E332FBF61B2}"/>
              </a:ext>
            </a:extLst>
          </p:cNvPr>
          <p:cNvSpPr>
            <a:spLocks noChangeArrowheads="1"/>
          </p:cNvSpPr>
          <p:nvPr/>
        </p:nvSpPr>
        <p:spPr bwMode="auto">
          <a:xfrm>
            <a:off x="8243888" y="3278189"/>
            <a:ext cx="1712913" cy="338137"/>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urgently</a:t>
            </a:r>
          </a:p>
        </p:txBody>
      </p:sp>
      <p:sp>
        <p:nvSpPr>
          <p:cNvPr id="13334" name="Rectangle 33">
            <a:extLst>
              <a:ext uri="{FF2B5EF4-FFF2-40B4-BE49-F238E27FC236}">
                <a16:creationId xmlns:a16="http://schemas.microsoft.com/office/drawing/2014/main" id="{7AF7693D-5B02-4ECC-A2B0-9D6FA4083D32}"/>
              </a:ext>
            </a:extLst>
          </p:cNvPr>
          <p:cNvSpPr>
            <a:spLocks noChangeArrowheads="1"/>
          </p:cNvSpPr>
          <p:nvPr/>
        </p:nvSpPr>
        <p:spPr bwMode="auto">
          <a:xfrm>
            <a:off x="8243888" y="2854325"/>
            <a:ext cx="1712913" cy="338138"/>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viciously</a:t>
            </a:r>
          </a:p>
        </p:txBody>
      </p:sp>
      <p:sp>
        <p:nvSpPr>
          <p:cNvPr id="13335" name="Rectangle 34">
            <a:extLst>
              <a:ext uri="{FF2B5EF4-FFF2-40B4-BE49-F238E27FC236}">
                <a16:creationId xmlns:a16="http://schemas.microsoft.com/office/drawing/2014/main" id="{F3238602-EAE5-4BDD-B39C-527A5BA6F76C}"/>
              </a:ext>
            </a:extLst>
          </p:cNvPr>
          <p:cNvSpPr>
            <a:spLocks noChangeArrowheads="1"/>
          </p:cNvSpPr>
          <p:nvPr/>
        </p:nvSpPr>
        <p:spPr bwMode="auto">
          <a:xfrm>
            <a:off x="8243888" y="3702050"/>
            <a:ext cx="1712913" cy="338138"/>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timidly</a:t>
            </a:r>
          </a:p>
        </p:txBody>
      </p:sp>
      <p:sp>
        <p:nvSpPr>
          <p:cNvPr id="13336" name="Rectangle 35">
            <a:extLst>
              <a:ext uri="{FF2B5EF4-FFF2-40B4-BE49-F238E27FC236}">
                <a16:creationId xmlns:a16="http://schemas.microsoft.com/office/drawing/2014/main" id="{657C05C3-CDB9-438A-B1E2-75C5861D6DA4}"/>
              </a:ext>
            </a:extLst>
          </p:cNvPr>
          <p:cNvSpPr>
            <a:spLocks noChangeArrowheads="1"/>
          </p:cNvSpPr>
          <p:nvPr/>
        </p:nvSpPr>
        <p:spPr bwMode="auto">
          <a:xfrm>
            <a:off x="8243888" y="4124326"/>
            <a:ext cx="1712913" cy="339725"/>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stylishly</a:t>
            </a:r>
          </a:p>
        </p:txBody>
      </p:sp>
      <p:sp>
        <p:nvSpPr>
          <p:cNvPr id="13337" name="Rectangle 36">
            <a:extLst>
              <a:ext uri="{FF2B5EF4-FFF2-40B4-BE49-F238E27FC236}">
                <a16:creationId xmlns:a16="http://schemas.microsoft.com/office/drawing/2014/main" id="{A3F5BE12-38B6-4B0D-B24B-A6D51D029EE1}"/>
              </a:ext>
            </a:extLst>
          </p:cNvPr>
          <p:cNvSpPr>
            <a:spLocks noChangeArrowheads="1"/>
          </p:cNvSpPr>
          <p:nvPr/>
        </p:nvSpPr>
        <p:spPr bwMode="auto">
          <a:xfrm>
            <a:off x="8243888" y="4548189"/>
            <a:ext cx="1712913" cy="339725"/>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recklessly</a:t>
            </a:r>
          </a:p>
        </p:txBody>
      </p:sp>
      <p:sp>
        <p:nvSpPr>
          <p:cNvPr id="13338" name="Rectangle 37">
            <a:extLst>
              <a:ext uri="{FF2B5EF4-FFF2-40B4-BE49-F238E27FC236}">
                <a16:creationId xmlns:a16="http://schemas.microsoft.com/office/drawing/2014/main" id="{642A5343-8C2D-420A-BF17-10C5A7992632}"/>
              </a:ext>
            </a:extLst>
          </p:cNvPr>
          <p:cNvSpPr>
            <a:spLocks noChangeArrowheads="1"/>
          </p:cNvSpPr>
          <p:nvPr/>
        </p:nvSpPr>
        <p:spPr bwMode="auto">
          <a:xfrm>
            <a:off x="8089900" y="4972051"/>
            <a:ext cx="1866900" cy="339725"/>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quietly</a:t>
            </a:r>
          </a:p>
        </p:txBody>
      </p:sp>
      <p:sp>
        <p:nvSpPr>
          <p:cNvPr id="13339" name="Rectangle 33">
            <a:extLst>
              <a:ext uri="{FF2B5EF4-FFF2-40B4-BE49-F238E27FC236}">
                <a16:creationId xmlns:a16="http://schemas.microsoft.com/office/drawing/2014/main" id="{7AA2D09F-69DB-4126-8C17-351CE2A3A6D0}"/>
              </a:ext>
            </a:extLst>
          </p:cNvPr>
          <p:cNvSpPr>
            <a:spLocks noChangeArrowheads="1"/>
          </p:cNvSpPr>
          <p:nvPr/>
        </p:nvSpPr>
        <p:spPr bwMode="auto">
          <a:xfrm>
            <a:off x="8243888" y="2430464"/>
            <a:ext cx="1712913" cy="338137"/>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wistfullu</a:t>
            </a:r>
          </a:p>
        </p:txBody>
      </p:sp>
      <p:sp>
        <p:nvSpPr>
          <p:cNvPr id="13340" name="Rectangle 23">
            <a:extLst>
              <a:ext uri="{FF2B5EF4-FFF2-40B4-BE49-F238E27FC236}">
                <a16:creationId xmlns:a16="http://schemas.microsoft.com/office/drawing/2014/main" id="{96CBA723-42EB-4772-B475-84C7A634B81B}"/>
              </a:ext>
            </a:extLst>
          </p:cNvPr>
          <p:cNvSpPr>
            <a:spLocks noChangeArrowheads="1"/>
          </p:cNvSpPr>
          <p:nvPr/>
        </p:nvSpPr>
        <p:spPr bwMode="auto">
          <a:xfrm>
            <a:off x="8243888" y="2006600"/>
            <a:ext cx="1712913" cy="338138"/>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worriedly</a:t>
            </a:r>
          </a:p>
        </p:txBody>
      </p:sp>
      <p:sp>
        <p:nvSpPr>
          <p:cNvPr id="13341" name="Rectangle 33">
            <a:extLst>
              <a:ext uri="{FF2B5EF4-FFF2-40B4-BE49-F238E27FC236}">
                <a16:creationId xmlns:a16="http://schemas.microsoft.com/office/drawing/2014/main" id="{8249EADA-16E1-4484-A37A-EC8D950E6578}"/>
              </a:ext>
            </a:extLst>
          </p:cNvPr>
          <p:cNvSpPr>
            <a:spLocks noChangeArrowheads="1"/>
          </p:cNvSpPr>
          <p:nvPr/>
        </p:nvSpPr>
        <p:spPr bwMode="auto">
          <a:xfrm>
            <a:off x="8243888" y="1584325"/>
            <a:ext cx="1712913" cy="336550"/>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zealously</a:t>
            </a:r>
          </a:p>
        </p:txBody>
      </p:sp>
      <p:sp>
        <p:nvSpPr>
          <p:cNvPr id="13342" name="Rectangle 56">
            <a:extLst>
              <a:ext uri="{FF2B5EF4-FFF2-40B4-BE49-F238E27FC236}">
                <a16:creationId xmlns:a16="http://schemas.microsoft.com/office/drawing/2014/main" id="{3400260F-66B6-4E0B-92E4-3C5EEF247B80}"/>
              </a:ext>
            </a:extLst>
          </p:cNvPr>
          <p:cNvSpPr>
            <a:spLocks noChangeArrowheads="1"/>
          </p:cNvSpPr>
          <p:nvPr/>
        </p:nvSpPr>
        <p:spPr bwMode="auto">
          <a:xfrm>
            <a:off x="4181476" y="4968876"/>
            <a:ext cx="1868487" cy="339725"/>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leisurely</a:t>
            </a:r>
          </a:p>
        </p:txBody>
      </p:sp>
      <p:sp>
        <p:nvSpPr>
          <p:cNvPr id="13343" name="Rectangle 57">
            <a:extLst>
              <a:ext uri="{FF2B5EF4-FFF2-40B4-BE49-F238E27FC236}">
                <a16:creationId xmlns:a16="http://schemas.microsoft.com/office/drawing/2014/main" id="{AC63E5D4-8D6B-475B-9532-2A81CA82ACC6}"/>
              </a:ext>
            </a:extLst>
          </p:cNvPr>
          <p:cNvSpPr>
            <a:spLocks noChangeArrowheads="1"/>
          </p:cNvSpPr>
          <p:nvPr/>
        </p:nvSpPr>
        <p:spPr bwMode="auto">
          <a:xfrm>
            <a:off x="6135687" y="4968875"/>
            <a:ext cx="1868488" cy="338138"/>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noisily</a:t>
            </a:r>
          </a:p>
        </p:txBody>
      </p:sp>
      <p:sp>
        <p:nvSpPr>
          <p:cNvPr id="13344" name="Rectangle 51">
            <a:extLst>
              <a:ext uri="{FF2B5EF4-FFF2-40B4-BE49-F238E27FC236}">
                <a16:creationId xmlns:a16="http://schemas.microsoft.com/office/drawing/2014/main" id="{C8EF1AC7-68C1-4A6E-89C6-EA807CA3B2FA}"/>
              </a:ext>
            </a:extLst>
          </p:cNvPr>
          <p:cNvSpPr>
            <a:spLocks noChangeArrowheads="1"/>
          </p:cNvSpPr>
          <p:nvPr/>
        </p:nvSpPr>
        <p:spPr bwMode="auto">
          <a:xfrm>
            <a:off x="4827587" y="2143126"/>
            <a:ext cx="858838" cy="307975"/>
          </a:xfrm>
          <a:prstGeom prst="rect">
            <a:avLst/>
          </a:prstGeom>
          <a:solidFill>
            <a:schemeClr val="bg1"/>
          </a:solidFill>
          <a:ln w="28575">
            <a:solidFill>
              <a:srgbClr val="BE0929"/>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400">
                <a:solidFill>
                  <a:schemeClr val="tx1"/>
                </a:solidFill>
              </a:rPr>
              <a:t>smiled</a:t>
            </a:r>
          </a:p>
        </p:txBody>
      </p:sp>
      <p:sp>
        <p:nvSpPr>
          <p:cNvPr id="13345" name="Rectangle 40">
            <a:extLst>
              <a:ext uri="{FF2B5EF4-FFF2-40B4-BE49-F238E27FC236}">
                <a16:creationId xmlns:a16="http://schemas.microsoft.com/office/drawing/2014/main" id="{01C40437-3C24-4D40-B08B-E478753D6716}"/>
              </a:ext>
            </a:extLst>
          </p:cNvPr>
          <p:cNvSpPr>
            <a:spLocks noChangeArrowheads="1"/>
          </p:cNvSpPr>
          <p:nvPr/>
        </p:nvSpPr>
        <p:spPr bwMode="auto">
          <a:xfrm>
            <a:off x="6940551" y="5395914"/>
            <a:ext cx="1449387" cy="339725"/>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oddly</a:t>
            </a:r>
          </a:p>
        </p:txBody>
      </p:sp>
      <p:sp>
        <p:nvSpPr>
          <p:cNvPr id="13346" name="Rectangle 40">
            <a:extLst>
              <a:ext uri="{FF2B5EF4-FFF2-40B4-BE49-F238E27FC236}">
                <a16:creationId xmlns:a16="http://schemas.microsoft.com/office/drawing/2014/main" id="{D5404EBB-DF47-4FC0-9ABE-E69F5B8D0764}"/>
              </a:ext>
            </a:extLst>
          </p:cNvPr>
          <p:cNvSpPr>
            <a:spLocks noChangeArrowheads="1"/>
          </p:cNvSpPr>
          <p:nvPr/>
        </p:nvSpPr>
        <p:spPr bwMode="auto">
          <a:xfrm>
            <a:off x="8507412" y="5392739"/>
            <a:ext cx="1449388" cy="339725"/>
          </a:xfrm>
          <a:prstGeom prst="rect">
            <a:avLst/>
          </a:prstGeom>
          <a:solidFill>
            <a:srgbClr val="6C9D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600">
                <a:solidFill>
                  <a:schemeClr val="bg1"/>
                </a:solidFill>
              </a:rPr>
              <a:t>proudly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8B6A63-EAF0-4F2A-9E92-6594EC6484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788" y="260648"/>
            <a:ext cx="6935722" cy="4802987"/>
          </a:xfrm>
          <a:prstGeom prst="rect">
            <a:avLst/>
          </a:prstGeom>
        </p:spPr>
      </p:pic>
      <p:sp>
        <p:nvSpPr>
          <p:cNvPr id="3" name="TextBox 2">
            <a:extLst>
              <a:ext uri="{FF2B5EF4-FFF2-40B4-BE49-F238E27FC236}">
                <a16:creationId xmlns:a16="http://schemas.microsoft.com/office/drawing/2014/main" id="{8F8BBAF3-2E69-44DD-AACC-D8457BF98054}"/>
              </a:ext>
            </a:extLst>
          </p:cNvPr>
          <p:cNvSpPr txBox="1"/>
          <p:nvPr/>
        </p:nvSpPr>
        <p:spPr>
          <a:xfrm>
            <a:off x="513256" y="5393021"/>
            <a:ext cx="8468985" cy="1200329"/>
          </a:xfrm>
          <a:prstGeom prst="rect">
            <a:avLst/>
          </a:prstGeom>
          <a:solidFill>
            <a:schemeClr val="bg1"/>
          </a:solidFill>
          <a:ln w="38100">
            <a:solidFill>
              <a:schemeClr val="tx1"/>
            </a:solidFill>
          </a:ln>
        </p:spPr>
        <p:txBody>
          <a:bodyPr wrap="none" rtlCol="0">
            <a:spAutoFit/>
          </a:bodyPr>
          <a:lstStyle/>
          <a:p>
            <a:r>
              <a:rPr lang="en-GB" dirty="0"/>
              <a:t>Remember to include these adverbs in your writing… </a:t>
            </a:r>
          </a:p>
          <a:p>
            <a:r>
              <a:rPr lang="en-GB" dirty="0"/>
              <a:t>it makes it more entertaining for the reader!</a:t>
            </a:r>
          </a:p>
          <a:p>
            <a:r>
              <a:rPr lang="en-GB" dirty="0"/>
              <a:t>You can also use the word banks on the next two slides.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78F68F-47EA-4D7F-B062-773781CAE9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954" y="894"/>
            <a:ext cx="11234917" cy="1845938"/>
          </a:xfrm>
          <a:prstGeom prst="rect">
            <a:avLst/>
          </a:prstGeom>
        </p:spPr>
      </p:pic>
      <p:pic>
        <p:nvPicPr>
          <p:cNvPr id="5" name="Picture 4">
            <a:extLst>
              <a:ext uri="{FF2B5EF4-FFF2-40B4-BE49-F238E27FC236}">
                <a16:creationId xmlns:a16="http://schemas.microsoft.com/office/drawing/2014/main" id="{DD076B7D-BB81-45EF-B4BC-D6AED2B8E8F0}"/>
              </a:ext>
            </a:extLst>
          </p:cNvPr>
          <p:cNvPicPr>
            <a:picLocks noChangeAspect="1"/>
          </p:cNvPicPr>
          <p:nvPr/>
        </p:nvPicPr>
        <p:blipFill rotWithShape="1">
          <a:blip r:embed="rId3">
            <a:extLst>
              <a:ext uri="{28A0092B-C50C-407E-A947-70E740481C1C}">
                <a14:useLocalDpi xmlns:a14="http://schemas.microsoft.com/office/drawing/2010/main" val="0"/>
              </a:ext>
            </a:extLst>
          </a:blip>
          <a:srcRect t="1435"/>
          <a:stretch/>
        </p:blipFill>
        <p:spPr>
          <a:xfrm>
            <a:off x="476954" y="1846831"/>
            <a:ext cx="11234917" cy="4675752"/>
          </a:xfrm>
          <a:prstGeom prst="rect">
            <a:avLst/>
          </a:prstGeom>
        </p:spPr>
      </p:pic>
    </p:spTree>
    <p:extLst>
      <p:ext uri="{BB962C8B-B14F-4D97-AF65-F5344CB8AC3E}">
        <p14:creationId xmlns:p14="http://schemas.microsoft.com/office/powerpoint/2010/main" val="3472110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3255BB-87B7-4E5F-AB81-A2A03A77215A}"/>
              </a:ext>
            </a:extLst>
          </p:cNvPr>
          <p:cNvPicPr>
            <a:picLocks noChangeAspect="1"/>
          </p:cNvPicPr>
          <p:nvPr/>
        </p:nvPicPr>
        <p:blipFill rotWithShape="1">
          <a:blip r:embed="rId2">
            <a:extLst>
              <a:ext uri="{28A0092B-C50C-407E-A947-70E740481C1C}">
                <a14:useLocalDpi xmlns:a14="http://schemas.microsoft.com/office/drawing/2010/main" val="0"/>
              </a:ext>
            </a:extLst>
          </a:blip>
          <a:srcRect t="16328" r="29669"/>
          <a:stretch/>
        </p:blipFill>
        <p:spPr>
          <a:xfrm>
            <a:off x="1887172" y="332656"/>
            <a:ext cx="7970946" cy="1059853"/>
          </a:xfrm>
          <a:prstGeom prst="rect">
            <a:avLst/>
          </a:prstGeom>
        </p:spPr>
      </p:pic>
      <p:pic>
        <p:nvPicPr>
          <p:cNvPr id="5" name="Picture 4">
            <a:extLst>
              <a:ext uri="{FF2B5EF4-FFF2-40B4-BE49-F238E27FC236}">
                <a16:creationId xmlns:a16="http://schemas.microsoft.com/office/drawing/2014/main" id="{8B25EC47-8549-4DF1-B43D-91CF6B1E99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723" y="1699787"/>
            <a:ext cx="3116659" cy="1544732"/>
          </a:xfrm>
          <a:prstGeom prst="rect">
            <a:avLst/>
          </a:prstGeom>
        </p:spPr>
      </p:pic>
      <p:pic>
        <p:nvPicPr>
          <p:cNvPr id="7" name="Picture 6">
            <a:extLst>
              <a:ext uri="{FF2B5EF4-FFF2-40B4-BE49-F238E27FC236}">
                <a16:creationId xmlns:a16="http://schemas.microsoft.com/office/drawing/2014/main" id="{C1068FB8-3B73-43C2-8757-AD36729E66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9445" y="1723781"/>
            <a:ext cx="2951657" cy="1897495"/>
          </a:xfrm>
          <a:prstGeom prst="rect">
            <a:avLst/>
          </a:prstGeom>
        </p:spPr>
      </p:pic>
      <p:pic>
        <p:nvPicPr>
          <p:cNvPr id="9" name="Picture 8">
            <a:extLst>
              <a:ext uri="{FF2B5EF4-FFF2-40B4-BE49-F238E27FC236}">
                <a16:creationId xmlns:a16="http://schemas.microsoft.com/office/drawing/2014/main" id="{A7A678F4-50BA-411E-BCA4-07F2C3401D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1987" y="4080103"/>
            <a:ext cx="2951656" cy="2628258"/>
          </a:xfrm>
          <a:prstGeom prst="rect">
            <a:avLst/>
          </a:prstGeom>
        </p:spPr>
      </p:pic>
      <p:pic>
        <p:nvPicPr>
          <p:cNvPr id="11" name="Picture 10">
            <a:extLst>
              <a:ext uri="{FF2B5EF4-FFF2-40B4-BE49-F238E27FC236}">
                <a16:creationId xmlns:a16="http://schemas.microsoft.com/office/drawing/2014/main" id="{35C9C33D-096F-4C83-A9C9-468A665937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1070" y="1723781"/>
            <a:ext cx="2951656" cy="2306626"/>
          </a:xfrm>
          <a:prstGeom prst="rect">
            <a:avLst/>
          </a:prstGeom>
        </p:spPr>
      </p:pic>
      <p:pic>
        <p:nvPicPr>
          <p:cNvPr id="13" name="Picture 12">
            <a:extLst>
              <a:ext uri="{FF2B5EF4-FFF2-40B4-BE49-F238E27FC236}">
                <a16:creationId xmlns:a16="http://schemas.microsoft.com/office/drawing/2014/main" id="{4C09DEE1-9026-4693-9D5C-3D43E46289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63533" y="3791892"/>
            <a:ext cx="3197569" cy="2974124"/>
          </a:xfrm>
          <a:prstGeom prst="rect">
            <a:avLst/>
          </a:prstGeom>
        </p:spPr>
      </p:pic>
      <p:pic>
        <p:nvPicPr>
          <p:cNvPr id="15" name="Picture 14">
            <a:extLst>
              <a:ext uri="{FF2B5EF4-FFF2-40B4-BE49-F238E27FC236}">
                <a16:creationId xmlns:a16="http://schemas.microsoft.com/office/drawing/2014/main" id="{89BAF790-0D03-49F1-83A1-BC1F4A314E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7721" y="3335773"/>
            <a:ext cx="2918903" cy="3430243"/>
          </a:xfrm>
          <a:prstGeom prst="rect">
            <a:avLst/>
          </a:prstGeom>
        </p:spPr>
      </p:pic>
    </p:spTree>
    <p:extLst>
      <p:ext uri="{BB962C8B-B14F-4D97-AF65-F5344CB8AC3E}">
        <p14:creationId xmlns:p14="http://schemas.microsoft.com/office/powerpoint/2010/main" val="141648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BB5898-4A8B-4C58-897A-524E16ADCF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80" y="152636"/>
            <a:ext cx="9493810" cy="6552728"/>
          </a:xfrm>
          <a:prstGeom prst="rect">
            <a:avLst/>
          </a:prstGeom>
        </p:spPr>
      </p:pic>
      <p:pic>
        <p:nvPicPr>
          <p:cNvPr id="4" name="Picture 3">
            <a:extLst>
              <a:ext uri="{FF2B5EF4-FFF2-40B4-BE49-F238E27FC236}">
                <a16:creationId xmlns:a16="http://schemas.microsoft.com/office/drawing/2014/main" id="{BF386B8C-5838-4D2C-A491-14CCB52826D0}"/>
              </a:ext>
            </a:extLst>
          </p:cNvPr>
          <p:cNvPicPr>
            <a:picLocks noChangeAspect="1"/>
          </p:cNvPicPr>
          <p:nvPr/>
        </p:nvPicPr>
        <p:blipFill rotWithShape="1">
          <a:blip r:embed="rId3"/>
          <a:srcRect t="43647" r="77326" b="14557"/>
          <a:stretch/>
        </p:blipFill>
        <p:spPr>
          <a:xfrm>
            <a:off x="10991553" y="0"/>
            <a:ext cx="1224136" cy="1694916"/>
          </a:xfrm>
          <a:prstGeom prst="rect">
            <a:avLst/>
          </a:prstGeom>
        </p:spPr>
      </p:pic>
      <p:pic>
        <p:nvPicPr>
          <p:cNvPr id="6" name="Picture 5">
            <a:extLst>
              <a:ext uri="{FF2B5EF4-FFF2-40B4-BE49-F238E27FC236}">
                <a16:creationId xmlns:a16="http://schemas.microsoft.com/office/drawing/2014/main" id="{20E5FB67-A6B7-4B8B-828D-C3B774989569}"/>
              </a:ext>
            </a:extLst>
          </p:cNvPr>
          <p:cNvPicPr>
            <a:picLocks noChangeAspect="1"/>
          </p:cNvPicPr>
          <p:nvPr/>
        </p:nvPicPr>
        <p:blipFill rotWithShape="1">
          <a:blip r:embed="rId3"/>
          <a:srcRect l="20006" t="44350" r="57320" b="13854"/>
          <a:stretch/>
        </p:blipFill>
        <p:spPr>
          <a:xfrm>
            <a:off x="10054852" y="1371098"/>
            <a:ext cx="1224136" cy="1694916"/>
          </a:xfrm>
          <a:prstGeom prst="rect">
            <a:avLst/>
          </a:prstGeom>
        </p:spPr>
      </p:pic>
      <p:pic>
        <p:nvPicPr>
          <p:cNvPr id="7" name="Picture 6">
            <a:extLst>
              <a:ext uri="{FF2B5EF4-FFF2-40B4-BE49-F238E27FC236}">
                <a16:creationId xmlns:a16="http://schemas.microsoft.com/office/drawing/2014/main" id="{1BADDFC2-D2F6-4D15-ABEC-49AB169C8962}"/>
              </a:ext>
            </a:extLst>
          </p:cNvPr>
          <p:cNvPicPr>
            <a:picLocks noChangeAspect="1"/>
          </p:cNvPicPr>
          <p:nvPr/>
        </p:nvPicPr>
        <p:blipFill rotWithShape="1">
          <a:blip r:embed="rId3"/>
          <a:srcRect l="38679" t="45406" r="38647" b="12798"/>
          <a:stretch/>
        </p:blipFill>
        <p:spPr>
          <a:xfrm>
            <a:off x="10964689" y="2668278"/>
            <a:ext cx="1224136" cy="1694916"/>
          </a:xfrm>
          <a:prstGeom prst="rect">
            <a:avLst/>
          </a:prstGeom>
        </p:spPr>
      </p:pic>
      <p:pic>
        <p:nvPicPr>
          <p:cNvPr id="8" name="Picture 7">
            <a:extLst>
              <a:ext uri="{FF2B5EF4-FFF2-40B4-BE49-F238E27FC236}">
                <a16:creationId xmlns:a16="http://schemas.microsoft.com/office/drawing/2014/main" id="{4B860F7B-3A0D-4865-82F4-553CD9D571E7}"/>
              </a:ext>
            </a:extLst>
          </p:cNvPr>
          <p:cNvPicPr>
            <a:picLocks noChangeAspect="1"/>
          </p:cNvPicPr>
          <p:nvPr/>
        </p:nvPicPr>
        <p:blipFill rotWithShape="1">
          <a:blip r:embed="rId3"/>
          <a:srcRect l="58257" t="44659" r="19069" b="13545"/>
          <a:stretch/>
        </p:blipFill>
        <p:spPr>
          <a:xfrm>
            <a:off x="10020757" y="3956258"/>
            <a:ext cx="1224136" cy="1694916"/>
          </a:xfrm>
          <a:prstGeom prst="rect">
            <a:avLst/>
          </a:prstGeom>
        </p:spPr>
      </p:pic>
      <p:pic>
        <p:nvPicPr>
          <p:cNvPr id="9" name="Picture 8">
            <a:extLst>
              <a:ext uri="{FF2B5EF4-FFF2-40B4-BE49-F238E27FC236}">
                <a16:creationId xmlns:a16="http://schemas.microsoft.com/office/drawing/2014/main" id="{3B15B784-8A2F-488B-8F3A-C97B10AE81B2}"/>
              </a:ext>
            </a:extLst>
          </p:cNvPr>
          <p:cNvPicPr>
            <a:picLocks noChangeAspect="1"/>
          </p:cNvPicPr>
          <p:nvPr/>
        </p:nvPicPr>
        <p:blipFill rotWithShape="1">
          <a:blip r:embed="rId3"/>
          <a:srcRect l="77358" t="45291" r="-32" b="12913"/>
          <a:stretch/>
        </p:blipFill>
        <p:spPr>
          <a:xfrm>
            <a:off x="10991553" y="5163084"/>
            <a:ext cx="1224136" cy="1694916"/>
          </a:xfrm>
          <a:prstGeom prst="rect">
            <a:avLst/>
          </a:prstGeom>
        </p:spPr>
      </p:pic>
    </p:spTree>
    <p:extLst>
      <p:ext uri="{BB962C8B-B14F-4D97-AF65-F5344CB8AC3E}">
        <p14:creationId xmlns:p14="http://schemas.microsoft.com/office/powerpoint/2010/main" val="2029693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279507-67B7-45F5-A5F3-6769F191ACCB}"/>
              </a:ext>
            </a:extLst>
          </p:cNvPr>
          <p:cNvSpPr txBox="1"/>
          <p:nvPr/>
        </p:nvSpPr>
        <p:spPr>
          <a:xfrm>
            <a:off x="189756" y="188640"/>
            <a:ext cx="9466053" cy="830997"/>
          </a:xfrm>
          <a:prstGeom prst="rect">
            <a:avLst/>
          </a:prstGeom>
          <a:noFill/>
        </p:spPr>
        <p:txBody>
          <a:bodyPr wrap="none" rtlCol="0">
            <a:spAutoFit/>
          </a:bodyPr>
          <a:lstStyle/>
          <a:p>
            <a:r>
              <a:rPr lang="en-GB" dirty="0"/>
              <a:t>Write your setting description: </a:t>
            </a:r>
          </a:p>
          <a:p>
            <a:r>
              <a:rPr lang="en-GB" dirty="0"/>
              <a:t>Use the pictures below to help create an image for the reader</a:t>
            </a:r>
          </a:p>
        </p:txBody>
      </p:sp>
      <p:pic>
        <p:nvPicPr>
          <p:cNvPr id="3" name="Picture 2">
            <a:extLst>
              <a:ext uri="{FF2B5EF4-FFF2-40B4-BE49-F238E27FC236}">
                <a16:creationId xmlns:a16="http://schemas.microsoft.com/office/drawing/2014/main" id="{5ECB0C93-9900-41B1-8511-565833077A11}"/>
              </a:ext>
            </a:extLst>
          </p:cNvPr>
          <p:cNvPicPr>
            <a:picLocks noChangeAspect="1"/>
          </p:cNvPicPr>
          <p:nvPr/>
        </p:nvPicPr>
        <p:blipFill>
          <a:blip r:embed="rId2"/>
          <a:stretch>
            <a:fillRect/>
          </a:stretch>
        </p:blipFill>
        <p:spPr>
          <a:xfrm>
            <a:off x="153859" y="1196752"/>
            <a:ext cx="4704523" cy="3528392"/>
          </a:xfrm>
          <a:prstGeom prst="rect">
            <a:avLst/>
          </a:prstGeom>
        </p:spPr>
      </p:pic>
      <p:pic>
        <p:nvPicPr>
          <p:cNvPr id="17410" name="Picture 2" descr="Carbon sink larger than England found in Congo jungle">
            <a:extLst>
              <a:ext uri="{FF2B5EF4-FFF2-40B4-BE49-F238E27FC236}">
                <a16:creationId xmlns:a16="http://schemas.microsoft.com/office/drawing/2014/main" id="{FE2F259F-3DDF-4F7D-8C50-7B1A079B3E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0396" y="3326136"/>
            <a:ext cx="5891808" cy="331414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1C584DFB-11E3-4EBA-844D-AB6255D6FBA4}"/>
              </a:ext>
            </a:extLst>
          </p:cNvPr>
          <p:cNvGraphicFramePr>
            <a:graphicFrameLocks noGrp="1"/>
          </p:cNvGraphicFramePr>
          <p:nvPr>
            <p:extLst>
              <p:ext uri="{D42A27DB-BD31-4B8C-83A1-F6EECF244321}">
                <p14:modId xmlns:p14="http://schemas.microsoft.com/office/powerpoint/2010/main" val="3060235336"/>
              </p:ext>
            </p:extLst>
          </p:nvPr>
        </p:nvGraphicFramePr>
        <p:xfrm>
          <a:off x="5086300" y="1169012"/>
          <a:ext cx="6755904" cy="1861188"/>
        </p:xfrm>
        <a:graphic>
          <a:graphicData uri="http://schemas.openxmlformats.org/drawingml/2006/table">
            <a:tbl>
              <a:tblPr firstRow="1" bandRow="1">
                <a:tableStyleId>{69012ECD-51FC-41F1-AA8D-1B2483CD663E}</a:tableStyleId>
              </a:tblPr>
              <a:tblGrid>
                <a:gridCol w="6755904">
                  <a:extLst>
                    <a:ext uri="{9D8B030D-6E8A-4147-A177-3AD203B41FA5}">
                      <a16:colId xmlns:a16="http://schemas.microsoft.com/office/drawing/2014/main" val="1135465624"/>
                    </a:ext>
                  </a:extLst>
                </a:gridCol>
              </a:tblGrid>
              <a:tr h="465297">
                <a:tc>
                  <a:txBody>
                    <a:bodyPr/>
                    <a:lstStyle/>
                    <a:p>
                      <a:r>
                        <a:rPr lang="en-GB" dirty="0"/>
                        <a:t>I am learning to…</a:t>
                      </a:r>
                    </a:p>
                  </a:txBody>
                  <a:tcPr/>
                </a:tc>
                <a:extLst>
                  <a:ext uri="{0D108BD9-81ED-4DB2-BD59-A6C34878D82A}">
                    <a16:rowId xmlns:a16="http://schemas.microsoft.com/office/drawing/2014/main" val="2322131076"/>
                  </a:ext>
                </a:extLst>
              </a:tr>
              <a:tr h="465297">
                <a:tc>
                  <a:txBody>
                    <a:bodyPr/>
                    <a:lstStyle/>
                    <a:p>
                      <a:r>
                        <a:rPr lang="en-GB" dirty="0"/>
                        <a:t>Use a range of sentence openers</a:t>
                      </a:r>
                    </a:p>
                  </a:txBody>
                  <a:tcPr/>
                </a:tc>
                <a:extLst>
                  <a:ext uri="{0D108BD9-81ED-4DB2-BD59-A6C34878D82A}">
                    <a16:rowId xmlns:a16="http://schemas.microsoft.com/office/drawing/2014/main" val="50824147"/>
                  </a:ext>
                </a:extLst>
              </a:tr>
              <a:tr h="465297">
                <a:tc>
                  <a:txBody>
                    <a:bodyPr/>
                    <a:lstStyle/>
                    <a:p>
                      <a:r>
                        <a:rPr lang="en-GB" dirty="0"/>
                        <a:t>Use interesting adverbs</a:t>
                      </a:r>
                    </a:p>
                  </a:txBody>
                  <a:tcPr/>
                </a:tc>
                <a:extLst>
                  <a:ext uri="{0D108BD9-81ED-4DB2-BD59-A6C34878D82A}">
                    <a16:rowId xmlns:a16="http://schemas.microsoft.com/office/drawing/2014/main" val="1149584173"/>
                  </a:ext>
                </a:extLst>
              </a:tr>
              <a:tr h="465297">
                <a:tc>
                  <a:txBody>
                    <a:bodyPr/>
                    <a:lstStyle/>
                    <a:p>
                      <a:r>
                        <a:rPr lang="en-GB" dirty="0"/>
                        <a:t>Use the 5 senses</a:t>
                      </a:r>
                    </a:p>
                  </a:txBody>
                  <a:tcPr/>
                </a:tc>
                <a:extLst>
                  <a:ext uri="{0D108BD9-81ED-4DB2-BD59-A6C34878D82A}">
                    <a16:rowId xmlns:a16="http://schemas.microsoft.com/office/drawing/2014/main" val="3031851513"/>
                  </a:ext>
                </a:extLst>
              </a:tr>
            </a:tbl>
          </a:graphicData>
        </a:graphic>
      </p:graphicFrame>
    </p:spTree>
    <p:extLst>
      <p:ext uri="{BB962C8B-B14F-4D97-AF65-F5344CB8AC3E}">
        <p14:creationId xmlns:p14="http://schemas.microsoft.com/office/powerpoint/2010/main" val="1762354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B41569-438F-425F-B2CE-A0006332297E}"/>
              </a:ext>
            </a:extLst>
          </p:cNvPr>
          <p:cNvPicPr>
            <a:picLocks noChangeAspect="1"/>
          </p:cNvPicPr>
          <p:nvPr/>
        </p:nvPicPr>
        <p:blipFill>
          <a:blip r:embed="rId2"/>
          <a:stretch>
            <a:fillRect/>
          </a:stretch>
        </p:blipFill>
        <p:spPr>
          <a:xfrm>
            <a:off x="333772" y="332655"/>
            <a:ext cx="5760640" cy="3868459"/>
          </a:xfrm>
          <a:prstGeom prst="rect">
            <a:avLst/>
          </a:prstGeom>
        </p:spPr>
      </p:pic>
      <p:pic>
        <p:nvPicPr>
          <p:cNvPr id="3" name="Picture 2">
            <a:extLst>
              <a:ext uri="{FF2B5EF4-FFF2-40B4-BE49-F238E27FC236}">
                <a16:creationId xmlns:a16="http://schemas.microsoft.com/office/drawing/2014/main" id="{777B4822-E869-4FE8-A907-4B2EAFA30C92}"/>
              </a:ext>
            </a:extLst>
          </p:cNvPr>
          <p:cNvPicPr>
            <a:picLocks noChangeAspect="1"/>
          </p:cNvPicPr>
          <p:nvPr/>
        </p:nvPicPr>
        <p:blipFill>
          <a:blip r:embed="rId3"/>
          <a:stretch>
            <a:fillRect/>
          </a:stretch>
        </p:blipFill>
        <p:spPr>
          <a:xfrm>
            <a:off x="3502125" y="2635938"/>
            <a:ext cx="2591866" cy="1580931"/>
          </a:xfrm>
          <a:prstGeom prst="rect">
            <a:avLst/>
          </a:prstGeom>
        </p:spPr>
      </p:pic>
      <p:pic>
        <p:nvPicPr>
          <p:cNvPr id="4" name="Picture 3">
            <a:extLst>
              <a:ext uri="{FF2B5EF4-FFF2-40B4-BE49-F238E27FC236}">
                <a16:creationId xmlns:a16="http://schemas.microsoft.com/office/drawing/2014/main" id="{CF1AC692-99CE-4B99-BFD2-96EB2CE7107A}"/>
              </a:ext>
            </a:extLst>
          </p:cNvPr>
          <p:cNvPicPr>
            <a:picLocks noChangeAspect="1"/>
          </p:cNvPicPr>
          <p:nvPr/>
        </p:nvPicPr>
        <p:blipFill>
          <a:blip r:embed="rId4"/>
          <a:stretch>
            <a:fillRect/>
          </a:stretch>
        </p:blipFill>
        <p:spPr>
          <a:xfrm>
            <a:off x="6238428" y="3140968"/>
            <a:ext cx="5760640" cy="3500389"/>
          </a:xfrm>
          <a:prstGeom prst="rect">
            <a:avLst/>
          </a:prstGeom>
        </p:spPr>
      </p:pic>
    </p:spTree>
    <p:extLst>
      <p:ext uri="{BB962C8B-B14F-4D97-AF65-F5344CB8AC3E}">
        <p14:creationId xmlns:p14="http://schemas.microsoft.com/office/powerpoint/2010/main" val="1091418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C25869-3438-48FB-9FD1-8D1DEF5B453A}"/>
              </a:ext>
            </a:extLst>
          </p:cNvPr>
          <p:cNvSpPr>
            <a:spLocks noChangeArrowheads="1"/>
          </p:cNvSpPr>
          <p:nvPr/>
        </p:nvSpPr>
        <p:spPr bwMode="auto">
          <a:xfrm>
            <a:off x="25321" y="367164"/>
            <a:ext cx="9766821" cy="646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latin typeface="Comic Sans MS" panose="030F0702030302020204" pitchFamily="66" charset="0"/>
                <a:ea typeface="Times New Roman" panose="02020603050405020304" pitchFamily="18" charset="0"/>
              </a:rPr>
              <a:t>Excerpt from My </a:t>
            </a:r>
            <a:r>
              <a:rPr kumimoji="0" lang="en-GB" altLang="en-US" sz="1800" b="0" i="0" u="none" strike="noStrike" cap="none" normalizeH="0" baseline="0" dirty="0" err="1">
                <a:ln>
                  <a:noFill/>
                </a:ln>
                <a:solidFill>
                  <a:schemeClr val="tx1"/>
                </a:solidFill>
                <a:effectLst/>
                <a:latin typeface="Comic Sans MS" panose="030F0702030302020204" pitchFamily="66" charset="0"/>
                <a:ea typeface="Times New Roman" panose="02020603050405020304" pitchFamily="18" charset="0"/>
              </a:rPr>
              <a:t>Swordhand</a:t>
            </a:r>
            <a:r>
              <a:rPr kumimoji="0" lang="en-GB" altLang="en-US" sz="1800" b="0" i="0" u="none" strike="noStrike" cap="none" normalizeH="0" baseline="0" dirty="0">
                <a:ln>
                  <a:noFill/>
                </a:ln>
                <a:solidFill>
                  <a:schemeClr val="tx1"/>
                </a:solidFill>
                <a:effectLst/>
                <a:latin typeface="Comic Sans MS" panose="030F0702030302020204" pitchFamily="66" charset="0"/>
                <a:ea typeface="Times New Roman" panose="02020603050405020304" pitchFamily="18" charset="0"/>
              </a:rPr>
              <a:t> is Singing by Marcus Sedgewick.</a:t>
            </a:r>
            <a:endParaRPr kumimoji="0" lang="en-GB"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latin typeface="Comic Sans MS" panose="030F0702030302020204" pitchFamily="66" charset="0"/>
                <a:ea typeface="Times New Roman" panose="02020603050405020304" pitchFamily="18" charset="0"/>
              </a:rPr>
              <a:t>The hut stood in a strange position. The river </a:t>
            </a:r>
            <a:r>
              <a:rPr kumimoji="0" lang="en-GB" altLang="en-US" sz="1800" b="0" i="0" u="none" strike="noStrike" cap="none" normalizeH="0" baseline="0" dirty="0" err="1">
                <a:ln>
                  <a:noFill/>
                </a:ln>
                <a:solidFill>
                  <a:schemeClr val="tx1"/>
                </a:solidFill>
                <a:effectLst/>
                <a:latin typeface="Comic Sans MS" panose="030F0702030302020204" pitchFamily="66" charset="0"/>
                <a:ea typeface="Times New Roman" panose="02020603050405020304" pitchFamily="18" charset="0"/>
              </a:rPr>
              <a:t>Chust</a:t>
            </a:r>
            <a:r>
              <a:rPr kumimoji="0" lang="en-GB" altLang="en-US" sz="1800" b="0" i="0" u="none" strike="noStrike" cap="none" normalizeH="0" baseline="0" dirty="0">
                <a:ln>
                  <a:noFill/>
                </a:ln>
                <a:solidFill>
                  <a:schemeClr val="tx1"/>
                </a:solidFill>
                <a:effectLst/>
                <a:latin typeface="Comic Sans MS" panose="030F0702030302020204" pitchFamily="66" charset="0"/>
                <a:ea typeface="Times New Roman" panose="02020603050405020304" pitchFamily="18" charset="0"/>
              </a:rPr>
              <a:t>, from which the village took its name forked in two here, as it snaked through the woods. With deep banks, the rivers had spent ten thousand years eating its way gently down into the thick soft dark forest soil. Its verges were moss laden blankets that dripped leaf mould into the slow brown water. But at a certain point, in its ancient history, the river had met some solid rock hidden in the soil, and had split in two. It was in the head of this fork that the hut stood. </a:t>
            </a:r>
            <a:endParaRPr kumimoji="0" lang="en-GB"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Comic Sans MS" panose="030F0702030302020204" pitchFamily="66"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latin typeface="Comic Sans MS" panose="030F0702030302020204" pitchFamily="66" charset="0"/>
                <a:ea typeface="Times New Roman" panose="02020603050405020304" pitchFamily="18" charset="0"/>
              </a:rPr>
              <a:t>Excerpt from The Graveyard Book by Neil </a:t>
            </a:r>
            <a:r>
              <a:rPr kumimoji="0" lang="en-GB" altLang="en-US" sz="1800" b="0" i="0" u="none" strike="noStrike" cap="none" normalizeH="0" baseline="0" dirty="0" err="1">
                <a:ln>
                  <a:noFill/>
                </a:ln>
                <a:solidFill>
                  <a:schemeClr val="tx1"/>
                </a:solidFill>
                <a:effectLst/>
                <a:latin typeface="Comic Sans MS" panose="030F0702030302020204" pitchFamily="66" charset="0"/>
                <a:ea typeface="Times New Roman" panose="02020603050405020304" pitchFamily="18" charset="0"/>
              </a:rPr>
              <a:t>Gaiman</a:t>
            </a:r>
            <a:endParaRPr kumimoji="0" lang="en-GB"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latin typeface="Comic Sans MS" panose="030F0702030302020204" pitchFamily="66" charset="0"/>
                <a:ea typeface="Times New Roman" panose="02020603050405020304" pitchFamily="18" charset="0"/>
              </a:rPr>
              <a:t>The boy walked back down the south-west side of the hill, avoiding the old chapel; he did not want to see the place the Silas wasn’t. Bod stopped beside a grave that looked the way he felt; it was beneath an oak that had once been struck by lightning, and now was just a black trunk, like a sharp talon coming out of the hill; the grave itself was water-stained and cracked, and above it was a memorial stone on which a headless angel hung, its robes looking like a huge and ugly tree-fungus. </a:t>
            </a:r>
            <a:endParaRPr kumimoji="0" lang="en-GB"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Comic Sans MS" panose="030F0702030302020204" pitchFamily="66"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1800" dirty="0">
              <a:latin typeface="Comic Sans MS" panose="030F0702030302020204" pitchFamily="66"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latin typeface="Comic Sans MS" panose="030F0702030302020204" pitchFamily="66" charset="0"/>
                <a:ea typeface="Times New Roman" panose="02020603050405020304" pitchFamily="18" charset="0"/>
              </a:rPr>
              <a:t>Excerpt from Over Sea, Under Stone by Susan Cooper</a:t>
            </a:r>
            <a:endParaRPr kumimoji="0" lang="en-GB"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latin typeface="Comic Sans MS" panose="030F0702030302020204" pitchFamily="66" charset="0"/>
                <a:ea typeface="Times New Roman" panose="02020603050405020304" pitchFamily="18" charset="0"/>
                <a:cs typeface="Times New Roman" panose="02020603050405020304" pitchFamily="18" charset="0"/>
              </a:rPr>
              <a:t> </a:t>
            </a:r>
            <a:r>
              <a:rPr kumimoji="0" lang="en-GB" altLang="en-US" sz="1800" b="0" i="0" u="none" strike="noStrike" cap="none" normalizeH="0" baseline="0" dirty="0" err="1">
                <a:ln>
                  <a:noFill/>
                </a:ln>
                <a:solidFill>
                  <a:schemeClr val="tx1"/>
                </a:solidFill>
                <a:effectLst/>
                <a:latin typeface="Comic Sans MS" panose="030F0702030302020204" pitchFamily="66" charset="0"/>
                <a:ea typeface="Times New Roman" panose="02020603050405020304" pitchFamily="18" charset="0"/>
                <a:cs typeface="Times New Roman" panose="02020603050405020304" pitchFamily="18" charset="0"/>
              </a:rPr>
              <a:t>Trewissick</a:t>
            </a:r>
            <a:r>
              <a:rPr kumimoji="0" lang="en-GB" altLang="en-US" sz="1800" b="0" i="0" u="none" strike="noStrike" cap="none" normalizeH="0" baseline="0" dirty="0">
                <a:ln>
                  <a:noFill/>
                </a:ln>
                <a:solidFill>
                  <a:schemeClr val="tx1"/>
                </a:solidFill>
                <a:effectLst/>
                <a:latin typeface="Comic Sans MS" panose="030F0702030302020204" pitchFamily="66" charset="0"/>
                <a:ea typeface="Times New Roman" panose="02020603050405020304" pitchFamily="18" charset="0"/>
                <a:cs typeface="Times New Roman" panose="02020603050405020304" pitchFamily="18" charset="0"/>
              </a:rPr>
              <a:t> seemed to be sleeping beneath its grey, slate-tiled roofs, along the narrow winding streets down the hill. Silent behind their lace-curtained windows, the little square houses let the roar of the car bounce back from their whitewashed walls. Then Great Uncle Merry swung the wheel round, and suddenly they were driving along the edge of the harbour, past water rippling and flashing golden in the afternoon sun. </a:t>
            </a:r>
            <a:endParaRPr kumimoji="0" lang="en-GB" altLang="en-US" sz="2800" b="0" i="0" u="none" strike="noStrike" cap="none" normalizeH="0" baseline="0" dirty="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BE8D4BE9-BCC9-4CC9-B126-C08AA8A58B4D}"/>
              </a:ext>
            </a:extLst>
          </p:cNvPr>
          <p:cNvSpPr txBox="1"/>
          <p:nvPr/>
        </p:nvSpPr>
        <p:spPr>
          <a:xfrm>
            <a:off x="7070443" y="27528"/>
            <a:ext cx="4894289" cy="461665"/>
          </a:xfrm>
          <a:prstGeom prst="rect">
            <a:avLst/>
          </a:prstGeom>
          <a:noFill/>
        </p:spPr>
        <p:txBody>
          <a:bodyPr wrap="none" rtlCol="0">
            <a:spAutoFit/>
          </a:bodyPr>
          <a:lstStyle/>
          <a:p>
            <a:r>
              <a:rPr lang="en-GB" dirty="0"/>
              <a:t>Examples of setting descriptions</a:t>
            </a:r>
          </a:p>
        </p:txBody>
      </p:sp>
    </p:spTree>
    <p:extLst>
      <p:ext uri="{BB962C8B-B14F-4D97-AF65-F5344CB8AC3E}">
        <p14:creationId xmlns:p14="http://schemas.microsoft.com/office/powerpoint/2010/main" val="1418906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DB7BCD-5E45-461B-A8C3-919DFC41F166}"/>
              </a:ext>
            </a:extLst>
          </p:cNvPr>
          <p:cNvPicPr>
            <a:picLocks noChangeAspect="1"/>
          </p:cNvPicPr>
          <p:nvPr/>
        </p:nvPicPr>
        <p:blipFill rotWithShape="1">
          <a:blip r:embed="rId2">
            <a:extLst>
              <a:ext uri="{28A0092B-C50C-407E-A947-70E740481C1C}">
                <a14:useLocalDpi xmlns:a14="http://schemas.microsoft.com/office/drawing/2010/main" val="0"/>
              </a:ext>
            </a:extLst>
          </a:blip>
          <a:srcRect l="74355"/>
          <a:stretch/>
        </p:blipFill>
        <p:spPr>
          <a:xfrm>
            <a:off x="6614154" y="207261"/>
            <a:ext cx="4901053" cy="3140074"/>
          </a:xfrm>
          <a:prstGeom prst="rect">
            <a:avLst/>
          </a:prstGeom>
        </p:spPr>
      </p:pic>
      <p:graphicFrame>
        <p:nvGraphicFramePr>
          <p:cNvPr id="3" name="Table 2">
            <a:extLst>
              <a:ext uri="{FF2B5EF4-FFF2-40B4-BE49-F238E27FC236}">
                <a16:creationId xmlns:a16="http://schemas.microsoft.com/office/drawing/2014/main" id="{6E3AAE5B-09F9-4556-AE18-017F0E41E2AA}"/>
              </a:ext>
            </a:extLst>
          </p:cNvPr>
          <p:cNvGraphicFramePr>
            <a:graphicFrameLocks noGrp="1"/>
          </p:cNvGraphicFramePr>
          <p:nvPr>
            <p:extLst>
              <p:ext uri="{D42A27DB-BD31-4B8C-83A1-F6EECF244321}">
                <p14:modId xmlns:p14="http://schemas.microsoft.com/office/powerpoint/2010/main" val="641384019"/>
              </p:ext>
            </p:extLst>
          </p:nvPr>
        </p:nvGraphicFramePr>
        <p:xfrm>
          <a:off x="297410" y="288926"/>
          <a:ext cx="5436962" cy="2218851"/>
        </p:xfrm>
        <a:graphic>
          <a:graphicData uri="http://schemas.openxmlformats.org/drawingml/2006/table">
            <a:tbl>
              <a:tblPr firstRow="1" bandRow="1">
                <a:tableStyleId>{69012ECD-51FC-41F1-AA8D-1B2483CD663E}</a:tableStyleId>
              </a:tblPr>
              <a:tblGrid>
                <a:gridCol w="5436962">
                  <a:extLst>
                    <a:ext uri="{9D8B030D-6E8A-4147-A177-3AD203B41FA5}">
                      <a16:colId xmlns:a16="http://schemas.microsoft.com/office/drawing/2014/main" val="1135465624"/>
                    </a:ext>
                  </a:extLst>
                </a:gridCol>
              </a:tblGrid>
              <a:tr h="465297">
                <a:tc>
                  <a:txBody>
                    <a:bodyPr/>
                    <a:lstStyle/>
                    <a:p>
                      <a:r>
                        <a:rPr lang="en-GB" dirty="0"/>
                        <a:t>Write your setting description</a:t>
                      </a:r>
                    </a:p>
                    <a:p>
                      <a:r>
                        <a:rPr lang="en-GB" dirty="0"/>
                        <a:t>I am learning to…</a:t>
                      </a:r>
                    </a:p>
                  </a:txBody>
                  <a:tcPr/>
                </a:tc>
                <a:extLst>
                  <a:ext uri="{0D108BD9-81ED-4DB2-BD59-A6C34878D82A}">
                    <a16:rowId xmlns:a16="http://schemas.microsoft.com/office/drawing/2014/main" val="2322131076"/>
                  </a:ext>
                </a:extLst>
              </a:tr>
              <a:tr h="465297">
                <a:tc>
                  <a:txBody>
                    <a:bodyPr/>
                    <a:lstStyle/>
                    <a:p>
                      <a:r>
                        <a:rPr lang="en-GB" dirty="0"/>
                        <a:t>Use a range of sentence openers</a:t>
                      </a:r>
                    </a:p>
                  </a:txBody>
                  <a:tcPr/>
                </a:tc>
                <a:extLst>
                  <a:ext uri="{0D108BD9-81ED-4DB2-BD59-A6C34878D82A}">
                    <a16:rowId xmlns:a16="http://schemas.microsoft.com/office/drawing/2014/main" val="50824147"/>
                  </a:ext>
                </a:extLst>
              </a:tr>
              <a:tr h="465297">
                <a:tc>
                  <a:txBody>
                    <a:bodyPr/>
                    <a:lstStyle/>
                    <a:p>
                      <a:r>
                        <a:rPr lang="en-GB" dirty="0"/>
                        <a:t>Use interesting adverbs</a:t>
                      </a:r>
                    </a:p>
                  </a:txBody>
                  <a:tcPr/>
                </a:tc>
                <a:extLst>
                  <a:ext uri="{0D108BD9-81ED-4DB2-BD59-A6C34878D82A}">
                    <a16:rowId xmlns:a16="http://schemas.microsoft.com/office/drawing/2014/main" val="1149584173"/>
                  </a:ext>
                </a:extLst>
              </a:tr>
              <a:tr h="465297">
                <a:tc>
                  <a:txBody>
                    <a:bodyPr/>
                    <a:lstStyle/>
                    <a:p>
                      <a:r>
                        <a:rPr lang="en-GB" dirty="0"/>
                        <a:t>Use the 5 senses</a:t>
                      </a:r>
                    </a:p>
                  </a:txBody>
                  <a:tcPr/>
                </a:tc>
                <a:extLst>
                  <a:ext uri="{0D108BD9-81ED-4DB2-BD59-A6C34878D82A}">
                    <a16:rowId xmlns:a16="http://schemas.microsoft.com/office/drawing/2014/main" val="3031851513"/>
                  </a:ext>
                </a:extLst>
              </a:tr>
            </a:tbl>
          </a:graphicData>
        </a:graphic>
      </p:graphicFrame>
      <p:pic>
        <p:nvPicPr>
          <p:cNvPr id="4" name="Picture 3">
            <a:extLst>
              <a:ext uri="{FF2B5EF4-FFF2-40B4-BE49-F238E27FC236}">
                <a16:creationId xmlns:a16="http://schemas.microsoft.com/office/drawing/2014/main" id="{E34CA154-8741-48D1-8896-28520F48A3B7}"/>
              </a:ext>
            </a:extLst>
          </p:cNvPr>
          <p:cNvPicPr>
            <a:picLocks noChangeAspect="1"/>
          </p:cNvPicPr>
          <p:nvPr/>
        </p:nvPicPr>
        <p:blipFill rotWithShape="1">
          <a:blip r:embed="rId3"/>
          <a:srcRect t="43647" r="77326" b="14557"/>
          <a:stretch/>
        </p:blipFill>
        <p:spPr>
          <a:xfrm>
            <a:off x="6345149" y="3510666"/>
            <a:ext cx="1224136" cy="1694916"/>
          </a:xfrm>
          <a:prstGeom prst="rect">
            <a:avLst/>
          </a:prstGeom>
        </p:spPr>
      </p:pic>
      <p:pic>
        <p:nvPicPr>
          <p:cNvPr id="5" name="Picture 4">
            <a:extLst>
              <a:ext uri="{FF2B5EF4-FFF2-40B4-BE49-F238E27FC236}">
                <a16:creationId xmlns:a16="http://schemas.microsoft.com/office/drawing/2014/main" id="{ABDD52F0-3059-4A15-83CC-F7F1F589A4B3}"/>
              </a:ext>
            </a:extLst>
          </p:cNvPr>
          <p:cNvPicPr>
            <a:picLocks noChangeAspect="1"/>
          </p:cNvPicPr>
          <p:nvPr/>
        </p:nvPicPr>
        <p:blipFill rotWithShape="1">
          <a:blip r:embed="rId3"/>
          <a:srcRect l="20006" t="44350" r="57320" b="13854"/>
          <a:stretch/>
        </p:blipFill>
        <p:spPr>
          <a:xfrm>
            <a:off x="7616136" y="4720545"/>
            <a:ext cx="1224136" cy="1694916"/>
          </a:xfrm>
          <a:prstGeom prst="rect">
            <a:avLst/>
          </a:prstGeom>
        </p:spPr>
      </p:pic>
      <p:pic>
        <p:nvPicPr>
          <p:cNvPr id="6" name="Picture 5">
            <a:extLst>
              <a:ext uri="{FF2B5EF4-FFF2-40B4-BE49-F238E27FC236}">
                <a16:creationId xmlns:a16="http://schemas.microsoft.com/office/drawing/2014/main" id="{B6A3C6D9-8120-4949-B294-0733FBC5ACBE}"/>
              </a:ext>
            </a:extLst>
          </p:cNvPr>
          <p:cNvPicPr>
            <a:picLocks noChangeAspect="1"/>
          </p:cNvPicPr>
          <p:nvPr/>
        </p:nvPicPr>
        <p:blipFill rotWithShape="1">
          <a:blip r:embed="rId3"/>
          <a:srcRect l="38679" t="45406" r="38647" b="12798"/>
          <a:stretch/>
        </p:blipFill>
        <p:spPr>
          <a:xfrm>
            <a:off x="8930908" y="3823813"/>
            <a:ext cx="1224136" cy="1694916"/>
          </a:xfrm>
          <a:prstGeom prst="rect">
            <a:avLst/>
          </a:prstGeom>
        </p:spPr>
      </p:pic>
      <p:pic>
        <p:nvPicPr>
          <p:cNvPr id="7" name="Picture 6">
            <a:extLst>
              <a:ext uri="{FF2B5EF4-FFF2-40B4-BE49-F238E27FC236}">
                <a16:creationId xmlns:a16="http://schemas.microsoft.com/office/drawing/2014/main" id="{D62D5621-D99F-4A78-9D35-8C2874F7110A}"/>
              </a:ext>
            </a:extLst>
          </p:cNvPr>
          <p:cNvPicPr>
            <a:picLocks noChangeAspect="1"/>
          </p:cNvPicPr>
          <p:nvPr/>
        </p:nvPicPr>
        <p:blipFill rotWithShape="1">
          <a:blip r:embed="rId3"/>
          <a:srcRect l="58257" t="44659" r="19069" b="13545"/>
          <a:stretch/>
        </p:blipFill>
        <p:spPr>
          <a:xfrm>
            <a:off x="10291071" y="3407751"/>
            <a:ext cx="1224136" cy="1694916"/>
          </a:xfrm>
          <a:prstGeom prst="rect">
            <a:avLst/>
          </a:prstGeom>
        </p:spPr>
      </p:pic>
      <p:pic>
        <p:nvPicPr>
          <p:cNvPr id="8" name="Picture 7">
            <a:extLst>
              <a:ext uri="{FF2B5EF4-FFF2-40B4-BE49-F238E27FC236}">
                <a16:creationId xmlns:a16="http://schemas.microsoft.com/office/drawing/2014/main" id="{B24EAAE3-EF21-4EE9-8CFD-7671B0021787}"/>
              </a:ext>
            </a:extLst>
          </p:cNvPr>
          <p:cNvPicPr>
            <a:picLocks noChangeAspect="1"/>
          </p:cNvPicPr>
          <p:nvPr/>
        </p:nvPicPr>
        <p:blipFill rotWithShape="1">
          <a:blip r:embed="rId3"/>
          <a:srcRect l="77358" t="45291" r="-32" b="12913"/>
          <a:stretch/>
        </p:blipFill>
        <p:spPr>
          <a:xfrm>
            <a:off x="10991553" y="5163084"/>
            <a:ext cx="1224136" cy="1694916"/>
          </a:xfrm>
          <a:prstGeom prst="rect">
            <a:avLst/>
          </a:prstGeom>
        </p:spPr>
      </p:pic>
      <p:pic>
        <p:nvPicPr>
          <p:cNvPr id="9" name="Picture 8">
            <a:extLst>
              <a:ext uri="{FF2B5EF4-FFF2-40B4-BE49-F238E27FC236}">
                <a16:creationId xmlns:a16="http://schemas.microsoft.com/office/drawing/2014/main" id="{851F8082-C589-4F48-8FF4-74FA997D60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410" y="2648281"/>
            <a:ext cx="5984880" cy="4144529"/>
          </a:xfrm>
          <a:prstGeom prst="rect">
            <a:avLst/>
          </a:prstGeom>
        </p:spPr>
      </p:pic>
    </p:spTree>
    <p:extLst>
      <p:ext uri="{BB962C8B-B14F-4D97-AF65-F5344CB8AC3E}">
        <p14:creationId xmlns:p14="http://schemas.microsoft.com/office/powerpoint/2010/main" val="427027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56A507-7272-4A48-B3EE-B1F2F7C09204}"/>
              </a:ext>
            </a:extLst>
          </p:cNvPr>
          <p:cNvSpPr/>
          <p:nvPr/>
        </p:nvSpPr>
        <p:spPr>
          <a:xfrm>
            <a:off x="324594" y="194299"/>
            <a:ext cx="11539637" cy="4339393"/>
          </a:xfrm>
          <a:prstGeom prst="rect">
            <a:avLst/>
          </a:prstGeom>
        </p:spPr>
        <p:txBody>
          <a:bodyPr wrap="square">
            <a:spAutoFit/>
          </a:bodyPr>
          <a:lstStyle/>
          <a:p>
            <a:r>
              <a:rPr lang="en-US" sz="3599" b="1" u="sng" dirty="0" err="1">
                <a:latin typeface="Comic Sans MS" panose="030F0702030302020204" pitchFamily="66" charset="0"/>
                <a:ea typeface="Calibri" panose="020F0502020204030204" pitchFamily="34" charset="0"/>
                <a:cs typeface="Times New Roman" panose="02020603050405020304" pitchFamily="18" charset="0"/>
              </a:rPr>
              <a:t>Maths</a:t>
            </a:r>
            <a:r>
              <a:rPr lang="en-US" sz="3599" b="1" u="sng" dirty="0">
                <a:latin typeface="Comic Sans MS" panose="030F0702030302020204" pitchFamily="66" charset="0"/>
                <a:ea typeface="Calibri" panose="020F0502020204030204" pitchFamily="34" charset="0"/>
                <a:cs typeface="Times New Roman" panose="02020603050405020304" pitchFamily="18" charset="0"/>
              </a:rPr>
              <a:t> focus: </a:t>
            </a:r>
            <a:r>
              <a:rPr lang="en-US" sz="3200" b="1" u="sng" dirty="0">
                <a:latin typeface="Comic Sans MS" panose="030F0702030302020204" pitchFamily="66" charset="0"/>
                <a:ea typeface="Calibri" panose="020F0502020204030204" pitchFamily="34" charset="0"/>
                <a:cs typeface="Times New Roman" panose="02020603050405020304" pitchFamily="18" charset="0"/>
              </a:rPr>
              <a:t>Perimeter</a:t>
            </a:r>
            <a:endParaRPr lang="en-US" sz="3199" u="sng" dirty="0">
              <a:latin typeface="Comic Sans MS" panose="030F0702030302020204" pitchFamily="66" charset="0"/>
              <a:ea typeface="Calibri" panose="020F0502020204030204" pitchFamily="34" charset="0"/>
              <a:cs typeface="Times New Roman" panose="02020603050405020304" pitchFamily="18" charset="0"/>
            </a:endParaRPr>
          </a:p>
          <a:p>
            <a:r>
              <a:rPr lang="en-US" dirty="0">
                <a:latin typeface="Comic Sans MS" panose="030F0702030302020204" pitchFamily="66" charset="0"/>
              </a:rPr>
              <a:t>White Rose </a:t>
            </a:r>
            <a:r>
              <a:rPr lang="en-US" dirty="0" err="1">
                <a:latin typeface="Comic Sans MS" panose="030F0702030302020204" pitchFamily="66" charset="0"/>
              </a:rPr>
              <a:t>Maths</a:t>
            </a:r>
            <a:r>
              <a:rPr lang="en-US" dirty="0">
                <a:latin typeface="Comic Sans MS" panose="030F0702030302020204" pitchFamily="66" charset="0"/>
              </a:rPr>
              <a:t> Home Learning </a:t>
            </a:r>
            <a:endParaRPr lang="en-GB" dirty="0">
              <a:latin typeface="Comic Sans MS" panose="030F0702030302020204" pitchFamily="66" charset="0"/>
            </a:endParaRPr>
          </a:p>
          <a:p>
            <a:r>
              <a:rPr lang="en-US" b="1" dirty="0">
                <a:solidFill>
                  <a:srgbClr val="FF6600"/>
                </a:solidFill>
                <a:latin typeface="Comic Sans MS" panose="030F0702030302020204" pitchFamily="66" charset="0"/>
              </a:rPr>
              <a:t>Year 5- </a:t>
            </a:r>
            <a:r>
              <a:rPr lang="en-GB" b="1" dirty="0">
                <a:solidFill>
                  <a:srgbClr val="FF6600"/>
                </a:solidFill>
                <a:latin typeface="Comic Sans MS" panose="030F0702030302020204" pitchFamily="66" charset="0"/>
              </a:rPr>
              <a:t>Summer Term – Week 3 (w/c 4</a:t>
            </a:r>
            <a:r>
              <a:rPr lang="en-GB" b="1" baseline="30000" dirty="0">
                <a:solidFill>
                  <a:srgbClr val="FF6600"/>
                </a:solidFill>
                <a:latin typeface="Comic Sans MS" panose="030F0702030302020204" pitchFamily="66" charset="0"/>
              </a:rPr>
              <a:t>th</a:t>
            </a:r>
            <a:r>
              <a:rPr lang="en-GB" b="1" dirty="0">
                <a:solidFill>
                  <a:srgbClr val="FF6600"/>
                </a:solidFill>
                <a:latin typeface="Comic Sans MS" panose="030F0702030302020204" pitchFamily="66" charset="0"/>
              </a:rPr>
              <a:t> May)</a:t>
            </a:r>
          </a:p>
          <a:p>
            <a:r>
              <a:rPr lang="en-US" u="sng" dirty="0">
                <a:latin typeface="Comic Sans MS" panose="030F0702030302020204" pitchFamily="66" charset="0"/>
                <a:hlinkClick r:id="rId2"/>
              </a:rPr>
              <a:t>https://whiterosemaths.com/homelearning/year-5/</a:t>
            </a:r>
            <a:r>
              <a:rPr lang="en-US" u="sng" dirty="0">
                <a:latin typeface="Comic Sans MS" panose="030F0702030302020204" pitchFamily="66" charset="0"/>
              </a:rPr>
              <a:t> </a:t>
            </a:r>
            <a:endParaRPr lang="en-GB" dirty="0">
              <a:latin typeface="Comic Sans MS" panose="030F0702030302020204" pitchFamily="66" charset="0"/>
            </a:endParaRPr>
          </a:p>
          <a:p>
            <a:endParaRPr lang="en-US" dirty="0">
              <a:latin typeface="Comic Sans MS" panose="030F0702030302020204" pitchFamily="66" charset="0"/>
            </a:endParaRPr>
          </a:p>
          <a:p>
            <a:r>
              <a:rPr lang="en-US" dirty="0">
                <a:latin typeface="Comic Sans MS" panose="030F0702030302020204" pitchFamily="66" charset="0"/>
              </a:rPr>
              <a:t>There are 5 lessons, please watch the clips first (if you have problems with the White Rose website videos, the BBC Bitesize clips are also useful), then click on ‘Get the Activity’ and you can check your answers afterwards. </a:t>
            </a:r>
            <a:endParaRPr lang="en-GB" dirty="0">
              <a:latin typeface="Comic Sans MS" panose="030F0702030302020204" pitchFamily="66" charset="0"/>
            </a:endParaRPr>
          </a:p>
          <a:p>
            <a:r>
              <a:rPr lang="en-US" dirty="0">
                <a:latin typeface="Comic Sans MS" panose="030F0702030302020204" pitchFamily="66" charset="0"/>
              </a:rPr>
              <a:t> </a:t>
            </a:r>
            <a:endParaRPr lang="en-GB" dirty="0">
              <a:latin typeface="Comic Sans MS" panose="030F0702030302020204" pitchFamily="66" charset="0"/>
            </a:endParaRPr>
          </a:p>
          <a:p>
            <a:r>
              <a:rPr lang="en-US" dirty="0"/>
              <a:t> </a:t>
            </a:r>
            <a:endParaRPr lang="en-GB" dirty="0"/>
          </a:p>
          <a:p>
            <a:endParaRPr lang="en-GB" sz="2399"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4DA855C0-1FB5-4803-ABA9-848E1691DB89}"/>
              </a:ext>
            </a:extLst>
          </p:cNvPr>
          <p:cNvSpPr/>
          <p:nvPr/>
        </p:nvSpPr>
        <p:spPr>
          <a:xfrm>
            <a:off x="323006" y="4724709"/>
            <a:ext cx="11172006" cy="707886"/>
          </a:xfrm>
          <a:prstGeom prst="rect">
            <a:avLst/>
          </a:prstGeom>
        </p:spPr>
        <p:txBody>
          <a:bodyPr wrap="square">
            <a:spAutoFit/>
          </a:bodyPr>
          <a:lstStyle/>
          <a:p>
            <a:r>
              <a:rPr lang="en-US" sz="2000" b="1" dirty="0">
                <a:solidFill>
                  <a:srgbClr val="FF6600"/>
                </a:solidFill>
                <a:latin typeface="Comic Sans MS" panose="030F0702030302020204" pitchFamily="66" charset="0"/>
              </a:rPr>
              <a:t>Year 5- </a:t>
            </a:r>
            <a:r>
              <a:rPr lang="en-GB" sz="2000" b="1" dirty="0">
                <a:solidFill>
                  <a:srgbClr val="FF6600"/>
                </a:solidFill>
                <a:latin typeface="Comic Sans MS" panose="030F0702030302020204" pitchFamily="66" charset="0"/>
              </a:rPr>
              <a:t>Summer Term – Week 3 (w/c 4</a:t>
            </a:r>
            <a:r>
              <a:rPr lang="en-GB" sz="2000" b="1" baseline="30000" dirty="0">
                <a:solidFill>
                  <a:srgbClr val="FF6600"/>
                </a:solidFill>
                <a:latin typeface="Comic Sans MS" panose="030F0702030302020204" pitchFamily="66" charset="0"/>
              </a:rPr>
              <a:t>th</a:t>
            </a:r>
            <a:r>
              <a:rPr lang="en-GB" sz="2000" b="1" dirty="0">
                <a:solidFill>
                  <a:srgbClr val="FF6600"/>
                </a:solidFill>
                <a:latin typeface="Comic Sans MS" panose="030F0702030302020204" pitchFamily="66" charset="0"/>
              </a:rPr>
              <a:t> May)</a:t>
            </a:r>
          </a:p>
          <a:p>
            <a:pPr>
              <a:spcAft>
                <a:spcPts val="0"/>
              </a:spcAft>
            </a:pPr>
            <a:r>
              <a:rPr lang="en-US" sz="2000" dirty="0">
                <a:latin typeface="+mj-lt"/>
                <a:ea typeface="Calibri" panose="020F0502020204030204" pitchFamily="34" charset="0"/>
                <a:cs typeface="Times New Roman" panose="02020603050405020304" pitchFamily="18" charset="0"/>
              </a:rPr>
              <a:t>Thursday – Lesson 4 – Calculate perimeter</a:t>
            </a:r>
            <a:endParaRPr lang="en-GB" sz="2000"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1093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624C7-E475-4A34-B071-80873BA59413}"/>
              </a:ext>
            </a:extLst>
          </p:cNvPr>
          <p:cNvSpPr>
            <a:spLocks noGrp="1"/>
          </p:cNvSpPr>
          <p:nvPr>
            <p:ph type="title"/>
          </p:nvPr>
        </p:nvSpPr>
        <p:spPr>
          <a:xfrm>
            <a:off x="333773" y="76200"/>
            <a:ext cx="8856984" cy="1397000"/>
          </a:xfrm>
        </p:spPr>
        <p:txBody>
          <a:bodyPr/>
          <a:lstStyle/>
          <a:p>
            <a:r>
              <a:rPr lang="en-GB" dirty="0"/>
              <a:t>English:</a:t>
            </a:r>
          </a:p>
        </p:txBody>
      </p:sp>
      <p:sp>
        <p:nvSpPr>
          <p:cNvPr id="4" name="Rectangle 3">
            <a:extLst>
              <a:ext uri="{FF2B5EF4-FFF2-40B4-BE49-F238E27FC236}">
                <a16:creationId xmlns:a16="http://schemas.microsoft.com/office/drawing/2014/main" id="{C86651F0-4B55-4559-9F4A-BCA1570310D7}"/>
              </a:ext>
            </a:extLst>
          </p:cNvPr>
          <p:cNvSpPr/>
          <p:nvPr/>
        </p:nvSpPr>
        <p:spPr>
          <a:xfrm>
            <a:off x="323868" y="1504369"/>
            <a:ext cx="6092825" cy="1200329"/>
          </a:xfrm>
          <a:prstGeom prst="rect">
            <a:avLst/>
          </a:prstGeom>
        </p:spPr>
        <p:txBody>
          <a:bodyPr>
            <a:spAutoFit/>
          </a:bodyPr>
          <a:lstStyle/>
          <a:p>
            <a:r>
              <a:rPr lang="en-GB" b="1" u="sng" dirty="0"/>
              <a:t>Writing Opportunity</a:t>
            </a:r>
          </a:p>
          <a:p>
            <a:r>
              <a:rPr lang="en-GB" u="sng" dirty="0"/>
              <a:t>Wednesday:</a:t>
            </a:r>
            <a:r>
              <a:rPr lang="en-GB" dirty="0"/>
              <a:t> Plan an alternative version of Red Reding Hood</a:t>
            </a:r>
          </a:p>
        </p:txBody>
      </p:sp>
      <p:pic>
        <p:nvPicPr>
          <p:cNvPr id="6" name="Picture 5">
            <a:extLst>
              <a:ext uri="{FF2B5EF4-FFF2-40B4-BE49-F238E27FC236}">
                <a16:creationId xmlns:a16="http://schemas.microsoft.com/office/drawing/2014/main" id="{5DDE011E-4049-4124-BF55-217594E2D9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904" y="3320733"/>
            <a:ext cx="10247016" cy="1665140"/>
          </a:xfrm>
          <a:prstGeom prst="rect">
            <a:avLst/>
          </a:prstGeom>
        </p:spPr>
      </p:pic>
    </p:spTree>
    <p:extLst>
      <p:ext uri="{BB962C8B-B14F-4D97-AF65-F5344CB8AC3E}">
        <p14:creationId xmlns:p14="http://schemas.microsoft.com/office/powerpoint/2010/main" val="285677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082F07-32AA-4DB2-82BE-48A74E52CF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764" y="139049"/>
            <a:ext cx="9577064" cy="6595525"/>
          </a:xfrm>
          <a:prstGeom prst="rect">
            <a:avLst/>
          </a:prstGeom>
        </p:spPr>
      </p:pic>
      <p:sp>
        <p:nvSpPr>
          <p:cNvPr id="4" name="TextBox 3">
            <a:extLst>
              <a:ext uri="{FF2B5EF4-FFF2-40B4-BE49-F238E27FC236}">
                <a16:creationId xmlns:a16="http://schemas.microsoft.com/office/drawing/2014/main" id="{31FEDCE9-A47E-4CF7-9650-E3647B8A0753}"/>
              </a:ext>
            </a:extLst>
          </p:cNvPr>
          <p:cNvSpPr txBox="1"/>
          <p:nvPr/>
        </p:nvSpPr>
        <p:spPr>
          <a:xfrm>
            <a:off x="10054852" y="620688"/>
            <a:ext cx="2133973" cy="3416320"/>
          </a:xfrm>
          <a:prstGeom prst="rect">
            <a:avLst/>
          </a:prstGeom>
          <a:noFill/>
        </p:spPr>
        <p:txBody>
          <a:bodyPr wrap="square" rtlCol="0">
            <a:spAutoFit/>
          </a:bodyPr>
          <a:lstStyle/>
          <a:p>
            <a:r>
              <a:rPr lang="en-GB" dirty="0"/>
              <a:t>Top Tip: </a:t>
            </a:r>
          </a:p>
          <a:p>
            <a:r>
              <a:rPr lang="en-GB" dirty="0"/>
              <a:t>Use colour coding. One colour for the </a:t>
            </a:r>
            <a:r>
              <a:rPr lang="en-GB" dirty="0">
                <a:solidFill>
                  <a:srgbClr val="FF0066"/>
                </a:solidFill>
              </a:rPr>
              <a:t>lengths</a:t>
            </a:r>
            <a:r>
              <a:rPr lang="en-GB" dirty="0"/>
              <a:t> and a different colour for the </a:t>
            </a:r>
            <a:r>
              <a:rPr lang="en-GB" dirty="0">
                <a:solidFill>
                  <a:srgbClr val="00B050"/>
                </a:solidFill>
              </a:rPr>
              <a:t>widths</a:t>
            </a:r>
          </a:p>
        </p:txBody>
      </p:sp>
    </p:spTree>
    <p:extLst>
      <p:ext uri="{BB962C8B-B14F-4D97-AF65-F5344CB8AC3E}">
        <p14:creationId xmlns:p14="http://schemas.microsoft.com/office/powerpoint/2010/main" val="964443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58A0D8-DDA1-4148-AB1D-B58C564C94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820" y="0"/>
            <a:ext cx="10657184" cy="6929052"/>
          </a:xfrm>
          <a:prstGeom prst="rect">
            <a:avLst/>
          </a:prstGeom>
        </p:spPr>
      </p:pic>
    </p:spTree>
    <p:extLst>
      <p:ext uri="{BB962C8B-B14F-4D97-AF65-F5344CB8AC3E}">
        <p14:creationId xmlns:p14="http://schemas.microsoft.com/office/powerpoint/2010/main" val="523515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2EF341-8A16-486F-9A4D-7808D2D0AB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864" y="0"/>
            <a:ext cx="9865096" cy="6870974"/>
          </a:xfrm>
          <a:prstGeom prst="rect">
            <a:avLst/>
          </a:prstGeom>
        </p:spPr>
      </p:pic>
    </p:spTree>
    <p:extLst>
      <p:ext uri="{BB962C8B-B14F-4D97-AF65-F5344CB8AC3E}">
        <p14:creationId xmlns:p14="http://schemas.microsoft.com/office/powerpoint/2010/main" val="2164875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A7E4DE-03B0-49E0-B541-5568FDF7C2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7868" y="0"/>
            <a:ext cx="10297144" cy="6828118"/>
          </a:xfrm>
          <a:prstGeom prst="rect">
            <a:avLst/>
          </a:prstGeom>
        </p:spPr>
      </p:pic>
    </p:spTree>
    <p:extLst>
      <p:ext uri="{BB962C8B-B14F-4D97-AF65-F5344CB8AC3E}">
        <p14:creationId xmlns:p14="http://schemas.microsoft.com/office/powerpoint/2010/main" val="1390124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288A87-2C95-4582-AF0C-F5E5FE277D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864" y="0"/>
            <a:ext cx="9865096" cy="6869910"/>
          </a:xfrm>
          <a:prstGeom prst="rect">
            <a:avLst/>
          </a:prstGeom>
        </p:spPr>
      </p:pic>
    </p:spTree>
    <p:extLst>
      <p:ext uri="{BB962C8B-B14F-4D97-AF65-F5344CB8AC3E}">
        <p14:creationId xmlns:p14="http://schemas.microsoft.com/office/powerpoint/2010/main" val="3071369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B5ACD29-CE6C-4170-8422-FCC1494C47A0}"/>
              </a:ext>
            </a:extLst>
          </p:cNvPr>
          <p:cNvSpPr txBox="1"/>
          <p:nvPr/>
        </p:nvSpPr>
        <p:spPr>
          <a:xfrm>
            <a:off x="8254651" y="162095"/>
            <a:ext cx="3642083" cy="2246769"/>
          </a:xfrm>
          <a:prstGeom prst="rect">
            <a:avLst/>
          </a:prstGeom>
          <a:noFill/>
        </p:spPr>
        <p:txBody>
          <a:bodyPr wrap="square" rtlCol="0">
            <a:spAutoFit/>
          </a:bodyPr>
          <a:lstStyle/>
          <a:p>
            <a:r>
              <a:rPr lang="en-GB" b="1" dirty="0">
                <a:solidFill>
                  <a:srgbClr val="FF6600"/>
                </a:solidFill>
              </a:rPr>
              <a:t>Write your answers in your book: </a:t>
            </a:r>
          </a:p>
          <a:p>
            <a:r>
              <a:rPr lang="en-GB" b="1" dirty="0">
                <a:solidFill>
                  <a:srgbClr val="FF6600"/>
                </a:solidFill>
              </a:rPr>
              <a:t>Choose between the easier version below or a harder version </a:t>
            </a:r>
          </a:p>
          <a:p>
            <a:r>
              <a:rPr lang="en-GB" sz="2000" b="1" dirty="0">
                <a:solidFill>
                  <a:srgbClr val="FF6600"/>
                </a:solidFill>
              </a:rPr>
              <a:t>(on the new few slides)</a:t>
            </a:r>
            <a:endParaRPr lang="en-GB" b="1" dirty="0">
              <a:solidFill>
                <a:srgbClr val="FF6600"/>
              </a:solidFill>
            </a:endParaRPr>
          </a:p>
        </p:txBody>
      </p:sp>
      <p:pic>
        <p:nvPicPr>
          <p:cNvPr id="10" name="Picture 9">
            <a:extLst>
              <a:ext uri="{FF2B5EF4-FFF2-40B4-BE49-F238E27FC236}">
                <a16:creationId xmlns:a16="http://schemas.microsoft.com/office/drawing/2014/main" id="{5BE15C8B-8317-46EF-80A6-8BDE1016DD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762" y="162094"/>
            <a:ext cx="7707963" cy="6533811"/>
          </a:xfrm>
          <a:prstGeom prst="rect">
            <a:avLst/>
          </a:prstGeom>
        </p:spPr>
      </p:pic>
      <p:pic>
        <p:nvPicPr>
          <p:cNvPr id="7" name="Picture 6">
            <a:extLst>
              <a:ext uri="{FF2B5EF4-FFF2-40B4-BE49-F238E27FC236}">
                <a16:creationId xmlns:a16="http://schemas.microsoft.com/office/drawing/2014/main" id="{3A75F3BF-9400-43AC-904E-1B0D139F4899}"/>
              </a:ext>
            </a:extLst>
          </p:cNvPr>
          <p:cNvPicPr>
            <a:picLocks noChangeAspect="1"/>
          </p:cNvPicPr>
          <p:nvPr/>
        </p:nvPicPr>
        <p:blipFill rotWithShape="1">
          <a:blip r:embed="rId3">
            <a:extLst>
              <a:ext uri="{28A0092B-C50C-407E-A947-70E740481C1C}">
                <a14:useLocalDpi xmlns:a14="http://schemas.microsoft.com/office/drawing/2010/main" val="0"/>
              </a:ext>
            </a:extLst>
          </a:blip>
          <a:srcRect t="56289"/>
          <a:stretch/>
        </p:blipFill>
        <p:spPr>
          <a:xfrm>
            <a:off x="5692578" y="4653136"/>
            <a:ext cx="6234484" cy="2042769"/>
          </a:xfrm>
          <a:prstGeom prst="rect">
            <a:avLst/>
          </a:prstGeom>
        </p:spPr>
      </p:pic>
    </p:spTree>
    <p:extLst>
      <p:ext uri="{BB962C8B-B14F-4D97-AF65-F5344CB8AC3E}">
        <p14:creationId xmlns:p14="http://schemas.microsoft.com/office/powerpoint/2010/main" val="1749535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4B287D-60F6-4389-A7B9-D56BE7F93E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756" y="188640"/>
            <a:ext cx="5344271" cy="4972744"/>
          </a:xfrm>
          <a:prstGeom prst="rect">
            <a:avLst/>
          </a:prstGeom>
        </p:spPr>
      </p:pic>
      <p:pic>
        <p:nvPicPr>
          <p:cNvPr id="7" name="Picture 6">
            <a:extLst>
              <a:ext uri="{FF2B5EF4-FFF2-40B4-BE49-F238E27FC236}">
                <a16:creationId xmlns:a16="http://schemas.microsoft.com/office/drawing/2014/main" id="{8DC4AF0F-AFB5-4A76-B7F5-326B4104CA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756" y="5030831"/>
            <a:ext cx="5344271" cy="1653264"/>
          </a:xfrm>
          <a:prstGeom prst="rect">
            <a:avLst/>
          </a:prstGeom>
        </p:spPr>
      </p:pic>
      <p:pic>
        <p:nvPicPr>
          <p:cNvPr id="8" name="Picture 7">
            <a:extLst>
              <a:ext uri="{FF2B5EF4-FFF2-40B4-BE49-F238E27FC236}">
                <a16:creationId xmlns:a16="http://schemas.microsoft.com/office/drawing/2014/main" id="{FF6DBD1D-2021-4ECE-8D96-5115A96B0576}"/>
              </a:ext>
            </a:extLst>
          </p:cNvPr>
          <p:cNvPicPr>
            <a:picLocks noChangeAspect="1"/>
          </p:cNvPicPr>
          <p:nvPr/>
        </p:nvPicPr>
        <p:blipFill rotWithShape="1">
          <a:blip r:embed="rId4">
            <a:extLst>
              <a:ext uri="{28A0092B-C50C-407E-A947-70E740481C1C}">
                <a14:useLocalDpi xmlns:a14="http://schemas.microsoft.com/office/drawing/2010/main" val="0"/>
              </a:ext>
            </a:extLst>
          </a:blip>
          <a:srcRect t="75351"/>
          <a:stretch/>
        </p:blipFill>
        <p:spPr>
          <a:xfrm>
            <a:off x="5764585" y="5532158"/>
            <a:ext cx="6234484" cy="1151937"/>
          </a:xfrm>
          <a:prstGeom prst="rect">
            <a:avLst/>
          </a:prstGeom>
        </p:spPr>
      </p:pic>
      <p:sp>
        <p:nvSpPr>
          <p:cNvPr id="9" name="TextBox 8">
            <a:extLst>
              <a:ext uri="{FF2B5EF4-FFF2-40B4-BE49-F238E27FC236}">
                <a16:creationId xmlns:a16="http://schemas.microsoft.com/office/drawing/2014/main" id="{CF9B78E9-47D6-4195-BF68-994682EF84B4}"/>
              </a:ext>
            </a:extLst>
          </p:cNvPr>
          <p:cNvSpPr txBox="1"/>
          <p:nvPr/>
        </p:nvSpPr>
        <p:spPr>
          <a:xfrm>
            <a:off x="6552463" y="162095"/>
            <a:ext cx="5344271" cy="4893647"/>
          </a:xfrm>
          <a:prstGeom prst="rect">
            <a:avLst/>
          </a:prstGeom>
          <a:noFill/>
        </p:spPr>
        <p:txBody>
          <a:bodyPr wrap="square" rtlCol="0">
            <a:spAutoFit/>
          </a:bodyPr>
          <a:lstStyle/>
          <a:p>
            <a:r>
              <a:rPr lang="en-GB" b="1" dirty="0">
                <a:solidFill>
                  <a:srgbClr val="FF6600"/>
                </a:solidFill>
              </a:rPr>
              <a:t>Harder version</a:t>
            </a:r>
          </a:p>
          <a:p>
            <a:r>
              <a:rPr lang="en-GB" b="1" dirty="0">
                <a:solidFill>
                  <a:srgbClr val="FF6600"/>
                </a:solidFill>
              </a:rPr>
              <a:t>Write your answers in your book:</a:t>
            </a:r>
          </a:p>
          <a:p>
            <a:endParaRPr lang="en-GB" b="1" dirty="0">
              <a:solidFill>
                <a:srgbClr val="FF6600"/>
              </a:solidFill>
            </a:endParaRPr>
          </a:p>
          <a:p>
            <a:r>
              <a:rPr lang="en-GB" b="1" dirty="0">
                <a:solidFill>
                  <a:srgbClr val="FF6600"/>
                </a:solidFill>
              </a:rPr>
              <a:t>You can just change the events in the story or you could go even further and change:</a:t>
            </a:r>
          </a:p>
          <a:p>
            <a:endParaRPr lang="en-GB" b="1" dirty="0">
              <a:solidFill>
                <a:srgbClr val="FF6600"/>
              </a:solidFill>
            </a:endParaRPr>
          </a:p>
          <a:p>
            <a:pPr marL="342900" indent="-342900">
              <a:buFontTx/>
              <a:buChar char="-"/>
            </a:pPr>
            <a:r>
              <a:rPr lang="en-GB" b="1" dirty="0">
                <a:solidFill>
                  <a:srgbClr val="FF6600"/>
                </a:solidFill>
              </a:rPr>
              <a:t>The setting/house</a:t>
            </a:r>
          </a:p>
          <a:p>
            <a:r>
              <a:rPr lang="en-GB" sz="1800" dirty="0">
                <a:solidFill>
                  <a:srgbClr val="FF6600"/>
                </a:solidFill>
              </a:rPr>
              <a:t>(Jungle, Abandoned mansion, Castle</a:t>
            </a:r>
          </a:p>
          <a:p>
            <a:r>
              <a:rPr lang="en-GB" sz="1800" dirty="0">
                <a:solidFill>
                  <a:srgbClr val="FF6600"/>
                </a:solidFill>
              </a:rPr>
              <a:t>In the mountains, Fairground - the house could be the haunted house ride)</a:t>
            </a:r>
          </a:p>
          <a:p>
            <a:endParaRPr lang="en-GB" b="1" dirty="0">
              <a:solidFill>
                <a:srgbClr val="FF6600"/>
              </a:solidFill>
            </a:endParaRPr>
          </a:p>
          <a:p>
            <a:pPr marL="342900" indent="-342900">
              <a:buFontTx/>
              <a:buChar char="-"/>
            </a:pPr>
            <a:r>
              <a:rPr lang="en-GB" b="1" dirty="0">
                <a:solidFill>
                  <a:srgbClr val="FF6600"/>
                </a:solidFill>
              </a:rPr>
              <a:t>The character/s </a:t>
            </a:r>
          </a:p>
          <a:p>
            <a:r>
              <a:rPr lang="en-GB" sz="1800" dirty="0">
                <a:solidFill>
                  <a:srgbClr val="FF6600"/>
                </a:solidFill>
              </a:rPr>
              <a:t>(Your main character could be a boy)</a:t>
            </a:r>
            <a:endParaRPr lang="en-GB" dirty="0">
              <a:solidFill>
                <a:srgbClr val="FF6600"/>
              </a:solidFill>
            </a:endParaRPr>
          </a:p>
        </p:txBody>
      </p:sp>
    </p:spTree>
    <p:extLst>
      <p:ext uri="{BB962C8B-B14F-4D97-AF65-F5344CB8AC3E}">
        <p14:creationId xmlns:p14="http://schemas.microsoft.com/office/powerpoint/2010/main" val="1338905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56A507-7272-4A48-B3EE-B1F2F7C09204}"/>
              </a:ext>
            </a:extLst>
          </p:cNvPr>
          <p:cNvSpPr/>
          <p:nvPr/>
        </p:nvSpPr>
        <p:spPr>
          <a:xfrm>
            <a:off x="324594" y="194299"/>
            <a:ext cx="11539637" cy="4339393"/>
          </a:xfrm>
          <a:prstGeom prst="rect">
            <a:avLst/>
          </a:prstGeom>
        </p:spPr>
        <p:txBody>
          <a:bodyPr wrap="square">
            <a:spAutoFit/>
          </a:bodyPr>
          <a:lstStyle/>
          <a:p>
            <a:r>
              <a:rPr lang="en-US" sz="3599" b="1" u="sng" dirty="0" err="1">
                <a:latin typeface="Comic Sans MS" panose="030F0702030302020204" pitchFamily="66" charset="0"/>
                <a:ea typeface="Calibri" panose="020F0502020204030204" pitchFamily="34" charset="0"/>
                <a:cs typeface="Times New Roman" panose="02020603050405020304" pitchFamily="18" charset="0"/>
              </a:rPr>
              <a:t>Maths</a:t>
            </a:r>
            <a:r>
              <a:rPr lang="en-US" sz="3599" b="1" u="sng" dirty="0">
                <a:latin typeface="Comic Sans MS" panose="030F0702030302020204" pitchFamily="66" charset="0"/>
                <a:ea typeface="Calibri" panose="020F0502020204030204" pitchFamily="34" charset="0"/>
                <a:cs typeface="Times New Roman" panose="02020603050405020304" pitchFamily="18" charset="0"/>
              </a:rPr>
              <a:t> focus: </a:t>
            </a:r>
            <a:r>
              <a:rPr lang="en-US" sz="3200" b="1" u="sng" dirty="0">
                <a:latin typeface="Comic Sans MS" panose="030F0702030302020204" pitchFamily="66" charset="0"/>
                <a:ea typeface="Calibri" panose="020F0502020204030204" pitchFamily="34" charset="0"/>
                <a:cs typeface="Times New Roman" panose="02020603050405020304" pitchFamily="18" charset="0"/>
              </a:rPr>
              <a:t>Division</a:t>
            </a:r>
            <a:endParaRPr lang="en-US" sz="3199" u="sng" dirty="0">
              <a:latin typeface="Comic Sans MS" panose="030F0702030302020204" pitchFamily="66" charset="0"/>
              <a:ea typeface="Calibri" panose="020F0502020204030204" pitchFamily="34" charset="0"/>
              <a:cs typeface="Times New Roman" panose="02020603050405020304" pitchFamily="18" charset="0"/>
            </a:endParaRPr>
          </a:p>
          <a:p>
            <a:r>
              <a:rPr lang="en-US" dirty="0">
                <a:latin typeface="Comic Sans MS" panose="030F0702030302020204" pitchFamily="66" charset="0"/>
              </a:rPr>
              <a:t>White Rose </a:t>
            </a:r>
            <a:r>
              <a:rPr lang="en-US" dirty="0" err="1">
                <a:latin typeface="Comic Sans MS" panose="030F0702030302020204" pitchFamily="66" charset="0"/>
              </a:rPr>
              <a:t>Maths</a:t>
            </a:r>
            <a:r>
              <a:rPr lang="en-US" dirty="0">
                <a:latin typeface="Comic Sans MS" panose="030F0702030302020204" pitchFamily="66" charset="0"/>
              </a:rPr>
              <a:t> Home Learning </a:t>
            </a:r>
            <a:endParaRPr lang="en-GB" dirty="0">
              <a:latin typeface="Comic Sans MS" panose="030F0702030302020204" pitchFamily="66" charset="0"/>
            </a:endParaRPr>
          </a:p>
          <a:p>
            <a:r>
              <a:rPr lang="en-US" b="1" dirty="0">
                <a:solidFill>
                  <a:srgbClr val="FF6600"/>
                </a:solidFill>
                <a:latin typeface="Comic Sans MS" panose="030F0702030302020204" pitchFamily="66" charset="0"/>
              </a:rPr>
              <a:t>Year 5- </a:t>
            </a:r>
            <a:r>
              <a:rPr lang="en-GB" b="1" dirty="0">
                <a:solidFill>
                  <a:srgbClr val="FF6600"/>
                </a:solidFill>
                <a:latin typeface="Comic Sans MS" panose="030F0702030302020204" pitchFamily="66" charset="0"/>
              </a:rPr>
              <a:t>Summer Term – Week 3 (w/c 4</a:t>
            </a:r>
            <a:r>
              <a:rPr lang="en-GB" b="1" baseline="30000" dirty="0">
                <a:solidFill>
                  <a:srgbClr val="FF6600"/>
                </a:solidFill>
                <a:latin typeface="Comic Sans MS" panose="030F0702030302020204" pitchFamily="66" charset="0"/>
              </a:rPr>
              <a:t>th</a:t>
            </a:r>
            <a:r>
              <a:rPr lang="en-GB" b="1" dirty="0">
                <a:solidFill>
                  <a:srgbClr val="FF6600"/>
                </a:solidFill>
                <a:latin typeface="Comic Sans MS" panose="030F0702030302020204" pitchFamily="66" charset="0"/>
              </a:rPr>
              <a:t> May)</a:t>
            </a:r>
          </a:p>
          <a:p>
            <a:r>
              <a:rPr lang="en-US" u="sng" dirty="0">
                <a:latin typeface="Comic Sans MS" panose="030F0702030302020204" pitchFamily="66" charset="0"/>
                <a:hlinkClick r:id="rId2"/>
              </a:rPr>
              <a:t>https://whiterosemaths.com/homelearning/year-5/</a:t>
            </a:r>
            <a:r>
              <a:rPr lang="en-US" u="sng" dirty="0">
                <a:latin typeface="Comic Sans MS" panose="030F0702030302020204" pitchFamily="66" charset="0"/>
              </a:rPr>
              <a:t> </a:t>
            </a:r>
            <a:endParaRPr lang="en-GB" dirty="0">
              <a:latin typeface="Comic Sans MS" panose="030F0702030302020204" pitchFamily="66" charset="0"/>
            </a:endParaRPr>
          </a:p>
          <a:p>
            <a:endParaRPr lang="en-US" dirty="0">
              <a:latin typeface="Comic Sans MS" panose="030F0702030302020204" pitchFamily="66" charset="0"/>
            </a:endParaRPr>
          </a:p>
          <a:p>
            <a:r>
              <a:rPr lang="en-US" dirty="0">
                <a:latin typeface="Comic Sans MS" panose="030F0702030302020204" pitchFamily="66" charset="0"/>
              </a:rPr>
              <a:t>There are 5 lessons, please watch the clips first (if you have problems with the White Rose website videos, the BBC Bitesize clips are also useful), then click on ‘Get the Activity’ and you can check your answers afterwards. </a:t>
            </a:r>
            <a:endParaRPr lang="en-GB" dirty="0">
              <a:latin typeface="Comic Sans MS" panose="030F0702030302020204" pitchFamily="66" charset="0"/>
            </a:endParaRPr>
          </a:p>
          <a:p>
            <a:r>
              <a:rPr lang="en-US" dirty="0">
                <a:latin typeface="Comic Sans MS" panose="030F0702030302020204" pitchFamily="66" charset="0"/>
              </a:rPr>
              <a:t> </a:t>
            </a:r>
            <a:endParaRPr lang="en-GB" dirty="0">
              <a:latin typeface="Comic Sans MS" panose="030F0702030302020204" pitchFamily="66" charset="0"/>
            </a:endParaRPr>
          </a:p>
          <a:p>
            <a:r>
              <a:rPr lang="en-US" dirty="0"/>
              <a:t> </a:t>
            </a:r>
            <a:endParaRPr lang="en-GB" dirty="0"/>
          </a:p>
          <a:p>
            <a:endParaRPr lang="en-GB" sz="2399"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4DA855C0-1FB5-4803-ABA9-848E1691DB89}"/>
              </a:ext>
            </a:extLst>
          </p:cNvPr>
          <p:cNvSpPr/>
          <p:nvPr/>
        </p:nvSpPr>
        <p:spPr>
          <a:xfrm>
            <a:off x="323006" y="4724709"/>
            <a:ext cx="11172006" cy="707886"/>
          </a:xfrm>
          <a:prstGeom prst="rect">
            <a:avLst/>
          </a:prstGeom>
        </p:spPr>
        <p:txBody>
          <a:bodyPr wrap="square">
            <a:spAutoFit/>
          </a:bodyPr>
          <a:lstStyle/>
          <a:p>
            <a:r>
              <a:rPr lang="en-US" sz="2000" b="1" dirty="0">
                <a:solidFill>
                  <a:srgbClr val="FF6600"/>
                </a:solidFill>
                <a:latin typeface="Comic Sans MS" panose="030F0702030302020204" pitchFamily="66" charset="0"/>
              </a:rPr>
              <a:t>Year 5- </a:t>
            </a:r>
            <a:r>
              <a:rPr lang="en-GB" sz="2000" b="1" dirty="0">
                <a:solidFill>
                  <a:srgbClr val="FF6600"/>
                </a:solidFill>
                <a:latin typeface="Comic Sans MS" panose="030F0702030302020204" pitchFamily="66" charset="0"/>
              </a:rPr>
              <a:t>Summer Term – Week 3 (w/c 4</a:t>
            </a:r>
            <a:r>
              <a:rPr lang="en-GB" sz="2000" b="1" baseline="30000" dirty="0">
                <a:solidFill>
                  <a:srgbClr val="FF6600"/>
                </a:solidFill>
                <a:latin typeface="Comic Sans MS" panose="030F0702030302020204" pitchFamily="66" charset="0"/>
              </a:rPr>
              <a:t>th</a:t>
            </a:r>
            <a:r>
              <a:rPr lang="en-GB" sz="2000" b="1" dirty="0">
                <a:solidFill>
                  <a:srgbClr val="FF6600"/>
                </a:solidFill>
                <a:latin typeface="Comic Sans MS" panose="030F0702030302020204" pitchFamily="66" charset="0"/>
              </a:rPr>
              <a:t> May)</a:t>
            </a:r>
          </a:p>
          <a:p>
            <a:pPr>
              <a:spcAft>
                <a:spcPts val="0"/>
              </a:spcAft>
            </a:pPr>
            <a:r>
              <a:rPr lang="en-US" sz="2000" dirty="0">
                <a:latin typeface="+mj-lt"/>
                <a:ea typeface="Calibri" panose="020F0502020204030204" pitchFamily="34" charset="0"/>
                <a:cs typeface="Times New Roman" panose="02020603050405020304" pitchFamily="18" charset="0"/>
              </a:rPr>
              <a:t>Wednesday – Lesson 3 – Divide with remainders</a:t>
            </a:r>
            <a:endParaRPr lang="en-GB" sz="2000"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06909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2F1AF9-86E1-4594-922A-57CF211A7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863" y="1376772"/>
            <a:ext cx="11657098" cy="4104456"/>
          </a:xfrm>
          <a:prstGeom prst="rect">
            <a:avLst/>
          </a:prstGeom>
        </p:spPr>
      </p:pic>
    </p:spTree>
    <p:extLst>
      <p:ext uri="{BB962C8B-B14F-4D97-AF65-F5344CB8AC3E}">
        <p14:creationId xmlns:p14="http://schemas.microsoft.com/office/powerpoint/2010/main" val="1341116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15F9B0-3B90-45E9-9F0C-4881493869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832" y="17070"/>
            <a:ext cx="10441160" cy="6842030"/>
          </a:xfrm>
          <a:prstGeom prst="rect">
            <a:avLst/>
          </a:prstGeom>
        </p:spPr>
      </p:pic>
    </p:spTree>
    <p:extLst>
      <p:ext uri="{BB962C8B-B14F-4D97-AF65-F5344CB8AC3E}">
        <p14:creationId xmlns:p14="http://schemas.microsoft.com/office/powerpoint/2010/main" val="2113402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890DEB-5367-4A06-918E-BD959B6FB9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7868" y="0"/>
            <a:ext cx="9937104" cy="6934265"/>
          </a:xfrm>
          <a:prstGeom prst="rect">
            <a:avLst/>
          </a:prstGeom>
        </p:spPr>
      </p:pic>
    </p:spTree>
    <p:extLst>
      <p:ext uri="{BB962C8B-B14F-4D97-AF65-F5344CB8AC3E}">
        <p14:creationId xmlns:p14="http://schemas.microsoft.com/office/powerpoint/2010/main" val="105934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ooks 16x9">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extLst>
    <a:ext uri="{05A4C25C-085E-4340-85A3-A5531E510DB2}">
      <thm15:themeFamily xmlns:thm15="http://schemas.microsoft.com/office/thememl/2012/main" name="TF02787940.potx" id="{9A4E33EC-D715-440E-9062-8AFA4CC9E341}" vid="{0DFBCB81-4ACA-49F1-BA1C-2B43B27F1FC4}"/>
    </a:ext>
  </a:extLst>
</a:theme>
</file>

<file path=ppt/theme/theme2.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ppt/theme/theme3.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Blue bookstack presentation (widescreen)</Template>
  <TotalTime>2297</TotalTime>
  <Words>1112</Words>
  <Application>Microsoft Office PowerPoint</Application>
  <PresentationFormat>Custom</PresentationFormat>
  <Paragraphs>210</Paragraphs>
  <Slides>34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Arial</vt:lpstr>
      <vt:lpstr>Calibri</vt:lpstr>
      <vt:lpstr>Century Gothic</vt:lpstr>
      <vt:lpstr>Comic Sans MS</vt:lpstr>
      <vt:lpstr>Sassoon Infant Rg</vt:lpstr>
      <vt:lpstr>Times New Roman</vt:lpstr>
      <vt:lpstr>Twinkl</vt:lpstr>
      <vt:lpstr>Twinkl SemiBold</vt:lpstr>
      <vt:lpstr>Books 16x9</vt:lpstr>
      <vt:lpstr>Wednesday</vt:lpstr>
      <vt:lpstr>Wednesday   You don’t need to print these daily spelling mats, you can just copy from the screen.</vt:lpstr>
      <vt:lpstr>English: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Thursday</vt:lpstr>
      <vt:lpstr>Thursday   You don’t need to print these daily spelling mats, you can just copy from the screen.</vt:lpstr>
      <vt:lpstr>English</vt:lpstr>
      <vt:lpstr>PowerPoint Presentation</vt:lpstr>
      <vt:lpstr>Adventurous Adverbs</vt:lpstr>
      <vt:lpstr>Adventurous Adverbs</vt:lpstr>
      <vt:lpstr>Adventurous Adverbs</vt:lpstr>
      <vt:lpstr>Adventurous Adverbs</vt:lpstr>
      <vt:lpstr>Adventurous Adverbs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5  Home Learning</dc:title>
  <dc:creator>Kathryn Ayre</dc:creator>
  <cp:lastModifiedBy>Hayley Barkley</cp:lastModifiedBy>
  <cp:revision>57</cp:revision>
  <dcterms:created xsi:type="dcterms:W3CDTF">2020-04-28T08:39:03Z</dcterms:created>
  <dcterms:modified xsi:type="dcterms:W3CDTF">2020-06-08T11:56:19Z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