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4" r:id="rId2"/>
    <p:sldId id="265" r:id="rId3"/>
    <p:sldId id="803" r:id="rId4"/>
    <p:sldId id="349" r:id="rId5"/>
    <p:sldId id="325" r:id="rId6"/>
    <p:sldId id="275" r:id="rId7"/>
    <p:sldId id="344" r:id="rId8"/>
    <p:sldId id="345" r:id="rId9"/>
    <p:sldId id="267" r:id="rId10"/>
    <p:sldId id="257" r:id="rId11"/>
    <p:sldId id="804" r:id="rId12"/>
    <p:sldId id="805" r:id="rId13"/>
    <p:sldId id="350" r:id="rId14"/>
    <p:sldId id="326" r:id="rId15"/>
    <p:sldId id="399" r:id="rId16"/>
    <p:sldId id="400" r:id="rId17"/>
    <p:sldId id="401" r:id="rId18"/>
    <p:sldId id="402" r:id="rId19"/>
    <p:sldId id="403" r:id="rId20"/>
    <p:sldId id="404" r:id="rId21"/>
    <p:sldId id="405" r:id="rId22"/>
    <p:sldId id="406" r:id="rId23"/>
    <p:sldId id="407" r:id="rId24"/>
    <p:sldId id="408" r:id="rId25"/>
    <p:sldId id="394" r:id="rId26"/>
    <p:sldId id="398" r:id="rId27"/>
    <p:sldId id="806" r:id="rId28"/>
    <p:sldId id="346" r:id="rId29"/>
    <p:sldId id="347" r:id="rId30"/>
    <p:sldId id="358" r:id="rId31"/>
    <p:sldId id="348" r:id="rId32"/>
    <p:sldId id="359" r:id="rId33"/>
    <p:sldId id="807"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60" d="100"/>
          <a:sy n="60" d="100"/>
        </p:scale>
        <p:origin x="96" y="30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DD56F-645E-41F6-A273-4D42C79850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7DF7C90-ECB2-4285-BE63-95979C247B90}">
      <dgm:prSet/>
      <dgm:spPr/>
      <dgm:t>
        <a:bodyPr/>
        <a:lstStyle/>
        <a:p>
          <a:r>
            <a:rPr lang="en-GB" dirty="0">
              <a:latin typeface="Comic Sans MS" panose="030F0702030302020204" pitchFamily="66" charset="0"/>
            </a:rPr>
            <a:t>Please complete one English and one Maths task each day. (Approximately 30 minutes on each)</a:t>
          </a:r>
          <a:endParaRPr lang="en-US" dirty="0">
            <a:latin typeface="Comic Sans MS" panose="030F0702030302020204" pitchFamily="66" charset="0"/>
          </a:endParaRPr>
        </a:p>
      </dgm:t>
    </dgm:pt>
    <dgm:pt modelId="{279AA7C5-4F73-45D2-A5DA-FDF966F36390}" type="parTrans" cxnId="{F56E961E-F623-472B-8E72-337E6518AA57}">
      <dgm:prSet/>
      <dgm:spPr/>
      <dgm:t>
        <a:bodyPr/>
        <a:lstStyle/>
        <a:p>
          <a:endParaRPr lang="en-US"/>
        </a:p>
      </dgm:t>
    </dgm:pt>
    <dgm:pt modelId="{EA2BBCEF-07DA-4FBB-A311-FA971AD01415}" type="sibTrans" cxnId="{F56E961E-F623-472B-8E72-337E6518AA57}">
      <dgm:prSet/>
      <dgm:spPr/>
      <dgm:t>
        <a:bodyPr/>
        <a:lstStyle/>
        <a:p>
          <a:endParaRPr lang="en-US"/>
        </a:p>
      </dgm:t>
    </dgm:pt>
    <dgm:pt modelId="{63CB8FEF-D7AC-449A-AB6F-66CF9419FF8A}">
      <dgm:prSet/>
      <dgm:spPr/>
      <dgm:t>
        <a:bodyPr/>
        <a:lstStyle/>
        <a:p>
          <a:r>
            <a:rPr lang="en-GB" dirty="0">
              <a:latin typeface="Comic Sans MS" panose="030F0702030302020204" pitchFamily="66" charset="0"/>
            </a:rPr>
            <a:t>The topic for this week will  continue to be ‘Fairy Tales’. Remember some of the activities may take more than a day to complete. Please choose 2 more activities from the list.</a:t>
          </a:r>
          <a:endParaRPr lang="en-US" dirty="0">
            <a:latin typeface="Comic Sans MS" panose="030F0702030302020204" pitchFamily="66" charset="0"/>
          </a:endParaRPr>
        </a:p>
      </dgm:t>
    </dgm:pt>
    <dgm:pt modelId="{67B10E42-2203-43AC-811F-3CF31C94D730}" type="parTrans" cxnId="{919C6340-FE6B-4E14-96B1-10BCFA6FC3AD}">
      <dgm:prSet/>
      <dgm:spPr/>
      <dgm:t>
        <a:bodyPr/>
        <a:lstStyle/>
        <a:p>
          <a:endParaRPr lang="en-US"/>
        </a:p>
      </dgm:t>
    </dgm:pt>
    <dgm:pt modelId="{904EF0D4-0B15-40AD-A707-6271370792C2}" type="sibTrans" cxnId="{919C6340-FE6B-4E14-96B1-10BCFA6FC3AD}">
      <dgm:prSet/>
      <dgm:spPr/>
      <dgm:t>
        <a:bodyPr/>
        <a:lstStyle/>
        <a:p>
          <a:endParaRPr lang="en-US"/>
        </a:p>
      </dgm:t>
    </dgm:pt>
    <dgm:pt modelId="{FF7CCEE6-A722-4C8D-8740-9549E0BBE12A}" type="pres">
      <dgm:prSet presAssocID="{DB1DD56F-645E-41F6-A273-4D42C798503A}" presName="hierChild1" presStyleCnt="0">
        <dgm:presLayoutVars>
          <dgm:chPref val="1"/>
          <dgm:dir/>
          <dgm:animOne val="branch"/>
          <dgm:animLvl val="lvl"/>
          <dgm:resizeHandles/>
        </dgm:presLayoutVars>
      </dgm:prSet>
      <dgm:spPr/>
    </dgm:pt>
    <dgm:pt modelId="{4A2E1EA7-AE1D-44CA-8BFF-C829623A075C}" type="pres">
      <dgm:prSet presAssocID="{57DF7C90-ECB2-4285-BE63-95979C247B90}" presName="hierRoot1" presStyleCnt="0"/>
      <dgm:spPr/>
    </dgm:pt>
    <dgm:pt modelId="{2431CE04-3166-4D4E-A854-22C2529E2E47}" type="pres">
      <dgm:prSet presAssocID="{57DF7C90-ECB2-4285-BE63-95979C247B90}" presName="composite" presStyleCnt="0"/>
      <dgm:spPr/>
    </dgm:pt>
    <dgm:pt modelId="{D9AF8B88-B4BB-45B5-8CBA-1F57FE4991C1}" type="pres">
      <dgm:prSet presAssocID="{57DF7C90-ECB2-4285-BE63-95979C247B90}" presName="background" presStyleLbl="node0" presStyleIdx="0" presStyleCnt="2"/>
      <dgm:spPr/>
    </dgm:pt>
    <dgm:pt modelId="{EF4CF221-E964-4EA5-B41D-FD582B93B469}" type="pres">
      <dgm:prSet presAssocID="{57DF7C90-ECB2-4285-BE63-95979C247B90}" presName="text" presStyleLbl="fgAcc0" presStyleIdx="0" presStyleCnt="2">
        <dgm:presLayoutVars>
          <dgm:chPref val="3"/>
        </dgm:presLayoutVars>
      </dgm:prSet>
      <dgm:spPr/>
    </dgm:pt>
    <dgm:pt modelId="{E7A89F02-0DB4-4B17-A9EC-D9CE5306CF08}" type="pres">
      <dgm:prSet presAssocID="{57DF7C90-ECB2-4285-BE63-95979C247B90}" presName="hierChild2" presStyleCnt="0"/>
      <dgm:spPr/>
    </dgm:pt>
    <dgm:pt modelId="{8294586B-B9B5-4E2F-8CBF-C67224C705A6}" type="pres">
      <dgm:prSet presAssocID="{63CB8FEF-D7AC-449A-AB6F-66CF9419FF8A}" presName="hierRoot1" presStyleCnt="0"/>
      <dgm:spPr/>
    </dgm:pt>
    <dgm:pt modelId="{6AFEE28E-F453-4E09-BF9F-C7444B42D299}" type="pres">
      <dgm:prSet presAssocID="{63CB8FEF-D7AC-449A-AB6F-66CF9419FF8A}" presName="composite" presStyleCnt="0"/>
      <dgm:spPr/>
    </dgm:pt>
    <dgm:pt modelId="{B7402E31-C7EE-478F-AA29-493FDBC54BFA}" type="pres">
      <dgm:prSet presAssocID="{63CB8FEF-D7AC-449A-AB6F-66CF9419FF8A}" presName="background" presStyleLbl="node0" presStyleIdx="1" presStyleCnt="2"/>
      <dgm:spPr/>
    </dgm:pt>
    <dgm:pt modelId="{91D3E593-F142-4141-AE5B-9F540A6444C2}" type="pres">
      <dgm:prSet presAssocID="{63CB8FEF-D7AC-449A-AB6F-66CF9419FF8A}" presName="text" presStyleLbl="fgAcc0" presStyleIdx="1" presStyleCnt="2">
        <dgm:presLayoutVars>
          <dgm:chPref val="3"/>
        </dgm:presLayoutVars>
      </dgm:prSet>
      <dgm:spPr/>
    </dgm:pt>
    <dgm:pt modelId="{973B17BE-1E97-4838-9429-1A1CAC01B23D}" type="pres">
      <dgm:prSet presAssocID="{63CB8FEF-D7AC-449A-AB6F-66CF9419FF8A}" presName="hierChild2" presStyleCnt="0"/>
      <dgm:spPr/>
    </dgm:pt>
  </dgm:ptLst>
  <dgm:cxnLst>
    <dgm:cxn modelId="{F56E961E-F623-472B-8E72-337E6518AA57}" srcId="{DB1DD56F-645E-41F6-A273-4D42C798503A}" destId="{57DF7C90-ECB2-4285-BE63-95979C247B90}" srcOrd="0" destOrd="0" parTransId="{279AA7C5-4F73-45D2-A5DA-FDF966F36390}" sibTransId="{EA2BBCEF-07DA-4FBB-A311-FA971AD01415}"/>
    <dgm:cxn modelId="{919C6340-FE6B-4E14-96B1-10BCFA6FC3AD}" srcId="{DB1DD56F-645E-41F6-A273-4D42C798503A}" destId="{63CB8FEF-D7AC-449A-AB6F-66CF9419FF8A}" srcOrd="1" destOrd="0" parTransId="{67B10E42-2203-43AC-811F-3CF31C94D730}" sibTransId="{904EF0D4-0B15-40AD-A707-6271370792C2}"/>
    <dgm:cxn modelId="{36D85FB5-9F85-4461-8FD1-E4309FFC1E58}" type="presOf" srcId="{57DF7C90-ECB2-4285-BE63-95979C247B90}" destId="{EF4CF221-E964-4EA5-B41D-FD582B93B469}" srcOrd="0" destOrd="0" presId="urn:microsoft.com/office/officeart/2005/8/layout/hierarchy1"/>
    <dgm:cxn modelId="{CCD5D6C8-0CB7-44F3-94D6-1402E56CB398}" type="presOf" srcId="{DB1DD56F-645E-41F6-A273-4D42C798503A}" destId="{FF7CCEE6-A722-4C8D-8740-9549E0BBE12A}" srcOrd="0" destOrd="0" presId="urn:microsoft.com/office/officeart/2005/8/layout/hierarchy1"/>
    <dgm:cxn modelId="{41332DCD-97EF-4D43-A91D-C5ED64CD1C79}" type="presOf" srcId="{63CB8FEF-D7AC-449A-AB6F-66CF9419FF8A}" destId="{91D3E593-F142-4141-AE5B-9F540A6444C2}" srcOrd="0" destOrd="0" presId="urn:microsoft.com/office/officeart/2005/8/layout/hierarchy1"/>
    <dgm:cxn modelId="{1CD932C4-611C-4A3F-A055-BA0C451B1469}" type="presParOf" srcId="{FF7CCEE6-A722-4C8D-8740-9549E0BBE12A}" destId="{4A2E1EA7-AE1D-44CA-8BFF-C829623A075C}" srcOrd="0" destOrd="0" presId="urn:microsoft.com/office/officeart/2005/8/layout/hierarchy1"/>
    <dgm:cxn modelId="{6E96C359-DBD2-4975-BF8D-D4F9582F1681}" type="presParOf" srcId="{4A2E1EA7-AE1D-44CA-8BFF-C829623A075C}" destId="{2431CE04-3166-4D4E-A854-22C2529E2E47}" srcOrd="0" destOrd="0" presId="urn:microsoft.com/office/officeart/2005/8/layout/hierarchy1"/>
    <dgm:cxn modelId="{5451B701-152F-4B3E-9FF1-CFD715A410AC}" type="presParOf" srcId="{2431CE04-3166-4D4E-A854-22C2529E2E47}" destId="{D9AF8B88-B4BB-45B5-8CBA-1F57FE4991C1}" srcOrd="0" destOrd="0" presId="urn:microsoft.com/office/officeart/2005/8/layout/hierarchy1"/>
    <dgm:cxn modelId="{4483AE5F-1F1D-44A2-B4CC-7D1067619F32}" type="presParOf" srcId="{2431CE04-3166-4D4E-A854-22C2529E2E47}" destId="{EF4CF221-E964-4EA5-B41D-FD582B93B469}" srcOrd="1" destOrd="0" presId="urn:microsoft.com/office/officeart/2005/8/layout/hierarchy1"/>
    <dgm:cxn modelId="{6D0E1DA6-5D5A-4BE9-AE0B-89140C0B53B1}" type="presParOf" srcId="{4A2E1EA7-AE1D-44CA-8BFF-C829623A075C}" destId="{E7A89F02-0DB4-4B17-A9EC-D9CE5306CF08}" srcOrd="1" destOrd="0" presId="urn:microsoft.com/office/officeart/2005/8/layout/hierarchy1"/>
    <dgm:cxn modelId="{23959C93-C259-42E0-A05B-28FE2EFFF9CB}" type="presParOf" srcId="{FF7CCEE6-A722-4C8D-8740-9549E0BBE12A}" destId="{8294586B-B9B5-4E2F-8CBF-C67224C705A6}" srcOrd="1" destOrd="0" presId="urn:microsoft.com/office/officeart/2005/8/layout/hierarchy1"/>
    <dgm:cxn modelId="{30D4A56E-4BA9-43FC-B814-87C545F0014E}" type="presParOf" srcId="{8294586B-B9B5-4E2F-8CBF-C67224C705A6}" destId="{6AFEE28E-F453-4E09-BF9F-C7444B42D299}" srcOrd="0" destOrd="0" presId="urn:microsoft.com/office/officeart/2005/8/layout/hierarchy1"/>
    <dgm:cxn modelId="{EC284735-98F7-4CE5-B425-66822E5837B7}" type="presParOf" srcId="{6AFEE28E-F453-4E09-BF9F-C7444B42D299}" destId="{B7402E31-C7EE-478F-AA29-493FDBC54BFA}" srcOrd="0" destOrd="0" presId="urn:microsoft.com/office/officeart/2005/8/layout/hierarchy1"/>
    <dgm:cxn modelId="{6DDE003E-41CD-4007-8A29-61888DF3FE40}" type="presParOf" srcId="{6AFEE28E-F453-4E09-BF9F-C7444B42D299}" destId="{91D3E593-F142-4141-AE5B-9F540A6444C2}" srcOrd="1" destOrd="0" presId="urn:microsoft.com/office/officeart/2005/8/layout/hierarchy1"/>
    <dgm:cxn modelId="{E3A44490-D364-4AE7-9B66-7F4563CF592E}" type="presParOf" srcId="{8294586B-B9B5-4E2F-8CBF-C67224C705A6}" destId="{973B17BE-1E97-4838-9429-1A1CAC01B2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8B88-B4BB-45B5-8CBA-1F57FE4991C1}">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CF221-E964-4EA5-B41D-FD582B93B469}">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omic Sans MS" panose="030F0702030302020204" pitchFamily="66" charset="0"/>
            </a:rPr>
            <a:t>Please complete one English and one Maths task each day. (Approximately 30 minutes on each)</a:t>
          </a:r>
          <a:endParaRPr lang="en-US" sz="2100" kern="1200" dirty="0">
            <a:latin typeface="Comic Sans MS" panose="030F0702030302020204" pitchFamily="66" charset="0"/>
          </a:endParaRPr>
        </a:p>
      </dsp:txBody>
      <dsp:txXfrm>
        <a:off x="678914" y="525899"/>
        <a:ext cx="4067491" cy="2525499"/>
      </dsp:txXfrm>
    </dsp:sp>
    <dsp:sp modelId="{B7402E31-C7EE-478F-AA29-493FDBC54BFA}">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3E593-F142-4141-AE5B-9F540A6444C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omic Sans MS" panose="030F0702030302020204" pitchFamily="66" charset="0"/>
            </a:rPr>
            <a:t>The topic for this week will  continue to be ‘Fairy Tales’. Remember some of the activities may take more than a day to complete. Please choose 2 more activities from the list.</a:t>
          </a:r>
          <a:endParaRPr lang="en-US" sz="2100" kern="1200" dirty="0">
            <a:latin typeface="Comic Sans MS" panose="030F0702030302020204" pitchFamily="66" charset="0"/>
          </a:endParaRP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6/8/2020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6/8/2020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6/8/2020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6/8/2020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oetry4kids.com/poems/zoom-gloom/" TargetMode="External"/><Relationship Id="rId2" Type="http://schemas.openxmlformats.org/officeDocument/2006/relationships/hyperlink" Target="https://www.teachhandwriting.co.uk/cursive-joins-choice-2.html" TargetMode="Externa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hiterosemaths.com/homelearning/year-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mailto:cherrytree.class@fernhill.kite.academ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articles/z4chnrd" TargetMode="External"/><Relationship Id="rId2" Type="http://schemas.openxmlformats.org/officeDocument/2006/relationships/hyperlink" Target="https://whiterosemaths.com/homelearning/year-5/" TargetMode="External"/><Relationship Id="rId1" Type="http://schemas.openxmlformats.org/officeDocument/2006/relationships/slideLayout" Target="../slideLayouts/slideLayout7.xml"/><Relationship Id="rId5" Type="http://schemas.openxmlformats.org/officeDocument/2006/relationships/hyperlink" Target="https://www.bbc.co.uk/bitesize/topics/zvmxsbk/articles/zsr4k7h" TargetMode="External"/><Relationship Id="rId4" Type="http://schemas.openxmlformats.org/officeDocument/2006/relationships/hyperlink" Target="https://www.bbc.co.uk/bitesize/clips/zd3r87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228" y="1643133"/>
            <a:ext cx="7008574" cy="3298825"/>
          </a:xfrm>
        </p:spPr>
        <p:txBody>
          <a:bodyPr/>
          <a:lstStyle/>
          <a:p>
            <a:r>
              <a:rPr lang="en-GB" dirty="0"/>
              <a:t>Year 5 </a:t>
            </a:r>
            <a:br>
              <a:rPr lang="en-GB" dirty="0"/>
            </a:br>
            <a:r>
              <a:rPr lang="en-GB" dirty="0"/>
              <a:t>Home Learning</a:t>
            </a:r>
            <a:endParaRPr lang="en-US" dirty="0"/>
          </a:p>
        </p:txBody>
      </p:sp>
      <p:sp>
        <p:nvSpPr>
          <p:cNvPr id="3" name="Subtitle 2"/>
          <p:cNvSpPr>
            <a:spLocks noGrp="1"/>
          </p:cNvSpPr>
          <p:nvPr>
            <p:ph type="subTitle" idx="1"/>
          </p:nvPr>
        </p:nvSpPr>
        <p:spPr/>
        <p:txBody>
          <a:bodyPr/>
          <a:lstStyle/>
          <a:p>
            <a:r>
              <a:rPr lang="en-GB" dirty="0"/>
              <a:t>Week Beginning: 8</a:t>
            </a:r>
            <a:r>
              <a:rPr lang="en-GB" baseline="30000" dirty="0"/>
              <a:t>th</a:t>
            </a:r>
            <a:r>
              <a:rPr lang="en-GB" dirty="0"/>
              <a:t> June 2020</a:t>
            </a:r>
          </a:p>
        </p:txBody>
      </p:sp>
      <p:sp>
        <p:nvSpPr>
          <p:cNvPr id="4" name="Rectangle 3">
            <a:extLst>
              <a:ext uri="{FF2B5EF4-FFF2-40B4-BE49-F238E27FC236}">
                <a16:creationId xmlns:a16="http://schemas.microsoft.com/office/drawing/2014/main" id="{A9FBC472-4CE1-454D-902B-DD5C71783E10}"/>
              </a:ext>
            </a:extLst>
          </p:cNvPr>
          <p:cNvSpPr/>
          <p:nvPr/>
        </p:nvSpPr>
        <p:spPr>
          <a:xfrm>
            <a:off x="4664101" y="5729737"/>
            <a:ext cx="5658921" cy="461665"/>
          </a:xfrm>
          <a:prstGeom prst="rect">
            <a:avLst/>
          </a:prstGeom>
        </p:spPr>
        <p:txBody>
          <a:bodyPr wrap="none">
            <a:spAutoFit/>
          </a:bodyPr>
          <a:lstStyle/>
          <a:p>
            <a:r>
              <a:rPr lang="en-GB" dirty="0" err="1"/>
              <a:t>chestnut.class@fernhill.kite.academy</a:t>
            </a:r>
            <a:endParaRPr lang="en-GB"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a:xfrm>
            <a:off x="221982" y="135522"/>
            <a:ext cx="4865527" cy="2861429"/>
          </a:xfrm>
        </p:spPr>
        <p:txBody>
          <a:bodyPr>
            <a:normAutofit/>
          </a:bodyPr>
          <a:lstStyle/>
          <a:p>
            <a:r>
              <a:rPr lang="en-GB" dirty="0"/>
              <a:t>Monday </a:t>
            </a:r>
            <a:br>
              <a:rPr lang="en-GB" dirty="0"/>
            </a:br>
            <a:br>
              <a:rPr lang="en-GB" sz="1999" dirty="0"/>
            </a:br>
            <a:br>
              <a:rPr lang="en-GB" sz="1999" dirty="0"/>
            </a:br>
            <a:r>
              <a:rPr lang="en-GB" sz="1999" dirty="0"/>
              <a:t>Use a dictionary or online dictionary to find out what the words mean.</a:t>
            </a:r>
            <a:br>
              <a:rPr lang="en-GB" sz="1999" dirty="0"/>
            </a:br>
            <a:endParaRPr lang="en-GB" dirty="0">
              <a:solidFill>
                <a:srgbClr val="FFFF00"/>
              </a:solidFill>
            </a:endParaRPr>
          </a:p>
        </p:txBody>
      </p:sp>
      <p:sp>
        <p:nvSpPr>
          <p:cNvPr id="8" name="Rectangle 7">
            <a:extLst>
              <a:ext uri="{FF2B5EF4-FFF2-40B4-BE49-F238E27FC236}">
                <a16:creationId xmlns:a16="http://schemas.microsoft.com/office/drawing/2014/main" id="{889544DA-4D84-4287-916D-2FD0289F54C6}"/>
              </a:ext>
            </a:extLst>
          </p:cNvPr>
          <p:cNvSpPr/>
          <p:nvPr/>
        </p:nvSpPr>
        <p:spPr>
          <a:xfrm>
            <a:off x="407464" y="3300833"/>
            <a:ext cx="6094413" cy="3046195"/>
          </a:xfrm>
          <a:prstGeom prst="rect">
            <a:avLst/>
          </a:prstGeom>
        </p:spPr>
        <p:txBody>
          <a:bodyPr>
            <a:spAutoFit/>
          </a:bodyPr>
          <a:lstStyle/>
          <a:p>
            <a:r>
              <a:rPr lang="en-GB" sz="2399" dirty="0">
                <a:solidFill>
                  <a:srgbClr val="FF6600"/>
                </a:solidFill>
              </a:rPr>
              <a:t>Suggested Activities: </a:t>
            </a:r>
          </a:p>
          <a:p>
            <a:pPr marL="285664" indent="-285664">
              <a:buFont typeface="Arial" panose="020B0604020202020204" pitchFamily="34" charset="0"/>
              <a:buChar char="•"/>
            </a:pPr>
            <a:r>
              <a:rPr lang="en-GB" sz="2399" dirty="0">
                <a:solidFill>
                  <a:srgbClr val="FF6600"/>
                </a:solidFill>
              </a:rPr>
              <a:t>Look, say, cover, write, check</a:t>
            </a:r>
          </a:p>
          <a:p>
            <a:pPr marL="285664" indent="-285664">
              <a:buFont typeface="Arial" panose="020B0604020202020204" pitchFamily="34" charset="0"/>
              <a:buChar char="•"/>
            </a:pPr>
            <a:r>
              <a:rPr lang="en-GB" sz="2399" dirty="0">
                <a:solidFill>
                  <a:srgbClr val="FF6600"/>
                </a:solidFill>
              </a:rPr>
              <a:t>Rainbow writing</a:t>
            </a:r>
          </a:p>
          <a:p>
            <a:pPr marL="285664" indent="-285664">
              <a:buFont typeface="Arial" panose="020B0604020202020204" pitchFamily="34" charset="0"/>
              <a:buChar char="•"/>
            </a:pPr>
            <a:r>
              <a:rPr lang="en-GB" sz="2399" dirty="0">
                <a:solidFill>
                  <a:srgbClr val="FF6600"/>
                </a:solidFill>
              </a:rPr>
              <a:t>Pyramid writing</a:t>
            </a:r>
          </a:p>
          <a:p>
            <a:pPr marL="285664" indent="-285664">
              <a:buFont typeface="Arial" panose="020B0604020202020204" pitchFamily="34" charset="0"/>
              <a:buChar char="•"/>
            </a:pPr>
            <a:r>
              <a:rPr lang="en-GB" sz="2399" dirty="0">
                <a:solidFill>
                  <a:srgbClr val="FF6600"/>
                </a:solidFill>
              </a:rPr>
              <a:t>Find the meaning of the word</a:t>
            </a:r>
          </a:p>
          <a:p>
            <a:pPr marL="285664" indent="-285664">
              <a:buFont typeface="Arial" panose="020B0604020202020204" pitchFamily="34" charset="0"/>
              <a:buChar char="•"/>
            </a:pPr>
            <a:r>
              <a:rPr lang="en-GB" sz="2399" dirty="0">
                <a:solidFill>
                  <a:srgbClr val="FF6600"/>
                </a:solidFill>
              </a:rPr>
              <a:t>Add the value of the word </a:t>
            </a:r>
          </a:p>
          <a:p>
            <a:r>
              <a:rPr lang="en-GB" sz="2399" dirty="0">
                <a:solidFill>
                  <a:srgbClr val="FF6600"/>
                </a:solidFill>
              </a:rPr>
              <a:t>(vowels = 10 consonant = 5)</a:t>
            </a:r>
            <a:br>
              <a:rPr lang="en-GB" sz="2399" dirty="0">
                <a:solidFill>
                  <a:srgbClr val="FFFF00"/>
                </a:solidFill>
              </a:rPr>
            </a:br>
            <a:endParaRPr lang="en-GB" sz="2399" dirty="0"/>
          </a:p>
        </p:txBody>
      </p:sp>
      <p:pic>
        <p:nvPicPr>
          <p:cNvPr id="4" name="Picture 3">
            <a:extLst>
              <a:ext uri="{FF2B5EF4-FFF2-40B4-BE49-F238E27FC236}">
                <a16:creationId xmlns:a16="http://schemas.microsoft.com/office/drawing/2014/main" id="{3B8ECC49-BB93-42AE-AEC6-7C7768425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629" y="283485"/>
            <a:ext cx="4403721" cy="6291029"/>
          </a:xfrm>
          <a:prstGeom prst="rect">
            <a:avLst/>
          </a:prstGeom>
        </p:spPr>
      </p:pic>
      <p:pic>
        <p:nvPicPr>
          <p:cNvPr id="9" name="Picture 8">
            <a:extLst>
              <a:ext uri="{FF2B5EF4-FFF2-40B4-BE49-F238E27FC236}">
                <a16:creationId xmlns:a16="http://schemas.microsoft.com/office/drawing/2014/main" id="{63564988-4138-4B03-BACD-5F86D0F91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0836" y="110833"/>
            <a:ext cx="2056007" cy="6636334"/>
          </a:xfrm>
          <a:prstGeom prst="rect">
            <a:avLst/>
          </a:prstGeom>
        </p:spPr>
      </p:pic>
    </p:spTree>
    <p:extLst>
      <p:ext uri="{BB962C8B-B14F-4D97-AF65-F5344CB8AC3E}">
        <p14:creationId xmlns:p14="http://schemas.microsoft.com/office/powerpoint/2010/main" val="344097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F5064-B533-43BF-9AA6-B2852A9B4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260648"/>
            <a:ext cx="4936869" cy="1296144"/>
          </a:xfrm>
          <a:prstGeom prst="rect">
            <a:avLst/>
          </a:prstGeom>
        </p:spPr>
      </p:pic>
      <p:pic>
        <p:nvPicPr>
          <p:cNvPr id="5" name="Picture 4">
            <a:extLst>
              <a:ext uri="{FF2B5EF4-FFF2-40B4-BE49-F238E27FC236}">
                <a16:creationId xmlns:a16="http://schemas.microsoft.com/office/drawing/2014/main" id="{27F06FA6-5A57-417D-A296-2E5D92F1E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220" y="236775"/>
            <a:ext cx="6696744" cy="6509807"/>
          </a:xfrm>
          <a:prstGeom prst="rect">
            <a:avLst/>
          </a:prstGeom>
        </p:spPr>
      </p:pic>
      <p:pic>
        <p:nvPicPr>
          <p:cNvPr id="7" name="Picture 6">
            <a:extLst>
              <a:ext uri="{FF2B5EF4-FFF2-40B4-BE49-F238E27FC236}">
                <a16:creationId xmlns:a16="http://schemas.microsoft.com/office/drawing/2014/main" id="{3887ECA1-740A-4203-8104-F3A4C2D68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0" y="1772816"/>
            <a:ext cx="4792853" cy="909854"/>
          </a:xfrm>
          <a:prstGeom prst="rect">
            <a:avLst/>
          </a:prstGeom>
        </p:spPr>
      </p:pic>
    </p:spTree>
    <p:extLst>
      <p:ext uri="{BB962C8B-B14F-4D97-AF65-F5344CB8AC3E}">
        <p14:creationId xmlns:p14="http://schemas.microsoft.com/office/powerpoint/2010/main" val="147838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EFAD2-C1D8-44B5-985F-62F0A4E1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8" y="81995"/>
            <a:ext cx="6840760" cy="6694010"/>
          </a:xfrm>
          <a:prstGeom prst="rect">
            <a:avLst/>
          </a:prstGeom>
        </p:spPr>
      </p:pic>
      <p:sp>
        <p:nvSpPr>
          <p:cNvPr id="4" name="TextBox 3">
            <a:extLst>
              <a:ext uri="{FF2B5EF4-FFF2-40B4-BE49-F238E27FC236}">
                <a16:creationId xmlns:a16="http://schemas.microsoft.com/office/drawing/2014/main" id="{89FAF09B-D0F7-4208-9AC2-5EAD55FA62D3}"/>
              </a:ext>
            </a:extLst>
          </p:cNvPr>
          <p:cNvSpPr txBox="1"/>
          <p:nvPr/>
        </p:nvSpPr>
        <p:spPr>
          <a:xfrm>
            <a:off x="7822604" y="620688"/>
            <a:ext cx="1390124" cy="461665"/>
          </a:xfrm>
          <a:prstGeom prst="rect">
            <a:avLst/>
          </a:prstGeom>
          <a:noFill/>
        </p:spPr>
        <p:txBody>
          <a:bodyPr wrap="none" rtlCol="0">
            <a:spAutoFit/>
          </a:bodyPr>
          <a:lstStyle/>
          <a:p>
            <a:r>
              <a:rPr lang="en-GB" dirty="0"/>
              <a:t>Answers</a:t>
            </a:r>
          </a:p>
        </p:txBody>
      </p:sp>
    </p:spTree>
    <p:extLst>
      <p:ext uri="{BB962C8B-B14F-4D97-AF65-F5344CB8AC3E}">
        <p14:creationId xmlns:p14="http://schemas.microsoft.com/office/powerpoint/2010/main" val="209240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B1E4-7255-4494-AABB-9D2CDE5FB7E2}"/>
              </a:ext>
            </a:extLst>
          </p:cNvPr>
          <p:cNvSpPr>
            <a:spLocks noGrp="1"/>
          </p:cNvSpPr>
          <p:nvPr>
            <p:ph type="title"/>
          </p:nvPr>
        </p:nvSpPr>
        <p:spPr>
          <a:xfrm>
            <a:off x="383766" y="1628800"/>
            <a:ext cx="5993108" cy="4864968"/>
          </a:xfrm>
        </p:spPr>
        <p:txBody>
          <a:bodyPr>
            <a:normAutofit fontScale="90000"/>
          </a:bodyPr>
          <a:lstStyle/>
          <a:p>
            <a:r>
              <a:rPr lang="en-GB" dirty="0"/>
              <a:t>Handwriting</a:t>
            </a:r>
            <a:br>
              <a:rPr lang="en-GB" dirty="0"/>
            </a:br>
            <a:r>
              <a:rPr lang="en-GB" sz="2200" dirty="0"/>
              <a:t>It’s important to keep practising your handwriting… it’s a muscle like any other and needs to be exercised!</a:t>
            </a:r>
            <a:br>
              <a:rPr lang="en-GB" sz="2200" dirty="0"/>
            </a:br>
            <a:br>
              <a:rPr lang="en-GB" sz="2200" dirty="0"/>
            </a:br>
            <a:r>
              <a:rPr lang="en-GB" sz="2200" dirty="0"/>
              <a:t>This week we will focus on the letter formation: </a:t>
            </a:r>
            <a:br>
              <a:rPr lang="en-GB" sz="2200" dirty="0"/>
            </a:br>
            <a:r>
              <a:rPr lang="en-GB" sz="2200" dirty="0">
                <a:solidFill>
                  <a:srgbClr val="FF6600"/>
                </a:solidFill>
              </a:rPr>
              <a:t>Watch the video then practice one line of this </a:t>
            </a:r>
            <a:br>
              <a:rPr lang="en-GB" sz="2200" dirty="0"/>
            </a:br>
            <a:r>
              <a:rPr lang="en-GB" sz="2200" dirty="0">
                <a:hlinkClick r:id="rId2"/>
              </a:rPr>
              <a:t>https://www.teachhandwriting.co.uk/cursive-joins-choice-2.html</a:t>
            </a:r>
            <a:br>
              <a:rPr lang="en-GB" sz="2200" dirty="0"/>
            </a:br>
            <a:br>
              <a:rPr lang="en-GB" sz="2200" dirty="0"/>
            </a:br>
            <a:br>
              <a:rPr lang="en-GB" sz="2200" dirty="0"/>
            </a:br>
            <a:br>
              <a:rPr lang="en-GB" sz="2200" dirty="0"/>
            </a:br>
            <a:br>
              <a:rPr lang="en-GB" sz="2200" dirty="0"/>
            </a:br>
            <a:br>
              <a:rPr lang="en-GB" sz="2200" dirty="0"/>
            </a:br>
            <a:br>
              <a:rPr lang="en-GB" sz="2200" dirty="0"/>
            </a:br>
            <a:br>
              <a:rPr lang="en-GB" sz="2200" dirty="0"/>
            </a:br>
            <a:br>
              <a:rPr lang="en-GB" sz="2200" dirty="0"/>
            </a:br>
            <a:br>
              <a:rPr lang="en-GB" sz="2200" dirty="0"/>
            </a:br>
            <a:r>
              <a:rPr lang="en-GB" sz="2200" dirty="0">
                <a:solidFill>
                  <a:srgbClr val="FF6600"/>
                </a:solidFill>
              </a:rPr>
              <a:t>Then practice your cursive (joined up) handwriting by copying out the poem.</a:t>
            </a:r>
            <a:br>
              <a:rPr lang="en-GB" sz="2200" dirty="0">
                <a:solidFill>
                  <a:srgbClr val="FF6600"/>
                </a:solidFill>
              </a:rPr>
            </a:br>
            <a:br>
              <a:rPr lang="en-GB" sz="2200" dirty="0">
                <a:solidFill>
                  <a:srgbClr val="FF6600"/>
                </a:solidFill>
              </a:rPr>
            </a:br>
            <a:r>
              <a:rPr lang="en-GB" sz="1600" dirty="0">
                <a:hlinkClick r:id="rId3"/>
              </a:rPr>
              <a:t>https://www.poetry4kids.com/poems/zoom-gloom/</a:t>
            </a:r>
            <a:endParaRPr lang="en-GB" dirty="0"/>
          </a:p>
        </p:txBody>
      </p:sp>
      <p:pic>
        <p:nvPicPr>
          <p:cNvPr id="4" name="Picture 3">
            <a:extLst>
              <a:ext uri="{FF2B5EF4-FFF2-40B4-BE49-F238E27FC236}">
                <a16:creationId xmlns:a16="http://schemas.microsoft.com/office/drawing/2014/main" id="{B75DE1B5-8BA1-4D62-A493-17C049480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001" y="3047860"/>
            <a:ext cx="2448272" cy="2026848"/>
          </a:xfrm>
          <a:prstGeom prst="rect">
            <a:avLst/>
          </a:prstGeom>
        </p:spPr>
      </p:pic>
      <p:sp>
        <p:nvSpPr>
          <p:cNvPr id="8" name="Rectangle 1">
            <a:extLst>
              <a:ext uri="{FF2B5EF4-FFF2-40B4-BE49-F238E27FC236}">
                <a16:creationId xmlns:a16="http://schemas.microsoft.com/office/drawing/2014/main" id="{3C6A4D08-3BB4-4674-9C5E-FEBA87E92561}"/>
              </a:ext>
            </a:extLst>
          </p:cNvPr>
          <p:cNvSpPr>
            <a:spLocks noChangeArrowheads="1"/>
          </p:cNvSpPr>
          <p:nvPr/>
        </p:nvSpPr>
        <p:spPr bwMode="auto">
          <a:xfrm>
            <a:off x="6883357" y="179249"/>
            <a:ext cx="5086301" cy="6678751"/>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Zoom Gloom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Distance learning. What a bore.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Our school’s been closed a month or more.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I’m stuck at home. I’m in my room,</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and meeting with my class on Zoom.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There’s no more lunchroom. No PE.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Just studying and tests for me.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There’s no more recess. No more ball.</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Just staring at my bedroom wall.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The playground’s closed—the swings, the slide—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and everybody’s stuck inside.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We can’t go out and play with friends.</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 hope that, pretty soon, this ends.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 know it’s only for a while,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but here’s a thought that makes me smile:</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Although it might not sound so cool,</a:t>
            </a:r>
            <a:b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b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I just can’t </a:t>
            </a:r>
            <a:r>
              <a:rPr kumimoji="0" lang="en-US" altLang="en-US" sz="1800" b="0" i="1" u="none" strike="noStrike" cap="none" normalizeH="0" baseline="0" dirty="0">
                <a:ln>
                  <a:noFill/>
                </a:ln>
                <a:solidFill>
                  <a:srgbClr val="0A0A0A"/>
                </a:solidFill>
                <a:effectLst/>
                <a:latin typeface="Calibri" panose="020F0502020204030204" pitchFamily="34" charset="0"/>
                <a:cs typeface="Calibri" panose="020F0502020204030204" pitchFamily="34" charset="0"/>
              </a:rPr>
              <a:t>wait</a:t>
            </a: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to go to school.</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rPr>
              <a:t>— Kenn Nesbitt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0A0A0A"/>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A0A0A"/>
              </a:solidFill>
              <a:effectLst/>
              <a:latin typeface="Calibri" panose="020F0502020204030204" pitchFamily="34" charset="0"/>
              <a:cs typeface="Calibri" panose="020F0502020204030204" pitchFamily="34" charset="0"/>
            </a:endParaRPr>
          </a:p>
        </p:txBody>
      </p:sp>
      <p:pic>
        <p:nvPicPr>
          <p:cNvPr id="1026" name="Picture 2" descr="https://www.poetry4kids.com/wp-content/uploads/2020/05/Zoom-Gloom-300x227.png">
            <a:extLst>
              <a:ext uri="{FF2B5EF4-FFF2-40B4-BE49-F238E27FC236}">
                <a16:creationId xmlns:a16="http://schemas.microsoft.com/office/drawing/2014/main" id="{E5E4CDFA-1FCB-4854-9FFC-D68DB5F59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7662" y="4839909"/>
            <a:ext cx="2667081" cy="201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58D-6554-450B-929E-B2F6431CA3AC}"/>
              </a:ext>
            </a:extLst>
          </p:cNvPr>
          <p:cNvSpPr>
            <a:spLocks noGrp="1"/>
          </p:cNvSpPr>
          <p:nvPr>
            <p:ph type="title"/>
          </p:nvPr>
        </p:nvSpPr>
        <p:spPr>
          <a:xfrm>
            <a:off x="170095" y="1556792"/>
            <a:ext cx="2414513" cy="1400165"/>
          </a:xfrm>
        </p:spPr>
        <p:txBody>
          <a:bodyPr>
            <a:normAutofit fontScale="90000"/>
          </a:bodyPr>
          <a:lstStyle/>
          <a:p>
            <a:r>
              <a:rPr lang="en-GB" dirty="0"/>
              <a:t>Monday </a:t>
            </a:r>
            <a:br>
              <a:rPr lang="en-GB" dirty="0"/>
            </a:br>
            <a:r>
              <a:rPr lang="en-GB" sz="1999" dirty="0"/>
              <a:t>Week 11</a:t>
            </a:r>
            <a:br>
              <a:rPr lang="en-GB" sz="1999" dirty="0"/>
            </a:br>
            <a:br>
              <a:rPr lang="en-GB" sz="1999" dirty="0"/>
            </a:br>
            <a:br>
              <a:rPr lang="en-GB" sz="1999" dirty="0"/>
            </a:br>
            <a:br>
              <a:rPr lang="en-GB" sz="1999" dirty="0"/>
            </a:br>
            <a:r>
              <a:rPr lang="en-GB" sz="1999" dirty="0">
                <a:solidFill>
                  <a:srgbClr val="FF6600"/>
                </a:solidFill>
              </a:rPr>
              <a:t>You don’t need to print these daily spelling mats, you can just copy from the screen.</a:t>
            </a:r>
            <a:endParaRPr lang="en-GB" dirty="0">
              <a:solidFill>
                <a:srgbClr val="FF6600"/>
              </a:solidFill>
            </a:endParaRPr>
          </a:p>
        </p:txBody>
      </p:sp>
      <p:pic>
        <p:nvPicPr>
          <p:cNvPr id="5" name="Picture 4">
            <a:extLst>
              <a:ext uri="{FF2B5EF4-FFF2-40B4-BE49-F238E27FC236}">
                <a16:creationId xmlns:a16="http://schemas.microsoft.com/office/drawing/2014/main" id="{45E9F414-BA68-42F7-AF0A-B9095BCCD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56" y="327247"/>
            <a:ext cx="9655169" cy="6203505"/>
          </a:xfrm>
          <a:prstGeom prst="rect">
            <a:avLst/>
          </a:prstGeom>
        </p:spPr>
      </p:pic>
    </p:spTree>
    <p:extLst>
      <p:ext uri="{BB962C8B-B14F-4D97-AF65-F5344CB8AC3E}">
        <p14:creationId xmlns:p14="http://schemas.microsoft.com/office/powerpoint/2010/main" val="38064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F951-6771-4DC8-A779-B49B3C5B4EC1}"/>
              </a:ext>
            </a:extLst>
          </p:cNvPr>
          <p:cNvSpPr>
            <a:spLocks noGrp="1"/>
          </p:cNvSpPr>
          <p:nvPr>
            <p:ph type="title"/>
          </p:nvPr>
        </p:nvSpPr>
        <p:spPr>
          <a:xfrm>
            <a:off x="13870" y="0"/>
            <a:ext cx="2312807" cy="832520"/>
          </a:xfrm>
        </p:spPr>
        <p:txBody>
          <a:bodyPr/>
          <a:lstStyle/>
          <a:p>
            <a:r>
              <a:rPr lang="en-GB" dirty="0"/>
              <a:t>English:</a:t>
            </a:r>
          </a:p>
        </p:txBody>
      </p:sp>
      <p:sp>
        <p:nvSpPr>
          <p:cNvPr id="3" name="Rectangle 2">
            <a:extLst>
              <a:ext uri="{FF2B5EF4-FFF2-40B4-BE49-F238E27FC236}">
                <a16:creationId xmlns:a16="http://schemas.microsoft.com/office/drawing/2014/main" id="{B1685347-7798-4184-8DA8-BF82CB3361E6}"/>
              </a:ext>
            </a:extLst>
          </p:cNvPr>
          <p:cNvSpPr/>
          <p:nvPr/>
        </p:nvSpPr>
        <p:spPr>
          <a:xfrm>
            <a:off x="2422772" y="0"/>
            <a:ext cx="8136136" cy="830997"/>
          </a:xfrm>
          <a:prstGeom prst="rect">
            <a:avLst/>
          </a:prstGeom>
        </p:spPr>
        <p:txBody>
          <a:bodyPr wrap="square">
            <a:spAutoFit/>
          </a:bodyPr>
          <a:lstStyle/>
          <a:p>
            <a:r>
              <a:rPr lang="en-US" u="sng" dirty="0"/>
              <a:t>Monday</a:t>
            </a:r>
            <a:r>
              <a:rPr lang="en-US" dirty="0"/>
              <a:t>: Read the original story of Red Riding Hood and create a story map of the main events</a:t>
            </a:r>
          </a:p>
        </p:txBody>
      </p:sp>
      <p:pic>
        <p:nvPicPr>
          <p:cNvPr id="7" name="Picture 6">
            <a:extLst>
              <a:ext uri="{FF2B5EF4-FFF2-40B4-BE49-F238E27FC236}">
                <a16:creationId xmlns:a16="http://schemas.microsoft.com/office/drawing/2014/main" id="{3377630D-36FB-47C0-BF70-E06312E8A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830997"/>
            <a:ext cx="9217024" cy="5959966"/>
          </a:xfrm>
          <a:prstGeom prst="rect">
            <a:avLst/>
          </a:prstGeom>
        </p:spPr>
      </p:pic>
    </p:spTree>
    <p:extLst>
      <p:ext uri="{BB962C8B-B14F-4D97-AF65-F5344CB8AC3E}">
        <p14:creationId xmlns:p14="http://schemas.microsoft.com/office/powerpoint/2010/main" val="200696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7AF0-9B2A-4644-ABDF-23EBA74A1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912" y="158494"/>
            <a:ext cx="9001000" cy="6541011"/>
          </a:xfrm>
          <a:prstGeom prst="rect">
            <a:avLst/>
          </a:prstGeom>
        </p:spPr>
      </p:pic>
    </p:spTree>
    <p:extLst>
      <p:ext uri="{BB962C8B-B14F-4D97-AF65-F5344CB8AC3E}">
        <p14:creationId xmlns:p14="http://schemas.microsoft.com/office/powerpoint/2010/main" val="15911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A1A0C0B-8748-41A4-A270-169BF7A37996}"/>
              </a:ext>
            </a:extLst>
          </p:cNvPr>
          <p:cNvGrpSpPr/>
          <p:nvPr/>
        </p:nvGrpSpPr>
        <p:grpSpPr>
          <a:xfrm>
            <a:off x="189756" y="116632"/>
            <a:ext cx="6336704" cy="6624736"/>
            <a:chOff x="189756" y="116632"/>
            <a:chExt cx="6115904" cy="6407305"/>
          </a:xfrm>
        </p:grpSpPr>
        <p:pic>
          <p:nvPicPr>
            <p:cNvPr id="3" name="Picture 2">
              <a:extLst>
                <a:ext uri="{FF2B5EF4-FFF2-40B4-BE49-F238E27FC236}">
                  <a16:creationId xmlns:a16="http://schemas.microsoft.com/office/drawing/2014/main" id="{E60E4767-0B5D-4CB3-B55D-030D4F02AC0C}"/>
                </a:ext>
              </a:extLst>
            </p:cNvPr>
            <p:cNvPicPr>
              <a:picLocks noChangeAspect="1"/>
            </p:cNvPicPr>
            <p:nvPr/>
          </p:nvPicPr>
          <p:blipFill rotWithShape="1">
            <a:blip r:embed="rId2">
              <a:extLst>
                <a:ext uri="{28A0092B-C50C-407E-A947-70E740481C1C}">
                  <a14:useLocalDpi xmlns:a14="http://schemas.microsoft.com/office/drawing/2010/main" val="0"/>
                </a:ext>
              </a:extLst>
            </a:blip>
            <a:srcRect b="64911"/>
            <a:stretch/>
          </p:blipFill>
          <p:spPr>
            <a:xfrm>
              <a:off x="189756" y="116632"/>
              <a:ext cx="6115904" cy="1728192"/>
            </a:xfrm>
            <a:prstGeom prst="rect">
              <a:avLst/>
            </a:prstGeom>
          </p:spPr>
        </p:pic>
        <p:pic>
          <p:nvPicPr>
            <p:cNvPr id="5" name="Picture 4">
              <a:extLst>
                <a:ext uri="{FF2B5EF4-FFF2-40B4-BE49-F238E27FC236}">
                  <a16:creationId xmlns:a16="http://schemas.microsoft.com/office/drawing/2014/main" id="{D4E0A36E-D2B8-43BC-9E45-98CCFA76B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89" y="3284984"/>
              <a:ext cx="6103071" cy="3238953"/>
            </a:xfrm>
            <a:prstGeom prst="rect">
              <a:avLst/>
            </a:prstGeom>
          </p:spPr>
        </p:pic>
        <p:pic>
          <p:nvPicPr>
            <p:cNvPr id="6" name="Picture 5">
              <a:extLst>
                <a:ext uri="{FF2B5EF4-FFF2-40B4-BE49-F238E27FC236}">
                  <a16:creationId xmlns:a16="http://schemas.microsoft.com/office/drawing/2014/main" id="{5ACDF6E5-CCAE-402A-A235-6EEC256D7D8D}"/>
                </a:ext>
              </a:extLst>
            </p:cNvPr>
            <p:cNvPicPr>
              <a:picLocks noChangeAspect="1"/>
            </p:cNvPicPr>
            <p:nvPr/>
          </p:nvPicPr>
          <p:blipFill rotWithShape="1">
            <a:blip r:embed="rId2">
              <a:extLst>
                <a:ext uri="{28A0092B-C50C-407E-A947-70E740481C1C}">
                  <a14:useLocalDpi xmlns:a14="http://schemas.microsoft.com/office/drawing/2010/main" val="0"/>
                </a:ext>
              </a:extLst>
            </a:blip>
            <a:srcRect t="70007" b="752"/>
            <a:stretch/>
          </p:blipFill>
          <p:spPr>
            <a:xfrm>
              <a:off x="189756" y="1844824"/>
              <a:ext cx="6115904" cy="1440160"/>
            </a:xfrm>
            <a:prstGeom prst="rect">
              <a:avLst/>
            </a:prstGeom>
          </p:spPr>
        </p:pic>
      </p:grpSp>
      <p:pic>
        <p:nvPicPr>
          <p:cNvPr id="7" name="Picture 6">
            <a:extLst>
              <a:ext uri="{FF2B5EF4-FFF2-40B4-BE49-F238E27FC236}">
                <a16:creationId xmlns:a16="http://schemas.microsoft.com/office/drawing/2014/main" id="{86856E7F-74E1-4F49-9E38-A66781EA29F1}"/>
              </a:ext>
            </a:extLst>
          </p:cNvPr>
          <p:cNvPicPr>
            <a:picLocks noChangeAspect="1"/>
          </p:cNvPicPr>
          <p:nvPr/>
        </p:nvPicPr>
        <p:blipFill rotWithShape="1">
          <a:blip r:embed="rId2">
            <a:extLst>
              <a:ext uri="{28A0092B-C50C-407E-A947-70E740481C1C}">
                <a14:useLocalDpi xmlns:a14="http://schemas.microsoft.com/office/drawing/2010/main" val="0"/>
              </a:ext>
            </a:extLst>
          </a:blip>
          <a:srcRect l="24724" t="30703" r="25825" b="29822"/>
          <a:stretch/>
        </p:blipFill>
        <p:spPr>
          <a:xfrm>
            <a:off x="7462565" y="330093"/>
            <a:ext cx="4536504" cy="2916324"/>
          </a:xfrm>
          <a:prstGeom prst="rect">
            <a:avLst/>
          </a:prstGeom>
        </p:spPr>
      </p:pic>
    </p:spTree>
    <p:extLst>
      <p:ext uri="{BB962C8B-B14F-4D97-AF65-F5344CB8AC3E}">
        <p14:creationId xmlns:p14="http://schemas.microsoft.com/office/powerpoint/2010/main" val="36989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FC8B22-2FBD-454B-B1F1-2CEB7723C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16632"/>
            <a:ext cx="5904656" cy="5142165"/>
          </a:xfrm>
          <a:prstGeom prst="rect">
            <a:avLst/>
          </a:prstGeom>
        </p:spPr>
      </p:pic>
      <p:pic>
        <p:nvPicPr>
          <p:cNvPr id="5" name="Picture 4">
            <a:extLst>
              <a:ext uri="{FF2B5EF4-FFF2-40B4-BE49-F238E27FC236}">
                <a16:creationId xmlns:a16="http://schemas.microsoft.com/office/drawing/2014/main" id="{776AC54C-F78B-4651-9B66-4E47DBD76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902" y="4969471"/>
            <a:ext cx="6030167" cy="1771897"/>
          </a:xfrm>
          <a:prstGeom prst="rect">
            <a:avLst/>
          </a:prstGeom>
        </p:spPr>
      </p:pic>
    </p:spTree>
    <p:extLst>
      <p:ext uri="{BB962C8B-B14F-4D97-AF65-F5344CB8AC3E}">
        <p14:creationId xmlns:p14="http://schemas.microsoft.com/office/powerpoint/2010/main" val="182170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7818C3-E034-4F73-8F5F-F097A57E2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16632"/>
            <a:ext cx="7776864" cy="1109220"/>
          </a:xfrm>
          <a:prstGeom prst="rect">
            <a:avLst/>
          </a:prstGeom>
        </p:spPr>
      </p:pic>
      <p:pic>
        <p:nvPicPr>
          <p:cNvPr id="5" name="Picture 4">
            <a:extLst>
              <a:ext uri="{FF2B5EF4-FFF2-40B4-BE49-F238E27FC236}">
                <a16:creationId xmlns:a16="http://schemas.microsoft.com/office/drawing/2014/main" id="{A8F2D0E6-A171-4363-89D6-3DA551D04C4E}"/>
              </a:ext>
            </a:extLst>
          </p:cNvPr>
          <p:cNvPicPr>
            <a:picLocks noChangeAspect="1"/>
          </p:cNvPicPr>
          <p:nvPr/>
        </p:nvPicPr>
        <p:blipFill rotWithShape="1">
          <a:blip r:embed="rId3">
            <a:extLst>
              <a:ext uri="{28A0092B-C50C-407E-A947-70E740481C1C}">
                <a14:useLocalDpi xmlns:a14="http://schemas.microsoft.com/office/drawing/2010/main" val="0"/>
              </a:ext>
            </a:extLst>
          </a:blip>
          <a:srcRect b="8735"/>
          <a:stretch/>
        </p:blipFill>
        <p:spPr>
          <a:xfrm>
            <a:off x="4438228" y="923649"/>
            <a:ext cx="7599493" cy="5817719"/>
          </a:xfrm>
          <a:prstGeom prst="rect">
            <a:avLst/>
          </a:prstGeom>
        </p:spPr>
      </p:pic>
    </p:spTree>
    <p:extLst>
      <p:ext uri="{BB962C8B-B14F-4D97-AF65-F5344CB8AC3E}">
        <p14:creationId xmlns:p14="http://schemas.microsoft.com/office/powerpoint/2010/main" val="3632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230F-8AF4-4641-8A6A-BD35EA4C2485}"/>
              </a:ext>
            </a:extLst>
          </p:cNvPr>
          <p:cNvSpPr txBox="1">
            <a:spLocks/>
          </p:cNvSpPr>
          <p:nvPr/>
        </p:nvSpPr>
        <p:spPr>
          <a:xfrm>
            <a:off x="1179226" y="826680"/>
            <a:ext cx="9833548" cy="1325563"/>
          </a:xfrm>
          <a:prstGeom prst="rect">
            <a:avLst/>
          </a:prstGeom>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How it works: </a:t>
            </a:r>
            <a:endParaRPr lang="en-GB" sz="4000" dirty="0">
              <a:solidFill>
                <a:srgbClr val="0070C0"/>
              </a:solidFill>
              <a:latin typeface="Comic Sans MS" panose="030F0702030302020204" pitchFamily="66" charset="0"/>
            </a:endParaRPr>
          </a:p>
        </p:txBody>
      </p:sp>
      <p:graphicFrame>
        <p:nvGraphicFramePr>
          <p:cNvPr id="3" name="Text Box 3">
            <a:extLst>
              <a:ext uri="{FF2B5EF4-FFF2-40B4-BE49-F238E27FC236}">
                <a16:creationId xmlns:a16="http://schemas.microsoft.com/office/drawing/2014/main" id="{85157A9D-5E31-4FFE-97E1-E7E60DD2309D}"/>
              </a:ext>
            </a:extLst>
          </p:cNvPr>
          <p:cNvGraphicFramePr>
            <a:graphicFrameLocks/>
          </p:cNvGraphicFramePr>
          <p:nvPr>
            <p:extLst>
              <p:ext uri="{D42A27DB-BD31-4B8C-83A1-F6EECF244321}">
                <p14:modId xmlns:p14="http://schemas.microsoft.com/office/powerpoint/2010/main" val="549371232"/>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84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5B10A-A7BA-43DF-8B37-0AA82A62C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5" y="188640"/>
            <a:ext cx="11809313" cy="6493282"/>
          </a:xfrm>
          <a:prstGeom prst="rect">
            <a:avLst/>
          </a:prstGeom>
        </p:spPr>
      </p:pic>
    </p:spTree>
    <p:extLst>
      <p:ext uri="{BB962C8B-B14F-4D97-AF65-F5344CB8AC3E}">
        <p14:creationId xmlns:p14="http://schemas.microsoft.com/office/powerpoint/2010/main" val="244415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18BB32-1CED-48D7-B01F-92FC048F9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002" y="177783"/>
            <a:ext cx="9268819" cy="6502433"/>
          </a:xfrm>
          <a:prstGeom prst="rect">
            <a:avLst/>
          </a:prstGeom>
        </p:spPr>
      </p:pic>
    </p:spTree>
    <p:extLst>
      <p:ext uri="{BB962C8B-B14F-4D97-AF65-F5344CB8AC3E}">
        <p14:creationId xmlns:p14="http://schemas.microsoft.com/office/powerpoint/2010/main" val="267250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BBCFE-1DFC-48ED-BFE1-8F93F707C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00" y="122119"/>
            <a:ext cx="11017224" cy="6613761"/>
          </a:xfrm>
          <a:prstGeom prst="rect">
            <a:avLst/>
          </a:prstGeom>
        </p:spPr>
      </p:pic>
    </p:spTree>
    <p:extLst>
      <p:ext uri="{BB962C8B-B14F-4D97-AF65-F5344CB8AC3E}">
        <p14:creationId xmlns:p14="http://schemas.microsoft.com/office/powerpoint/2010/main" val="26192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334DE-C0B6-48F0-A373-7FC890506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27454"/>
            <a:ext cx="6480720" cy="2695253"/>
          </a:xfrm>
          <a:prstGeom prst="rect">
            <a:avLst/>
          </a:prstGeom>
        </p:spPr>
      </p:pic>
      <p:pic>
        <p:nvPicPr>
          <p:cNvPr id="5" name="Picture 4">
            <a:extLst>
              <a:ext uri="{FF2B5EF4-FFF2-40B4-BE49-F238E27FC236}">
                <a16:creationId xmlns:a16="http://schemas.microsoft.com/office/drawing/2014/main" id="{5A0F4285-0C69-4007-A993-4E1CBE1B3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72" y="2786038"/>
            <a:ext cx="6307551" cy="3948312"/>
          </a:xfrm>
          <a:prstGeom prst="rect">
            <a:avLst/>
          </a:prstGeom>
        </p:spPr>
      </p:pic>
    </p:spTree>
    <p:extLst>
      <p:ext uri="{BB962C8B-B14F-4D97-AF65-F5344CB8AC3E}">
        <p14:creationId xmlns:p14="http://schemas.microsoft.com/office/powerpoint/2010/main" val="174099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78BFEE-73DF-4CA3-865B-4B22BDBBA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032" y="2348880"/>
            <a:ext cx="4912545" cy="4320480"/>
          </a:xfrm>
          <a:prstGeom prst="rect">
            <a:avLst/>
          </a:prstGeom>
        </p:spPr>
      </p:pic>
      <p:pic>
        <p:nvPicPr>
          <p:cNvPr id="3" name="Picture 2">
            <a:extLst>
              <a:ext uri="{FF2B5EF4-FFF2-40B4-BE49-F238E27FC236}">
                <a16:creationId xmlns:a16="http://schemas.microsoft.com/office/drawing/2014/main" id="{570ABD62-CF81-4752-8608-2D3BE1917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64" y="188640"/>
            <a:ext cx="7922140" cy="2808312"/>
          </a:xfrm>
          <a:prstGeom prst="rect">
            <a:avLst/>
          </a:prstGeom>
        </p:spPr>
      </p:pic>
    </p:spTree>
    <p:extLst>
      <p:ext uri="{BB962C8B-B14F-4D97-AF65-F5344CB8AC3E}">
        <p14:creationId xmlns:p14="http://schemas.microsoft.com/office/powerpoint/2010/main" val="380865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F951-6771-4DC8-A779-B49B3C5B4EC1}"/>
              </a:ext>
            </a:extLst>
          </p:cNvPr>
          <p:cNvSpPr>
            <a:spLocks noGrp="1"/>
          </p:cNvSpPr>
          <p:nvPr>
            <p:ph type="title"/>
          </p:nvPr>
        </p:nvSpPr>
        <p:spPr>
          <a:xfrm>
            <a:off x="4403" y="-176950"/>
            <a:ext cx="2264118" cy="815563"/>
          </a:xfrm>
        </p:spPr>
        <p:txBody>
          <a:bodyPr/>
          <a:lstStyle/>
          <a:p>
            <a:r>
              <a:rPr lang="en-GB" dirty="0"/>
              <a:t>English:</a:t>
            </a:r>
          </a:p>
        </p:txBody>
      </p:sp>
      <p:sp>
        <p:nvSpPr>
          <p:cNvPr id="3" name="Rectangle 2">
            <a:extLst>
              <a:ext uri="{FF2B5EF4-FFF2-40B4-BE49-F238E27FC236}">
                <a16:creationId xmlns:a16="http://schemas.microsoft.com/office/drawing/2014/main" id="{B1685347-7798-4184-8DA8-BF82CB3361E6}"/>
              </a:ext>
            </a:extLst>
          </p:cNvPr>
          <p:cNvSpPr/>
          <p:nvPr/>
        </p:nvSpPr>
        <p:spPr>
          <a:xfrm>
            <a:off x="2133973" y="0"/>
            <a:ext cx="10054852" cy="461665"/>
          </a:xfrm>
          <a:prstGeom prst="rect">
            <a:avLst/>
          </a:prstGeom>
        </p:spPr>
        <p:txBody>
          <a:bodyPr wrap="square">
            <a:spAutoFit/>
          </a:bodyPr>
          <a:lstStyle/>
          <a:p>
            <a:r>
              <a:rPr lang="en-US" u="sng" dirty="0"/>
              <a:t>Monday</a:t>
            </a:r>
            <a:r>
              <a:rPr lang="en-US" dirty="0"/>
              <a:t>: Now you’ve read the original story of Red Riding Hood…</a:t>
            </a:r>
          </a:p>
        </p:txBody>
      </p:sp>
      <p:pic>
        <p:nvPicPr>
          <p:cNvPr id="2052" name="Picture 4" descr="My Fantasy Story Map for NaNoWriMo (With images) | Story map ...">
            <a:extLst>
              <a:ext uri="{FF2B5EF4-FFF2-40B4-BE49-F238E27FC236}">
                <a16:creationId xmlns:a16="http://schemas.microsoft.com/office/drawing/2014/main" id="{519AC743-02A2-4B38-9A71-12265D224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349" y="3971334"/>
            <a:ext cx="3750443" cy="2723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E9252E-74F0-485B-B6F1-1674FD6BD454}"/>
              </a:ext>
            </a:extLst>
          </p:cNvPr>
          <p:cNvPicPr>
            <a:picLocks noChangeAspect="1"/>
          </p:cNvPicPr>
          <p:nvPr/>
        </p:nvPicPr>
        <p:blipFill>
          <a:blip r:embed="rId3"/>
          <a:stretch>
            <a:fillRect/>
          </a:stretch>
        </p:blipFill>
        <p:spPr>
          <a:xfrm>
            <a:off x="3587911" y="815563"/>
            <a:ext cx="3932881" cy="2953547"/>
          </a:xfrm>
          <a:prstGeom prst="rect">
            <a:avLst/>
          </a:prstGeom>
        </p:spPr>
      </p:pic>
      <p:pic>
        <p:nvPicPr>
          <p:cNvPr id="6" name="Picture 5">
            <a:extLst>
              <a:ext uri="{FF2B5EF4-FFF2-40B4-BE49-F238E27FC236}">
                <a16:creationId xmlns:a16="http://schemas.microsoft.com/office/drawing/2014/main" id="{C4F7996A-3BF7-4EF8-8EA9-64EFA8815E62}"/>
              </a:ext>
            </a:extLst>
          </p:cNvPr>
          <p:cNvPicPr>
            <a:picLocks noChangeAspect="1"/>
          </p:cNvPicPr>
          <p:nvPr/>
        </p:nvPicPr>
        <p:blipFill>
          <a:blip r:embed="rId4"/>
          <a:stretch>
            <a:fillRect/>
          </a:stretch>
        </p:blipFill>
        <p:spPr>
          <a:xfrm>
            <a:off x="7750596" y="1052736"/>
            <a:ext cx="4066927" cy="5669572"/>
          </a:xfrm>
          <a:prstGeom prst="rect">
            <a:avLst/>
          </a:prstGeom>
        </p:spPr>
      </p:pic>
      <p:sp>
        <p:nvSpPr>
          <p:cNvPr id="8" name="Rectangle 7">
            <a:extLst>
              <a:ext uri="{FF2B5EF4-FFF2-40B4-BE49-F238E27FC236}">
                <a16:creationId xmlns:a16="http://schemas.microsoft.com/office/drawing/2014/main" id="{84504436-002F-4E71-B507-7478C90A19D5}"/>
              </a:ext>
            </a:extLst>
          </p:cNvPr>
          <p:cNvSpPr/>
          <p:nvPr/>
        </p:nvSpPr>
        <p:spPr>
          <a:xfrm>
            <a:off x="189756" y="980728"/>
            <a:ext cx="3013691" cy="5262979"/>
          </a:xfrm>
          <a:prstGeom prst="rect">
            <a:avLst/>
          </a:prstGeom>
        </p:spPr>
        <p:txBody>
          <a:bodyPr wrap="square">
            <a:spAutoFit/>
          </a:bodyPr>
          <a:lstStyle/>
          <a:p>
            <a:r>
              <a:rPr lang="en-US" dirty="0"/>
              <a:t>Create a story map of the main events, you could include key vocabulary too…</a:t>
            </a:r>
          </a:p>
          <a:p>
            <a:endParaRPr lang="en-US" dirty="0"/>
          </a:p>
          <a:p>
            <a:endParaRPr lang="en-US" dirty="0"/>
          </a:p>
          <a:p>
            <a:r>
              <a:rPr lang="en-US" dirty="0"/>
              <a:t>Here are some examples of a story map </a:t>
            </a:r>
            <a:r>
              <a:rPr lang="en-US" dirty="0">
                <a:sym typeface="Wingdings" panose="05000000000000000000" pitchFamily="2" charset="2"/>
              </a:rPr>
              <a:t> </a:t>
            </a:r>
            <a:endParaRPr lang="en-US" dirty="0"/>
          </a:p>
          <a:p>
            <a:r>
              <a:rPr lang="en-US" dirty="0"/>
              <a:t>If you don’t want to draw it see the other examples on the next slide.</a:t>
            </a:r>
            <a:endParaRPr lang="en-GB" dirty="0"/>
          </a:p>
        </p:txBody>
      </p:sp>
    </p:spTree>
    <p:extLst>
      <p:ext uri="{BB962C8B-B14F-4D97-AF65-F5344CB8AC3E}">
        <p14:creationId xmlns:p14="http://schemas.microsoft.com/office/powerpoint/2010/main" val="326308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FF7F58-6695-475E-ABA7-A1EB07FE5B71}"/>
              </a:ext>
            </a:extLst>
          </p:cNvPr>
          <p:cNvPicPr>
            <a:picLocks noChangeAspect="1"/>
          </p:cNvPicPr>
          <p:nvPr/>
        </p:nvPicPr>
        <p:blipFill>
          <a:blip r:embed="rId2"/>
          <a:stretch>
            <a:fillRect/>
          </a:stretch>
        </p:blipFill>
        <p:spPr>
          <a:xfrm>
            <a:off x="7115470" y="-1"/>
            <a:ext cx="5049593" cy="6732791"/>
          </a:xfrm>
          <a:prstGeom prst="rect">
            <a:avLst/>
          </a:prstGeom>
        </p:spPr>
      </p:pic>
      <p:pic>
        <p:nvPicPr>
          <p:cNvPr id="3" name="Picture 2" descr="Story Mountain | Teaching Resources">
            <a:extLst>
              <a:ext uri="{FF2B5EF4-FFF2-40B4-BE49-F238E27FC236}">
                <a16:creationId xmlns:a16="http://schemas.microsoft.com/office/drawing/2014/main" id="{A2F2E12C-CD57-49C1-A9C1-00600778E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2081276"/>
            <a:ext cx="6552728" cy="46393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7E73C13-7848-47B4-9E76-AF164AA67BD0}"/>
              </a:ext>
            </a:extLst>
          </p:cNvPr>
          <p:cNvSpPr/>
          <p:nvPr/>
        </p:nvSpPr>
        <p:spPr>
          <a:xfrm>
            <a:off x="261764" y="332656"/>
            <a:ext cx="6554005" cy="1200329"/>
          </a:xfrm>
          <a:prstGeom prst="rect">
            <a:avLst/>
          </a:prstGeom>
        </p:spPr>
        <p:txBody>
          <a:bodyPr wrap="square">
            <a:spAutoFit/>
          </a:bodyPr>
          <a:lstStyle/>
          <a:p>
            <a:r>
              <a:rPr lang="en-US" dirty="0"/>
              <a:t>(If you don’t want to draw it)</a:t>
            </a:r>
          </a:p>
          <a:p>
            <a:r>
              <a:rPr lang="en-US" dirty="0"/>
              <a:t>Box up the story (examples </a:t>
            </a:r>
            <a:r>
              <a:rPr lang="en-US" dirty="0">
                <a:sym typeface="Wingdings" panose="05000000000000000000" pitchFamily="2" charset="2"/>
              </a:rPr>
              <a:t></a:t>
            </a:r>
            <a:r>
              <a:rPr lang="en-US" dirty="0"/>
              <a:t>)</a:t>
            </a:r>
          </a:p>
          <a:p>
            <a:r>
              <a:rPr lang="en-US" dirty="0"/>
              <a:t>You could include key vocabulary too…</a:t>
            </a:r>
          </a:p>
        </p:txBody>
      </p:sp>
    </p:spTree>
    <p:extLst>
      <p:ext uri="{BB962C8B-B14F-4D97-AF65-F5344CB8AC3E}">
        <p14:creationId xmlns:p14="http://schemas.microsoft.com/office/powerpoint/2010/main" val="279688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56A507-7272-4A48-B3EE-B1F2F7C09204}"/>
              </a:ext>
            </a:extLst>
          </p:cNvPr>
          <p:cNvSpPr/>
          <p:nvPr/>
        </p:nvSpPr>
        <p:spPr>
          <a:xfrm>
            <a:off x="324594" y="194299"/>
            <a:ext cx="11539637" cy="4339393"/>
          </a:xfrm>
          <a:prstGeom prst="rect">
            <a:avLst/>
          </a:prstGeom>
        </p:spPr>
        <p:txBody>
          <a:bodyPr wrap="square">
            <a:spAutoFit/>
          </a:bodyPr>
          <a:lstStyle/>
          <a:p>
            <a:r>
              <a:rPr lang="en-US" sz="3599" b="1" u="sng" dirty="0" err="1">
                <a:latin typeface="Comic Sans MS" panose="030F0702030302020204" pitchFamily="66" charset="0"/>
                <a:ea typeface="Calibri" panose="020F0502020204030204" pitchFamily="34" charset="0"/>
                <a:cs typeface="Times New Roman" panose="02020603050405020304" pitchFamily="18" charset="0"/>
              </a:rPr>
              <a:t>Maths</a:t>
            </a:r>
            <a:r>
              <a:rPr lang="en-US" sz="3599" b="1" u="sng" dirty="0">
                <a:latin typeface="Comic Sans MS" panose="030F0702030302020204" pitchFamily="66" charset="0"/>
                <a:ea typeface="Calibri" panose="020F0502020204030204" pitchFamily="34" charset="0"/>
                <a:cs typeface="Times New Roman" panose="02020603050405020304" pitchFamily="18" charset="0"/>
              </a:rPr>
              <a:t> focus: </a:t>
            </a:r>
            <a:r>
              <a:rPr lang="en-US" sz="3200" b="1" u="sng" dirty="0">
                <a:latin typeface="Comic Sans MS" panose="030F0702030302020204" pitchFamily="66" charset="0"/>
                <a:ea typeface="Calibri" panose="020F0502020204030204" pitchFamily="34" charset="0"/>
                <a:cs typeface="Times New Roman" panose="02020603050405020304" pitchFamily="18" charset="0"/>
              </a:rPr>
              <a:t>Multiplication</a:t>
            </a:r>
            <a:endParaRPr lang="en-US" sz="3199" u="sng" dirty="0">
              <a:latin typeface="Comic Sans MS" panose="030F0702030302020204" pitchFamily="66" charset="0"/>
              <a:ea typeface="Calibri" panose="020F0502020204030204" pitchFamily="34" charset="0"/>
              <a:cs typeface="Times New Roman" panose="02020603050405020304" pitchFamily="18" charset="0"/>
            </a:endParaRPr>
          </a:p>
          <a:p>
            <a:r>
              <a:rPr lang="en-US" dirty="0">
                <a:latin typeface="Comic Sans MS" panose="030F0702030302020204" pitchFamily="66" charset="0"/>
              </a:rPr>
              <a:t>White Rose </a:t>
            </a:r>
            <a:r>
              <a:rPr lang="en-US" dirty="0" err="1">
                <a:latin typeface="Comic Sans MS" panose="030F0702030302020204" pitchFamily="66" charset="0"/>
              </a:rPr>
              <a:t>Maths</a:t>
            </a:r>
            <a:r>
              <a:rPr lang="en-US" dirty="0">
                <a:latin typeface="Comic Sans MS" panose="030F0702030302020204" pitchFamily="66" charset="0"/>
              </a:rPr>
              <a:t> Home Learning </a:t>
            </a:r>
            <a:endParaRPr lang="en-GB" dirty="0">
              <a:latin typeface="Comic Sans MS" panose="030F0702030302020204" pitchFamily="66" charset="0"/>
            </a:endParaRPr>
          </a:p>
          <a:p>
            <a:r>
              <a:rPr lang="en-US" b="1" dirty="0">
                <a:solidFill>
                  <a:srgbClr val="FF6600"/>
                </a:solidFill>
                <a:latin typeface="Comic Sans MS" panose="030F0702030302020204" pitchFamily="66" charset="0"/>
              </a:rPr>
              <a:t>Year 5- </a:t>
            </a:r>
            <a:r>
              <a:rPr lang="en-GB" b="1" dirty="0">
                <a:solidFill>
                  <a:srgbClr val="FF6600"/>
                </a:solidFill>
                <a:latin typeface="Comic Sans MS" panose="030F0702030302020204" pitchFamily="66" charset="0"/>
              </a:rPr>
              <a:t>Summer Term – Week 3 (w/c 4</a:t>
            </a:r>
            <a:r>
              <a:rPr lang="en-GB" b="1" baseline="30000" dirty="0">
                <a:solidFill>
                  <a:srgbClr val="FF6600"/>
                </a:solidFill>
                <a:latin typeface="Comic Sans MS" panose="030F0702030302020204" pitchFamily="66" charset="0"/>
              </a:rPr>
              <a:t>th</a:t>
            </a:r>
            <a:r>
              <a:rPr lang="en-GB" b="1" dirty="0">
                <a:solidFill>
                  <a:srgbClr val="FF6600"/>
                </a:solidFill>
                <a:latin typeface="Comic Sans MS" panose="030F0702030302020204" pitchFamily="66" charset="0"/>
              </a:rPr>
              <a:t> May)</a:t>
            </a:r>
          </a:p>
          <a:p>
            <a:r>
              <a:rPr lang="en-US" u="sng" dirty="0">
                <a:latin typeface="Comic Sans MS" panose="030F0702030302020204" pitchFamily="66" charset="0"/>
                <a:hlinkClick r:id="rId2"/>
              </a:rPr>
              <a:t>https://whiterosemaths.com/homelearning/year-5/</a:t>
            </a:r>
            <a:r>
              <a:rPr lang="en-US" u="sng" dirty="0">
                <a:latin typeface="Comic Sans MS" panose="030F0702030302020204" pitchFamily="66" charset="0"/>
              </a:rPr>
              <a:t> </a:t>
            </a:r>
            <a:endParaRPr lang="en-GB"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There are 5 lessons, please watch the clips first (if you have problems with the White Rose website videos, the BBC Bitesize clips are also useful), then click on ‘Get the Activity’ and you can check your answers afterwards. </a:t>
            </a:r>
            <a:endParaRPr lang="en-GB" dirty="0">
              <a:latin typeface="Comic Sans MS" panose="030F0702030302020204" pitchFamily="66" charset="0"/>
            </a:endParaRPr>
          </a:p>
          <a:p>
            <a:r>
              <a:rPr lang="en-US" dirty="0">
                <a:latin typeface="Comic Sans MS" panose="030F0702030302020204" pitchFamily="66" charset="0"/>
              </a:rPr>
              <a:t> </a:t>
            </a:r>
            <a:endParaRPr lang="en-GB" dirty="0">
              <a:latin typeface="Comic Sans MS" panose="030F0702030302020204" pitchFamily="66" charset="0"/>
            </a:endParaRPr>
          </a:p>
          <a:p>
            <a:r>
              <a:rPr lang="en-US" dirty="0"/>
              <a:t> </a:t>
            </a:r>
            <a:endParaRPr lang="en-GB" dirty="0"/>
          </a:p>
          <a:p>
            <a:endParaRPr lang="en-GB" sz="2399"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DA855C0-1FB5-4803-ABA9-848E1691DB89}"/>
              </a:ext>
            </a:extLst>
          </p:cNvPr>
          <p:cNvSpPr/>
          <p:nvPr/>
        </p:nvSpPr>
        <p:spPr>
          <a:xfrm>
            <a:off x="323006" y="4724709"/>
            <a:ext cx="11172006" cy="1015663"/>
          </a:xfrm>
          <a:prstGeom prst="rect">
            <a:avLst/>
          </a:prstGeom>
        </p:spPr>
        <p:txBody>
          <a:bodyPr wrap="square">
            <a:spAutoFit/>
          </a:bodyPr>
          <a:lstStyle/>
          <a:p>
            <a:r>
              <a:rPr lang="en-US" sz="2000" b="1" dirty="0">
                <a:solidFill>
                  <a:srgbClr val="FF6600"/>
                </a:solidFill>
                <a:latin typeface="Comic Sans MS" panose="030F0702030302020204" pitchFamily="66" charset="0"/>
              </a:rPr>
              <a:t>Year 5- </a:t>
            </a:r>
            <a:r>
              <a:rPr lang="en-GB" sz="2000" b="1" dirty="0">
                <a:solidFill>
                  <a:srgbClr val="FF6600"/>
                </a:solidFill>
                <a:latin typeface="Comic Sans MS" panose="030F0702030302020204" pitchFamily="66" charset="0"/>
              </a:rPr>
              <a:t>Summer Term – Week 3 (w/c 4</a:t>
            </a:r>
            <a:r>
              <a:rPr lang="en-GB" sz="2000" b="1" baseline="30000" dirty="0">
                <a:solidFill>
                  <a:srgbClr val="FF6600"/>
                </a:solidFill>
                <a:latin typeface="Comic Sans MS" panose="030F0702030302020204" pitchFamily="66" charset="0"/>
              </a:rPr>
              <a:t>th</a:t>
            </a:r>
            <a:r>
              <a:rPr lang="en-GB" sz="2000" b="1" dirty="0">
                <a:solidFill>
                  <a:srgbClr val="FF6600"/>
                </a:solidFill>
                <a:latin typeface="Comic Sans MS" panose="030F0702030302020204" pitchFamily="66" charset="0"/>
              </a:rPr>
              <a:t> May)</a:t>
            </a:r>
          </a:p>
          <a:p>
            <a:pPr>
              <a:spcAft>
                <a:spcPts val="0"/>
              </a:spcAft>
            </a:pPr>
            <a:r>
              <a:rPr lang="en-US" sz="2000" dirty="0">
                <a:latin typeface="+mj-lt"/>
                <a:ea typeface="Calibri" panose="020F0502020204030204" pitchFamily="34" charset="0"/>
                <a:cs typeface="Times New Roman" panose="02020603050405020304" pitchFamily="18" charset="0"/>
              </a:rPr>
              <a:t>Monday - Lesson 1 – Multiply 2 digit numbers</a:t>
            </a:r>
            <a:endParaRPr lang="en-GB" sz="2000" dirty="0">
              <a:latin typeface="+mj-lt"/>
              <a:ea typeface="Calibri" panose="020F0502020204030204" pitchFamily="34" charset="0"/>
              <a:cs typeface="Times New Roman" panose="02020603050405020304" pitchFamily="18" charset="0"/>
            </a:endParaRPr>
          </a:p>
          <a:p>
            <a:pPr>
              <a:spcAft>
                <a:spcPts val="0"/>
              </a:spcAft>
            </a:pPr>
            <a:endParaRPr lang="en-GB"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60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EB846-1920-43C6-BCD0-55BCBDB32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49" y="1448780"/>
            <a:ext cx="11605525" cy="3960440"/>
          </a:xfrm>
          <a:prstGeom prst="rect">
            <a:avLst/>
          </a:prstGeom>
        </p:spPr>
      </p:pic>
    </p:spTree>
    <p:extLst>
      <p:ext uri="{BB962C8B-B14F-4D97-AF65-F5344CB8AC3E}">
        <p14:creationId xmlns:p14="http://schemas.microsoft.com/office/powerpoint/2010/main" val="97145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sson 1 Multiply 2-digits (area model) 2019.pdf - Adobe Acrobat Reader DC">
            <a:extLst>
              <a:ext uri="{FF2B5EF4-FFF2-40B4-BE49-F238E27FC236}">
                <a16:creationId xmlns:a16="http://schemas.microsoft.com/office/drawing/2014/main" id="{E0157930-EAFC-4D22-8F59-DD65B7558BB8}"/>
              </a:ext>
            </a:extLst>
          </p:cNvPr>
          <p:cNvPicPr>
            <a:picLocks noChangeAspect="1"/>
          </p:cNvPicPr>
          <p:nvPr/>
        </p:nvPicPr>
        <p:blipFill rotWithShape="1">
          <a:blip r:embed="rId2">
            <a:extLst>
              <a:ext uri="{28A0092B-C50C-407E-A947-70E740481C1C}">
                <a14:useLocalDpi xmlns:a14="http://schemas.microsoft.com/office/drawing/2010/main" val="0"/>
              </a:ext>
            </a:extLst>
          </a:blip>
          <a:srcRect l="17507" t="20370" r="21644" b="2813"/>
          <a:stretch/>
        </p:blipFill>
        <p:spPr>
          <a:xfrm>
            <a:off x="1017847" y="-21092"/>
            <a:ext cx="10153129" cy="6900184"/>
          </a:xfrm>
          <a:prstGeom prst="rect">
            <a:avLst/>
          </a:prstGeom>
        </p:spPr>
      </p:pic>
    </p:spTree>
    <p:extLst>
      <p:ext uri="{BB962C8B-B14F-4D97-AF65-F5344CB8AC3E}">
        <p14:creationId xmlns:p14="http://schemas.microsoft.com/office/powerpoint/2010/main" val="175637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4CB6-8D71-4C4F-BE63-5135C4ADEAE6}"/>
              </a:ext>
            </a:extLst>
          </p:cNvPr>
          <p:cNvSpPr>
            <a:spLocks noGrp="1"/>
          </p:cNvSpPr>
          <p:nvPr>
            <p:ph type="title"/>
          </p:nvPr>
        </p:nvSpPr>
        <p:spPr>
          <a:xfrm>
            <a:off x="282197" y="248147"/>
            <a:ext cx="7269574" cy="660574"/>
          </a:xfrm>
        </p:spPr>
        <p:txBody>
          <a:bodyPr>
            <a:normAutofit fontScale="90000"/>
          </a:bodyPr>
          <a:lstStyle/>
          <a:p>
            <a:r>
              <a:rPr lang="en-GB" dirty="0">
                <a:solidFill>
                  <a:srgbClr val="0070C0"/>
                </a:solidFill>
                <a:latin typeface="Comic Sans MS" panose="030F0702030302020204" pitchFamily="66" charset="0"/>
              </a:rPr>
              <a:t>Overview of English: writing</a:t>
            </a:r>
          </a:p>
        </p:txBody>
      </p:sp>
      <p:sp>
        <p:nvSpPr>
          <p:cNvPr id="7" name="Content Placeholder 2">
            <a:extLst>
              <a:ext uri="{FF2B5EF4-FFF2-40B4-BE49-F238E27FC236}">
                <a16:creationId xmlns:a16="http://schemas.microsoft.com/office/drawing/2014/main" id="{0121E095-BCE9-46A8-B55C-0CF925D66D0A}"/>
              </a:ext>
            </a:extLst>
          </p:cNvPr>
          <p:cNvSpPr>
            <a:spLocks noGrp="1"/>
          </p:cNvSpPr>
          <p:nvPr>
            <p:ph idx="1"/>
          </p:nvPr>
        </p:nvSpPr>
        <p:spPr>
          <a:xfrm>
            <a:off x="728679" y="1018394"/>
            <a:ext cx="10969731" cy="5229272"/>
          </a:xfrm>
        </p:spPr>
        <p:txBody>
          <a:bodyPr anchor="ctr">
            <a:normAutofit/>
          </a:bodyPr>
          <a:lstStyle/>
          <a:p>
            <a:r>
              <a:rPr lang="en-US" u="sng" dirty="0"/>
              <a:t>Monday</a:t>
            </a:r>
            <a:r>
              <a:rPr lang="en-US" dirty="0"/>
              <a:t>: Read the original story of Red Riding Hood and create a story map of the main events</a:t>
            </a:r>
          </a:p>
          <a:p>
            <a:r>
              <a:rPr lang="en-US" u="sng" dirty="0"/>
              <a:t>Tuesday: </a:t>
            </a:r>
            <a:r>
              <a:rPr lang="en-US" dirty="0"/>
              <a:t>Read the Twisted Tale of Red Riding Hood with an alternative ending and identify the similarities and differences</a:t>
            </a:r>
            <a:endParaRPr lang="en-GB" b="1" dirty="0"/>
          </a:p>
          <a:p>
            <a:pPr marL="0" indent="0">
              <a:buNone/>
            </a:pPr>
            <a:r>
              <a:rPr lang="en-GB" b="1" u="sng" dirty="0"/>
              <a:t>Writing Opportunity</a:t>
            </a:r>
          </a:p>
          <a:p>
            <a:r>
              <a:rPr lang="en-GB" u="sng" dirty="0"/>
              <a:t>Wednesday:</a:t>
            </a:r>
            <a:r>
              <a:rPr lang="en-GB" dirty="0"/>
              <a:t> Plan an alternative version of Red Reding Hood</a:t>
            </a:r>
          </a:p>
          <a:p>
            <a:r>
              <a:rPr lang="en-GB" u="sng" dirty="0"/>
              <a:t>Thursday:</a:t>
            </a:r>
            <a:r>
              <a:rPr lang="en-GB" dirty="0"/>
              <a:t> Adventurous Adverbs, then write your setting description</a:t>
            </a:r>
          </a:p>
          <a:p>
            <a:r>
              <a:rPr lang="en-GB" u="sng" dirty="0"/>
              <a:t>Friday:</a:t>
            </a:r>
            <a:r>
              <a:rPr lang="en-GB" dirty="0"/>
              <a:t> Finish writing your alternative version of Red Riding Hood</a:t>
            </a:r>
          </a:p>
        </p:txBody>
      </p:sp>
    </p:spTree>
    <p:extLst>
      <p:ext uri="{BB962C8B-B14F-4D97-AF65-F5344CB8AC3E}">
        <p14:creationId xmlns:p14="http://schemas.microsoft.com/office/powerpoint/2010/main" val="15597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9E9AE-CF91-48F6-BC54-F0BE7583B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60" y="116631"/>
            <a:ext cx="9433048" cy="6693681"/>
          </a:xfrm>
          <a:prstGeom prst="rect">
            <a:avLst/>
          </a:prstGeom>
        </p:spPr>
      </p:pic>
    </p:spTree>
    <p:extLst>
      <p:ext uri="{BB962C8B-B14F-4D97-AF65-F5344CB8AC3E}">
        <p14:creationId xmlns:p14="http://schemas.microsoft.com/office/powerpoint/2010/main" val="13897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9751-9B00-4FB1-AFE8-89D6A879D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52" y="0"/>
            <a:ext cx="10081120" cy="6843301"/>
          </a:xfrm>
          <a:prstGeom prst="rect">
            <a:avLst/>
          </a:prstGeom>
        </p:spPr>
      </p:pic>
    </p:spTree>
    <p:extLst>
      <p:ext uri="{BB962C8B-B14F-4D97-AF65-F5344CB8AC3E}">
        <p14:creationId xmlns:p14="http://schemas.microsoft.com/office/powerpoint/2010/main" val="194732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39B17-084F-4918-A93A-2BEC3C127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876" y="43053"/>
            <a:ext cx="9649072" cy="6771894"/>
          </a:xfrm>
          <a:prstGeom prst="rect">
            <a:avLst/>
          </a:prstGeom>
        </p:spPr>
      </p:pic>
    </p:spTree>
    <p:extLst>
      <p:ext uri="{BB962C8B-B14F-4D97-AF65-F5344CB8AC3E}">
        <p14:creationId xmlns:p14="http://schemas.microsoft.com/office/powerpoint/2010/main" val="53480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068" y="2420888"/>
            <a:ext cx="7632848" cy="461665"/>
          </a:xfrm>
          <a:prstGeom prst="rect">
            <a:avLst/>
          </a:prstGeom>
          <a:noFill/>
        </p:spPr>
        <p:txBody>
          <a:bodyPr wrap="square" rtlCol="0">
            <a:spAutoFit/>
          </a:bodyPr>
          <a:lstStyle/>
          <a:p>
            <a:r>
              <a:rPr lang="en-GB" dirty="0"/>
              <a:t>Please see Part 2 for Tuesday</a:t>
            </a:r>
          </a:p>
        </p:txBody>
      </p:sp>
    </p:spTree>
    <p:extLst>
      <p:ext uri="{BB962C8B-B14F-4D97-AF65-F5344CB8AC3E}">
        <p14:creationId xmlns:p14="http://schemas.microsoft.com/office/powerpoint/2010/main" val="17696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F2B81-9C37-460E-A203-2221C23817D1}"/>
              </a:ext>
            </a:extLst>
          </p:cNvPr>
          <p:cNvSpPr/>
          <p:nvPr/>
        </p:nvSpPr>
        <p:spPr>
          <a:xfrm>
            <a:off x="347647" y="2060848"/>
            <a:ext cx="3514517" cy="461665"/>
          </a:xfrm>
          <a:prstGeom prst="rect">
            <a:avLst/>
          </a:prstGeom>
        </p:spPr>
        <p:txBody>
          <a:bodyPr wrap="square">
            <a:spAutoFit/>
          </a:bodyPr>
          <a:lstStyle/>
          <a:p>
            <a:r>
              <a:rPr lang="en-GB" dirty="0"/>
              <a:t>Enjoy reading a book. </a:t>
            </a:r>
          </a:p>
        </p:txBody>
      </p:sp>
      <p:sp>
        <p:nvSpPr>
          <p:cNvPr id="4" name="Title 1">
            <a:extLst>
              <a:ext uri="{FF2B5EF4-FFF2-40B4-BE49-F238E27FC236}">
                <a16:creationId xmlns:a16="http://schemas.microsoft.com/office/drawing/2014/main" id="{44155ABB-6195-49B2-9A28-02EAFAA04A1A}"/>
              </a:ext>
            </a:extLst>
          </p:cNvPr>
          <p:cNvSpPr>
            <a:spLocks noGrp="1"/>
          </p:cNvSpPr>
          <p:nvPr>
            <p:ph type="title"/>
          </p:nvPr>
        </p:nvSpPr>
        <p:spPr>
          <a:xfrm>
            <a:off x="234736" y="1127050"/>
            <a:ext cx="6172255" cy="660574"/>
          </a:xfrm>
        </p:spPr>
        <p:txBody>
          <a:bodyPr>
            <a:normAutofit fontScale="90000"/>
          </a:bodyPr>
          <a:lstStyle/>
          <a:p>
            <a:r>
              <a:rPr lang="en-GB" dirty="0">
                <a:solidFill>
                  <a:srgbClr val="0070C0"/>
                </a:solidFill>
                <a:latin typeface="Comic Sans MS" panose="030F0702030302020204" pitchFamily="66" charset="0"/>
              </a:rPr>
              <a:t>Overview of English: Reading </a:t>
            </a:r>
          </a:p>
        </p:txBody>
      </p:sp>
      <p:pic>
        <p:nvPicPr>
          <p:cNvPr id="5" name="Picture 4">
            <a:extLst>
              <a:ext uri="{FF2B5EF4-FFF2-40B4-BE49-F238E27FC236}">
                <a16:creationId xmlns:a16="http://schemas.microsoft.com/office/drawing/2014/main" id="{EE6CEA43-701A-4DAF-9455-4B83728BD7F6}"/>
              </a:ext>
            </a:extLst>
          </p:cNvPr>
          <p:cNvPicPr>
            <a:picLocks noChangeAspect="1"/>
          </p:cNvPicPr>
          <p:nvPr/>
        </p:nvPicPr>
        <p:blipFill>
          <a:blip r:embed="rId2"/>
          <a:stretch>
            <a:fillRect/>
          </a:stretch>
        </p:blipFill>
        <p:spPr>
          <a:xfrm>
            <a:off x="6742484" y="235044"/>
            <a:ext cx="5211605" cy="6481367"/>
          </a:xfrm>
          <a:prstGeom prst="rect">
            <a:avLst/>
          </a:prstGeom>
        </p:spPr>
      </p:pic>
    </p:spTree>
    <p:extLst>
      <p:ext uri="{BB962C8B-B14F-4D97-AF65-F5344CB8AC3E}">
        <p14:creationId xmlns:p14="http://schemas.microsoft.com/office/powerpoint/2010/main" val="13317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4CB6-8D71-4C4F-BE63-5135C4ADEAE6}"/>
              </a:ext>
            </a:extLst>
          </p:cNvPr>
          <p:cNvSpPr>
            <a:spLocks noGrp="1"/>
          </p:cNvSpPr>
          <p:nvPr>
            <p:ph type="title"/>
          </p:nvPr>
        </p:nvSpPr>
        <p:spPr>
          <a:xfrm>
            <a:off x="480928" y="669621"/>
            <a:ext cx="6236175" cy="1000611"/>
          </a:xfrm>
        </p:spPr>
        <p:txBody>
          <a:bodyPr>
            <a:normAutofit/>
          </a:bodyPr>
          <a:lstStyle/>
          <a:p>
            <a:r>
              <a:rPr lang="en-GB" dirty="0">
                <a:solidFill>
                  <a:srgbClr val="0070C0"/>
                </a:solidFill>
                <a:latin typeface="Comic Sans MS" panose="030F0702030302020204" pitchFamily="66" charset="0"/>
              </a:rPr>
              <a:t>Overview of Topic</a:t>
            </a:r>
          </a:p>
        </p:txBody>
      </p:sp>
      <p:sp>
        <p:nvSpPr>
          <p:cNvPr id="7" name="Content Placeholder 2">
            <a:extLst>
              <a:ext uri="{FF2B5EF4-FFF2-40B4-BE49-F238E27FC236}">
                <a16:creationId xmlns:a16="http://schemas.microsoft.com/office/drawing/2014/main" id="{0121E095-BCE9-46A8-B55C-0CF925D66D0A}"/>
              </a:ext>
            </a:extLst>
          </p:cNvPr>
          <p:cNvSpPr>
            <a:spLocks noGrp="1"/>
          </p:cNvSpPr>
          <p:nvPr>
            <p:ph idx="1"/>
          </p:nvPr>
        </p:nvSpPr>
        <p:spPr>
          <a:xfrm>
            <a:off x="586917" y="2266425"/>
            <a:ext cx="11601908" cy="3407682"/>
          </a:xfrm>
        </p:spPr>
        <p:txBody>
          <a:bodyPr anchor="ctr">
            <a:normAutofit/>
          </a:bodyPr>
          <a:lstStyle/>
          <a:p>
            <a:r>
              <a:rPr lang="en-GB" sz="2199" dirty="0">
                <a:latin typeface="Comic Sans MS" panose="030F0702030302020204" pitchFamily="66" charset="0"/>
              </a:rPr>
              <a:t>This week you will be continuing to explore the topic of </a:t>
            </a:r>
            <a:r>
              <a:rPr lang="en-GB" dirty="0">
                <a:latin typeface="Comic Sans MS" panose="030F0702030302020204" pitchFamily="66" charset="0"/>
              </a:rPr>
              <a:t>Fairy Tales. </a:t>
            </a:r>
            <a:endParaRPr lang="en-GB" sz="2199" dirty="0">
              <a:latin typeface="Comic Sans MS" panose="030F0702030302020204" pitchFamily="66" charset="0"/>
            </a:endParaRPr>
          </a:p>
          <a:p>
            <a:r>
              <a:rPr lang="en-GB" sz="2199" dirty="0">
                <a:latin typeface="Comic Sans MS" panose="030F0702030302020204" pitchFamily="66" charset="0"/>
              </a:rPr>
              <a:t>There are lots of fun art and Science activities to do. </a:t>
            </a:r>
          </a:p>
          <a:p>
            <a:r>
              <a:rPr lang="en-GB" sz="2199" dirty="0">
                <a:latin typeface="Comic Sans MS" panose="030F0702030302020204" pitchFamily="66" charset="0"/>
              </a:rPr>
              <a:t>See the ‘topic sheet’ for details (This was sent to you last week via Marvellous Me)</a:t>
            </a:r>
          </a:p>
          <a:p>
            <a:r>
              <a:rPr lang="en-GB" sz="2199" dirty="0">
                <a:latin typeface="Comic Sans MS" panose="030F0702030302020204" pitchFamily="66" charset="0"/>
              </a:rPr>
              <a:t>ENJOY and don’t forget to send me examples of your work to </a:t>
            </a:r>
            <a:r>
              <a:rPr lang="en-GB" sz="2199" dirty="0" err="1">
                <a:latin typeface="Comic Sans MS" panose="030F0702030302020204" pitchFamily="66" charset="0"/>
                <a:hlinkClick r:id="rId2"/>
              </a:rPr>
              <a:t>chestnut.class@fernhill.kite.academy</a:t>
            </a:r>
            <a:r>
              <a:rPr lang="en-GB" sz="2199" dirty="0">
                <a:latin typeface="Comic Sans MS" panose="030F0702030302020204" pitchFamily="66" charset="0"/>
              </a:rPr>
              <a:t> </a:t>
            </a:r>
          </a:p>
        </p:txBody>
      </p:sp>
    </p:spTree>
    <p:extLst>
      <p:ext uri="{BB962C8B-B14F-4D97-AF65-F5344CB8AC3E}">
        <p14:creationId xmlns:p14="http://schemas.microsoft.com/office/powerpoint/2010/main" val="2630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56A507-7272-4A48-B3EE-B1F2F7C09204}"/>
              </a:ext>
            </a:extLst>
          </p:cNvPr>
          <p:cNvSpPr/>
          <p:nvPr/>
        </p:nvSpPr>
        <p:spPr>
          <a:xfrm>
            <a:off x="324594" y="194299"/>
            <a:ext cx="11539637" cy="4708725"/>
          </a:xfrm>
          <a:prstGeom prst="rect">
            <a:avLst/>
          </a:prstGeom>
        </p:spPr>
        <p:txBody>
          <a:bodyPr wrap="square">
            <a:spAutoFit/>
          </a:bodyPr>
          <a:lstStyle/>
          <a:p>
            <a:r>
              <a:rPr lang="en-US" sz="3599" b="1" u="sng" dirty="0" err="1">
                <a:latin typeface="Comic Sans MS" panose="030F0702030302020204" pitchFamily="66" charset="0"/>
                <a:ea typeface="Calibri" panose="020F0502020204030204" pitchFamily="34" charset="0"/>
                <a:cs typeface="Times New Roman" panose="02020603050405020304" pitchFamily="18" charset="0"/>
              </a:rPr>
              <a:t>Maths</a:t>
            </a:r>
            <a:r>
              <a:rPr lang="en-US" sz="3599" b="1" u="sng" dirty="0">
                <a:latin typeface="Comic Sans MS" panose="030F0702030302020204" pitchFamily="66" charset="0"/>
                <a:ea typeface="Calibri" panose="020F0502020204030204" pitchFamily="34" charset="0"/>
                <a:cs typeface="Times New Roman" panose="02020603050405020304" pitchFamily="18" charset="0"/>
              </a:rPr>
              <a:t> focus: </a:t>
            </a:r>
            <a:r>
              <a:rPr lang="en-US" sz="3200" b="1" u="sng" dirty="0">
                <a:latin typeface="Comic Sans MS" panose="030F0702030302020204" pitchFamily="66" charset="0"/>
                <a:ea typeface="Calibri" panose="020F0502020204030204" pitchFamily="34" charset="0"/>
                <a:cs typeface="Times New Roman" panose="02020603050405020304" pitchFamily="18" charset="0"/>
              </a:rPr>
              <a:t>Multiplication, Division and Perimeter</a:t>
            </a:r>
            <a:endParaRPr lang="en-US" sz="3199" u="sng" dirty="0">
              <a:latin typeface="Comic Sans MS" panose="030F0702030302020204" pitchFamily="66" charset="0"/>
              <a:ea typeface="Calibri" panose="020F0502020204030204" pitchFamily="34" charset="0"/>
              <a:cs typeface="Times New Roman" panose="02020603050405020304" pitchFamily="18" charset="0"/>
            </a:endParaRPr>
          </a:p>
          <a:p>
            <a:r>
              <a:rPr lang="en-US" dirty="0">
                <a:latin typeface="Comic Sans MS" panose="030F0702030302020204" pitchFamily="66" charset="0"/>
              </a:rPr>
              <a:t>White Rose </a:t>
            </a:r>
            <a:r>
              <a:rPr lang="en-US" dirty="0" err="1">
                <a:latin typeface="Comic Sans MS" panose="030F0702030302020204" pitchFamily="66" charset="0"/>
              </a:rPr>
              <a:t>Maths</a:t>
            </a:r>
            <a:r>
              <a:rPr lang="en-US" dirty="0">
                <a:latin typeface="Comic Sans MS" panose="030F0702030302020204" pitchFamily="66" charset="0"/>
              </a:rPr>
              <a:t> Home Learning </a:t>
            </a:r>
            <a:endParaRPr lang="en-GB" dirty="0">
              <a:latin typeface="Comic Sans MS" panose="030F0702030302020204" pitchFamily="66" charset="0"/>
            </a:endParaRPr>
          </a:p>
          <a:p>
            <a:r>
              <a:rPr lang="en-US" b="1" dirty="0">
                <a:solidFill>
                  <a:srgbClr val="FF6600"/>
                </a:solidFill>
                <a:latin typeface="Comic Sans MS" panose="030F0702030302020204" pitchFamily="66" charset="0"/>
              </a:rPr>
              <a:t>Year 5- </a:t>
            </a:r>
            <a:r>
              <a:rPr lang="en-GB" b="1" dirty="0">
                <a:solidFill>
                  <a:srgbClr val="FF6600"/>
                </a:solidFill>
                <a:latin typeface="Comic Sans MS" panose="030F0702030302020204" pitchFamily="66" charset="0"/>
              </a:rPr>
              <a:t>Summer Term – Week 3 (w/c 4</a:t>
            </a:r>
            <a:r>
              <a:rPr lang="en-GB" b="1" baseline="30000" dirty="0">
                <a:solidFill>
                  <a:srgbClr val="FF6600"/>
                </a:solidFill>
                <a:latin typeface="Comic Sans MS" panose="030F0702030302020204" pitchFamily="66" charset="0"/>
              </a:rPr>
              <a:t>th</a:t>
            </a:r>
            <a:r>
              <a:rPr lang="en-GB" b="1" dirty="0">
                <a:solidFill>
                  <a:srgbClr val="FF6600"/>
                </a:solidFill>
                <a:latin typeface="Comic Sans MS" panose="030F0702030302020204" pitchFamily="66" charset="0"/>
              </a:rPr>
              <a:t> May)</a:t>
            </a:r>
          </a:p>
          <a:p>
            <a:r>
              <a:rPr lang="en-US" u="sng" dirty="0">
                <a:latin typeface="Comic Sans MS" panose="030F0702030302020204" pitchFamily="66" charset="0"/>
                <a:hlinkClick r:id="rId2"/>
              </a:rPr>
              <a:t>https://whiterosemaths.com/homelearning/year-5/</a:t>
            </a:r>
            <a:r>
              <a:rPr lang="en-US" u="sng" dirty="0">
                <a:latin typeface="Comic Sans MS" panose="030F0702030302020204" pitchFamily="66" charset="0"/>
              </a:rPr>
              <a:t> </a:t>
            </a:r>
            <a:endParaRPr lang="en-GB" dirty="0">
              <a:latin typeface="Comic Sans MS" panose="030F0702030302020204" pitchFamily="66" charset="0"/>
            </a:endParaRPr>
          </a:p>
          <a:p>
            <a:r>
              <a:rPr lang="en-US" dirty="0">
                <a:latin typeface="Comic Sans MS" panose="030F0702030302020204" pitchFamily="66" charset="0"/>
              </a:rPr>
              <a:t>There are 5 lessons, please watch the clips first (if you have problems with the White Rose website videos, the BBC Bitesize clips are also useful), then click on ‘Get the Activity’ and you can check your answers afterwards. </a:t>
            </a:r>
            <a:endParaRPr lang="en-GB" dirty="0">
              <a:latin typeface="Comic Sans MS" panose="030F0702030302020204" pitchFamily="66" charset="0"/>
            </a:endParaRPr>
          </a:p>
          <a:p>
            <a:r>
              <a:rPr lang="en-US" dirty="0">
                <a:latin typeface="Comic Sans MS" panose="030F0702030302020204" pitchFamily="66" charset="0"/>
              </a:rPr>
              <a:t> </a:t>
            </a:r>
            <a:endParaRPr lang="en-GB" dirty="0">
              <a:latin typeface="Comic Sans MS" panose="030F0702030302020204" pitchFamily="66" charset="0"/>
            </a:endParaRPr>
          </a:p>
          <a:p>
            <a:r>
              <a:rPr lang="en-US" dirty="0"/>
              <a:t>Alternative videos:  </a:t>
            </a:r>
            <a:r>
              <a:rPr lang="en-GB" dirty="0">
                <a:hlinkClick r:id="rId3"/>
              </a:rPr>
              <a:t>https://www.bbc.co.uk/bitesize/articles/z4chnrd</a:t>
            </a:r>
            <a:endParaRPr lang="en-GB" dirty="0"/>
          </a:p>
          <a:p>
            <a:r>
              <a:rPr lang="en-GB" dirty="0">
                <a:hlinkClick r:id="rId4"/>
              </a:rPr>
              <a:t>https://www.bbc.co.uk/bitesize/clips/zd3r87h</a:t>
            </a:r>
            <a:endParaRPr lang="en-GB" dirty="0"/>
          </a:p>
          <a:p>
            <a:r>
              <a:rPr lang="en-GB" dirty="0">
                <a:hlinkClick r:id="rId5"/>
              </a:rPr>
              <a:t>https://www.bbc.co.uk/bitesize/topics/zvmxsbk/articles/zsr4k7h</a:t>
            </a:r>
            <a:endParaRPr lang="en-GB" dirty="0"/>
          </a:p>
          <a:p>
            <a:endParaRPr lang="en-GB" sz="2399"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DA855C0-1FB5-4803-ABA9-848E1691DB89}"/>
              </a:ext>
            </a:extLst>
          </p:cNvPr>
          <p:cNvSpPr/>
          <p:nvPr/>
        </p:nvSpPr>
        <p:spPr>
          <a:xfrm>
            <a:off x="323006" y="4724709"/>
            <a:ext cx="11172006" cy="1938992"/>
          </a:xfrm>
          <a:prstGeom prst="rect">
            <a:avLst/>
          </a:prstGeom>
        </p:spPr>
        <p:txBody>
          <a:bodyPr wrap="square">
            <a:spAutoFit/>
          </a:bodyPr>
          <a:lstStyle/>
          <a:p>
            <a:r>
              <a:rPr lang="en-US" sz="2000" b="1" dirty="0">
                <a:solidFill>
                  <a:srgbClr val="FF6600"/>
                </a:solidFill>
                <a:latin typeface="Comic Sans MS" panose="030F0702030302020204" pitchFamily="66" charset="0"/>
              </a:rPr>
              <a:t>Year 5- </a:t>
            </a:r>
            <a:r>
              <a:rPr lang="en-GB" sz="2000" b="1" dirty="0">
                <a:solidFill>
                  <a:srgbClr val="FF6600"/>
                </a:solidFill>
                <a:latin typeface="Comic Sans MS" panose="030F0702030302020204" pitchFamily="66" charset="0"/>
              </a:rPr>
              <a:t>Summer Term – Week 3 (w/c 4</a:t>
            </a:r>
            <a:r>
              <a:rPr lang="en-GB" sz="2000" b="1" baseline="30000" dirty="0">
                <a:solidFill>
                  <a:srgbClr val="FF6600"/>
                </a:solidFill>
                <a:latin typeface="Comic Sans MS" panose="030F0702030302020204" pitchFamily="66" charset="0"/>
              </a:rPr>
              <a:t>th</a:t>
            </a:r>
            <a:r>
              <a:rPr lang="en-GB" sz="2000" b="1" dirty="0">
                <a:solidFill>
                  <a:srgbClr val="FF6600"/>
                </a:solidFill>
                <a:latin typeface="Comic Sans MS" panose="030F0702030302020204" pitchFamily="66" charset="0"/>
              </a:rPr>
              <a:t> May)</a:t>
            </a:r>
          </a:p>
          <a:p>
            <a:pPr>
              <a:spcAft>
                <a:spcPts val="0"/>
              </a:spcAft>
            </a:pPr>
            <a:r>
              <a:rPr lang="en-US" sz="2000" dirty="0">
                <a:latin typeface="+mj-lt"/>
                <a:ea typeface="Calibri" panose="020F0502020204030204" pitchFamily="34" charset="0"/>
                <a:cs typeface="Times New Roman" panose="02020603050405020304" pitchFamily="18" charset="0"/>
              </a:rPr>
              <a:t>Monday - Lesson 1 – Multiply 2 digit numbers</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Tuesday – Lesson 2 – Multiply 4 digits by 2 digits</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Wednesday – Lesson 3 – Divide with remainders</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Thursday – Lesson 4 – Calculate perimeter</a:t>
            </a:r>
            <a:endParaRPr lang="en-GB" sz="2000" dirty="0">
              <a:latin typeface="+mj-lt"/>
              <a:ea typeface="Calibri" panose="020F0502020204030204" pitchFamily="34" charset="0"/>
              <a:cs typeface="Times New Roman" panose="02020603050405020304" pitchFamily="18" charset="0"/>
            </a:endParaRPr>
          </a:p>
          <a:p>
            <a:pPr>
              <a:spcAft>
                <a:spcPts val="0"/>
              </a:spcAft>
            </a:pPr>
            <a:r>
              <a:rPr lang="en-US" sz="2000" dirty="0">
                <a:latin typeface="+mj-lt"/>
                <a:ea typeface="Calibri" panose="020F0502020204030204" pitchFamily="34" charset="0"/>
                <a:cs typeface="Times New Roman" panose="02020603050405020304" pitchFamily="18" charset="0"/>
              </a:rPr>
              <a:t>Friday  – Lesson 5 –</a:t>
            </a:r>
            <a:r>
              <a:rPr lang="en-US" sz="2000" dirty="0" err="1">
                <a:latin typeface="+mj-lt"/>
                <a:ea typeface="Calibri" panose="020F0502020204030204" pitchFamily="34" charset="0"/>
                <a:cs typeface="Times New Roman" panose="02020603050405020304" pitchFamily="18" charset="0"/>
              </a:rPr>
              <a:t>Maths</a:t>
            </a:r>
            <a:r>
              <a:rPr lang="en-US" sz="2000" dirty="0">
                <a:latin typeface="+mj-lt"/>
                <a:ea typeface="Calibri" panose="020F0502020204030204" pitchFamily="34" charset="0"/>
                <a:cs typeface="Times New Roman" panose="02020603050405020304" pitchFamily="18" charset="0"/>
              </a:rPr>
              <a:t> challenge</a:t>
            </a:r>
            <a:endParaRPr lang="en-GB"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1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FCA756-3FE9-489D-BF6C-34225B3437C2}"/>
              </a:ext>
            </a:extLst>
          </p:cNvPr>
          <p:cNvPicPr>
            <a:picLocks noChangeAspect="1"/>
          </p:cNvPicPr>
          <p:nvPr/>
        </p:nvPicPr>
        <p:blipFill>
          <a:blip r:embed="rId2"/>
          <a:stretch>
            <a:fillRect/>
          </a:stretch>
        </p:blipFill>
        <p:spPr>
          <a:xfrm>
            <a:off x="261764" y="169051"/>
            <a:ext cx="5472608" cy="4099174"/>
          </a:xfrm>
          <a:prstGeom prst="rect">
            <a:avLst/>
          </a:prstGeom>
        </p:spPr>
      </p:pic>
      <p:pic>
        <p:nvPicPr>
          <p:cNvPr id="3" name="Picture 2">
            <a:extLst>
              <a:ext uri="{FF2B5EF4-FFF2-40B4-BE49-F238E27FC236}">
                <a16:creationId xmlns:a16="http://schemas.microsoft.com/office/drawing/2014/main" id="{5E071A34-2996-4DB2-B0E1-77642CE9800D}"/>
              </a:ext>
            </a:extLst>
          </p:cNvPr>
          <p:cNvPicPr>
            <a:picLocks noChangeAspect="1"/>
          </p:cNvPicPr>
          <p:nvPr/>
        </p:nvPicPr>
        <p:blipFill>
          <a:blip r:embed="rId3"/>
          <a:stretch>
            <a:fillRect/>
          </a:stretch>
        </p:blipFill>
        <p:spPr>
          <a:xfrm>
            <a:off x="5734372" y="167060"/>
            <a:ext cx="5915719" cy="6523877"/>
          </a:xfrm>
          <a:prstGeom prst="rect">
            <a:avLst/>
          </a:prstGeom>
        </p:spPr>
      </p:pic>
    </p:spTree>
    <p:extLst>
      <p:ext uri="{BB962C8B-B14F-4D97-AF65-F5344CB8AC3E}">
        <p14:creationId xmlns:p14="http://schemas.microsoft.com/office/powerpoint/2010/main" val="42134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202E6-4553-4D9E-ABED-7C43DBAE8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0"/>
            <a:ext cx="2958655" cy="4238694"/>
          </a:xfrm>
          <a:prstGeom prst="rect">
            <a:avLst/>
          </a:prstGeom>
        </p:spPr>
      </p:pic>
      <p:pic>
        <p:nvPicPr>
          <p:cNvPr id="5" name="Picture 4">
            <a:extLst>
              <a:ext uri="{FF2B5EF4-FFF2-40B4-BE49-F238E27FC236}">
                <a16:creationId xmlns:a16="http://schemas.microsoft.com/office/drawing/2014/main" id="{08E00183-2204-446E-BCC7-5B74AF96D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663" y="692696"/>
            <a:ext cx="2950990" cy="4208035"/>
          </a:xfrm>
          <a:prstGeom prst="rect">
            <a:avLst/>
          </a:prstGeom>
        </p:spPr>
      </p:pic>
      <p:pic>
        <p:nvPicPr>
          <p:cNvPr id="7" name="Picture 6">
            <a:extLst>
              <a:ext uri="{FF2B5EF4-FFF2-40B4-BE49-F238E27FC236}">
                <a16:creationId xmlns:a16="http://schemas.microsoft.com/office/drawing/2014/main" id="{5F8E7A7C-4BC3-4E1E-B1A7-90617A83B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505" y="2611640"/>
            <a:ext cx="2966320" cy="4246360"/>
          </a:xfrm>
          <a:prstGeom prst="rect">
            <a:avLst/>
          </a:prstGeom>
        </p:spPr>
      </p:pic>
      <p:pic>
        <p:nvPicPr>
          <p:cNvPr id="9" name="Picture 8">
            <a:extLst>
              <a:ext uri="{FF2B5EF4-FFF2-40B4-BE49-F238E27FC236}">
                <a16:creationId xmlns:a16="http://schemas.microsoft.com/office/drawing/2014/main" id="{1C5BE791-13E0-47D9-88B0-A002B129B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8419" y="1484784"/>
            <a:ext cx="2966320" cy="4223365"/>
          </a:xfrm>
          <a:prstGeom prst="rect">
            <a:avLst/>
          </a:prstGeom>
        </p:spPr>
      </p:pic>
    </p:spTree>
    <p:extLst>
      <p:ext uri="{BB962C8B-B14F-4D97-AF65-F5344CB8AC3E}">
        <p14:creationId xmlns:p14="http://schemas.microsoft.com/office/powerpoint/2010/main" val="3705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E222-022B-475D-8956-44143934953A}"/>
              </a:ext>
            </a:extLst>
          </p:cNvPr>
          <p:cNvSpPr>
            <a:spLocks noGrp="1"/>
          </p:cNvSpPr>
          <p:nvPr>
            <p:ph type="title"/>
          </p:nvPr>
        </p:nvSpPr>
        <p:spPr/>
        <p:txBody>
          <a:bodyPr/>
          <a:lstStyle/>
          <a:p>
            <a:r>
              <a:rPr lang="en-GB" dirty="0"/>
              <a:t>Monday</a:t>
            </a:r>
          </a:p>
        </p:txBody>
      </p:sp>
    </p:spTree>
    <p:extLst>
      <p:ext uri="{BB962C8B-B14F-4D97-AF65-F5344CB8AC3E}">
        <p14:creationId xmlns:p14="http://schemas.microsoft.com/office/powerpoint/2010/main" val="346250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2298</TotalTime>
  <Words>974</Words>
  <Application>Microsoft Office PowerPoint</Application>
  <PresentationFormat>Custom</PresentationFormat>
  <Paragraphs>79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Comic Sans MS</vt:lpstr>
      <vt:lpstr>Times New Roman</vt:lpstr>
      <vt:lpstr>Wingdings</vt:lpstr>
      <vt:lpstr>Books 16x9</vt:lpstr>
      <vt:lpstr>Year 5  Home Learning</vt:lpstr>
      <vt:lpstr>PowerPoint Presentation</vt:lpstr>
      <vt:lpstr>Overview of English: writing</vt:lpstr>
      <vt:lpstr>Overview of English: Reading </vt:lpstr>
      <vt:lpstr>Overview of Topic</vt:lpstr>
      <vt:lpstr>PowerPoint Presentation</vt:lpstr>
      <vt:lpstr>PowerPoint Presentation</vt:lpstr>
      <vt:lpstr>PowerPoint Presentation</vt:lpstr>
      <vt:lpstr>Monday</vt:lpstr>
      <vt:lpstr>Monday    Use a dictionary or online dictionary to find out what the words mean. </vt:lpstr>
      <vt:lpstr>PowerPoint Presentation</vt:lpstr>
      <vt:lpstr>PowerPoint Presentation</vt:lpstr>
      <vt:lpstr>Handwriting It’s important to keep practising your handwriting… it’s a muscle like any other and needs to be exercised!  This week we will focus on the letter formation:  Watch the video then practice one line of this  https://www.teachhandwriting.co.uk/cursive-joins-choice-2.html          Then practice your cursive (joined up) handwriting by copying out the poem.  https://www.poetry4kids.com/poems/zoom-gloom/</vt:lpstr>
      <vt:lpstr>Monday  Week 11    You don’t need to print these daily spelling mats, you can just copy from the screen.</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Home Learning</dc:title>
  <dc:creator>Kathryn Ayre</dc:creator>
  <cp:lastModifiedBy>Hayley Barkley</cp:lastModifiedBy>
  <cp:revision>57</cp:revision>
  <dcterms:created xsi:type="dcterms:W3CDTF">2020-04-28T08:39:03Z</dcterms:created>
  <dcterms:modified xsi:type="dcterms:W3CDTF">2020-06-08T09:43:06Z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