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handoutMasterIdLst>
    <p:handoutMasterId r:id="rId16"/>
  </p:handoutMasterIdLst>
  <p:sldIdLst>
    <p:sldId id="281" r:id="rId2"/>
    <p:sldId id="330" r:id="rId3"/>
    <p:sldId id="352" r:id="rId4"/>
    <p:sldId id="426" r:id="rId5"/>
    <p:sldId id="429" r:id="rId6"/>
    <p:sldId id="430" r:id="rId7"/>
    <p:sldId id="431" r:id="rId8"/>
    <p:sldId id="432" r:id="rId9"/>
    <p:sldId id="816" r:id="rId10"/>
    <p:sldId id="283" r:id="rId11"/>
    <p:sldId id="277" r:id="rId12"/>
    <p:sldId id="825" r:id="rId13"/>
    <p:sldId id="363" r:id="rId14"/>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80" autoAdjust="0"/>
  </p:normalViewPr>
  <p:slideViewPr>
    <p:cSldViewPr showGuides="1">
      <p:cViewPr varScale="1">
        <p:scale>
          <a:sx n="60" d="100"/>
          <a:sy n="60" d="100"/>
        </p:scale>
        <p:origin x="96" y="306"/>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6/8/2020</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6/8/2020</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6/8/2020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6/8/2020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BBFDF8C-968A-47A3-9D22-7CA01890013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1425" y="6196014"/>
            <a:ext cx="7681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729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6/8/2020</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6/8/2020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6/8/2020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6/8/2020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6/8/2020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6/8/2020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6/8/2020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6/8/2020</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 id="214748368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whiterosemaths.com/homelearning/year-5/"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tmp"/><Relationship Id="rId3" Type="http://schemas.openxmlformats.org/officeDocument/2006/relationships/image" Target="../media/image16.tmp"/><Relationship Id="rId7" Type="http://schemas.openxmlformats.org/officeDocument/2006/relationships/image" Target="../media/image20.tmp"/><Relationship Id="rId2" Type="http://schemas.openxmlformats.org/officeDocument/2006/relationships/image" Target="../media/image15.tmp"/><Relationship Id="rId1" Type="http://schemas.openxmlformats.org/officeDocument/2006/relationships/slideLayout" Target="../slideLayouts/slideLayout7.xml"/><Relationship Id="rId6" Type="http://schemas.openxmlformats.org/officeDocument/2006/relationships/image" Target="../media/image19.tmp"/><Relationship Id="rId5" Type="http://schemas.openxmlformats.org/officeDocument/2006/relationships/image" Target="../media/image18.tmp"/><Relationship Id="rId4" Type="http://schemas.openxmlformats.org/officeDocument/2006/relationships/image" Target="../media/image17.tm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3.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D0C3-1B6C-491C-922F-B87AB8D088CD}"/>
              </a:ext>
            </a:extLst>
          </p:cNvPr>
          <p:cNvSpPr>
            <a:spLocks noGrp="1"/>
          </p:cNvSpPr>
          <p:nvPr>
            <p:ph type="title"/>
          </p:nvPr>
        </p:nvSpPr>
        <p:spPr/>
        <p:txBody>
          <a:bodyPr/>
          <a:lstStyle/>
          <a:p>
            <a:r>
              <a:rPr lang="en-GB" dirty="0"/>
              <a:t>Friday</a:t>
            </a:r>
          </a:p>
        </p:txBody>
      </p:sp>
    </p:spTree>
    <p:extLst>
      <p:ext uri="{BB962C8B-B14F-4D97-AF65-F5344CB8AC3E}">
        <p14:creationId xmlns:p14="http://schemas.microsoft.com/office/powerpoint/2010/main" val="392335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56A507-7272-4A48-B3EE-B1F2F7C09204}"/>
              </a:ext>
            </a:extLst>
          </p:cNvPr>
          <p:cNvSpPr/>
          <p:nvPr/>
        </p:nvSpPr>
        <p:spPr>
          <a:xfrm>
            <a:off x="324594" y="194299"/>
            <a:ext cx="11539637" cy="4339393"/>
          </a:xfrm>
          <a:prstGeom prst="rect">
            <a:avLst/>
          </a:prstGeom>
        </p:spPr>
        <p:txBody>
          <a:bodyPr wrap="square">
            <a:spAutoFit/>
          </a:bodyPr>
          <a:lstStyle/>
          <a:p>
            <a:r>
              <a:rPr lang="en-US" sz="3599" b="1" u="sng" dirty="0" err="1">
                <a:latin typeface="Comic Sans MS" panose="030F0702030302020204" pitchFamily="66" charset="0"/>
                <a:ea typeface="Calibri" panose="020F0502020204030204" pitchFamily="34" charset="0"/>
                <a:cs typeface="Times New Roman" panose="02020603050405020304" pitchFamily="18" charset="0"/>
              </a:rPr>
              <a:t>Maths</a:t>
            </a:r>
            <a:r>
              <a:rPr lang="en-US" sz="3599" b="1" u="sng" dirty="0">
                <a:latin typeface="Comic Sans MS" panose="030F0702030302020204" pitchFamily="66" charset="0"/>
                <a:ea typeface="Calibri" panose="020F0502020204030204" pitchFamily="34" charset="0"/>
                <a:cs typeface="Times New Roman" panose="02020603050405020304" pitchFamily="18" charset="0"/>
              </a:rPr>
              <a:t> focus: </a:t>
            </a:r>
            <a:r>
              <a:rPr lang="en-US" sz="3200" b="1" u="sng" dirty="0">
                <a:latin typeface="Comic Sans MS" panose="030F0702030302020204" pitchFamily="66" charset="0"/>
                <a:ea typeface="Calibri" panose="020F0502020204030204" pitchFamily="34" charset="0"/>
                <a:cs typeface="Times New Roman" panose="02020603050405020304" pitchFamily="18" charset="0"/>
              </a:rPr>
              <a:t>Multiplication, Division and Perimeter</a:t>
            </a:r>
            <a:endParaRPr lang="en-US" sz="3199" u="sng" dirty="0">
              <a:latin typeface="Comic Sans MS" panose="030F0702030302020204" pitchFamily="66" charset="0"/>
              <a:ea typeface="Calibri" panose="020F0502020204030204" pitchFamily="34" charset="0"/>
              <a:cs typeface="Times New Roman" panose="02020603050405020304" pitchFamily="18" charset="0"/>
            </a:endParaRPr>
          </a:p>
          <a:p>
            <a:r>
              <a:rPr lang="en-US" dirty="0">
                <a:latin typeface="Comic Sans MS" panose="030F0702030302020204" pitchFamily="66" charset="0"/>
              </a:rPr>
              <a:t>White Rose </a:t>
            </a:r>
            <a:r>
              <a:rPr lang="en-US" dirty="0" err="1">
                <a:latin typeface="Comic Sans MS" panose="030F0702030302020204" pitchFamily="66" charset="0"/>
              </a:rPr>
              <a:t>Maths</a:t>
            </a:r>
            <a:r>
              <a:rPr lang="en-US" dirty="0">
                <a:latin typeface="Comic Sans MS" panose="030F0702030302020204" pitchFamily="66" charset="0"/>
              </a:rPr>
              <a:t> Home Learning </a:t>
            </a:r>
            <a:endParaRPr lang="en-GB" dirty="0">
              <a:latin typeface="Comic Sans MS" panose="030F0702030302020204" pitchFamily="66" charset="0"/>
            </a:endParaRPr>
          </a:p>
          <a:p>
            <a:r>
              <a:rPr lang="en-US" b="1" dirty="0">
                <a:solidFill>
                  <a:srgbClr val="FF6600"/>
                </a:solidFill>
                <a:latin typeface="Comic Sans MS" panose="030F0702030302020204" pitchFamily="66" charset="0"/>
              </a:rPr>
              <a:t>Year 4- </a:t>
            </a:r>
            <a:r>
              <a:rPr lang="en-GB" b="1" dirty="0">
                <a:solidFill>
                  <a:srgbClr val="FF6600"/>
                </a:solidFill>
                <a:latin typeface="Comic Sans MS" panose="030F0702030302020204" pitchFamily="66" charset="0"/>
              </a:rPr>
              <a:t>Summer Term – Week 3 (w/c 4</a:t>
            </a:r>
            <a:r>
              <a:rPr lang="en-GB" b="1" baseline="30000" dirty="0">
                <a:solidFill>
                  <a:srgbClr val="FF6600"/>
                </a:solidFill>
                <a:latin typeface="Comic Sans MS" panose="030F0702030302020204" pitchFamily="66" charset="0"/>
              </a:rPr>
              <a:t>th</a:t>
            </a:r>
            <a:r>
              <a:rPr lang="en-GB" b="1" dirty="0">
                <a:solidFill>
                  <a:srgbClr val="FF6600"/>
                </a:solidFill>
                <a:latin typeface="Comic Sans MS" panose="030F0702030302020204" pitchFamily="66" charset="0"/>
              </a:rPr>
              <a:t> May)</a:t>
            </a:r>
          </a:p>
          <a:p>
            <a:r>
              <a:rPr lang="en-US" u="sng" dirty="0">
                <a:latin typeface="Comic Sans MS" panose="030F0702030302020204" pitchFamily="66" charset="0"/>
                <a:hlinkClick r:id="rId2"/>
              </a:rPr>
              <a:t>https://whiterosemaths.com/homelearning/year-4/</a:t>
            </a:r>
            <a:r>
              <a:rPr lang="en-US" u="sng" dirty="0">
                <a:latin typeface="Comic Sans MS" panose="030F0702030302020204" pitchFamily="66" charset="0"/>
              </a:rPr>
              <a:t> </a:t>
            </a:r>
            <a:endParaRPr lang="en-GB" dirty="0">
              <a:latin typeface="Comic Sans MS" panose="030F0702030302020204" pitchFamily="66" charset="0"/>
            </a:endParaRPr>
          </a:p>
          <a:p>
            <a:endParaRPr lang="en-US" dirty="0">
              <a:latin typeface="Comic Sans MS" panose="030F0702030302020204" pitchFamily="66" charset="0"/>
            </a:endParaRPr>
          </a:p>
          <a:p>
            <a:r>
              <a:rPr lang="en-US" dirty="0">
                <a:latin typeface="Comic Sans MS" panose="030F0702030302020204" pitchFamily="66" charset="0"/>
              </a:rPr>
              <a:t>There are 5 lessons, please watch the clips first (if you have problems with the White Rose website videos, the BBC Bitesize clips are also useful), then click on ‘Get the Activity’ and you can check your answers afterwards. </a:t>
            </a:r>
            <a:endParaRPr lang="en-GB" dirty="0">
              <a:latin typeface="Comic Sans MS" panose="030F0702030302020204" pitchFamily="66" charset="0"/>
            </a:endParaRPr>
          </a:p>
          <a:p>
            <a:r>
              <a:rPr lang="en-US" dirty="0">
                <a:latin typeface="Comic Sans MS" panose="030F0702030302020204" pitchFamily="66" charset="0"/>
              </a:rPr>
              <a:t> </a:t>
            </a:r>
            <a:endParaRPr lang="en-GB" dirty="0">
              <a:latin typeface="Comic Sans MS" panose="030F0702030302020204" pitchFamily="66" charset="0"/>
            </a:endParaRPr>
          </a:p>
          <a:p>
            <a:r>
              <a:rPr lang="en-US" dirty="0"/>
              <a:t> </a:t>
            </a:r>
            <a:endParaRPr lang="en-GB" dirty="0"/>
          </a:p>
          <a:p>
            <a:endParaRPr lang="en-GB" sz="2399"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DA855C0-1FB5-4803-ABA9-848E1691DB89}"/>
              </a:ext>
            </a:extLst>
          </p:cNvPr>
          <p:cNvSpPr/>
          <p:nvPr/>
        </p:nvSpPr>
        <p:spPr>
          <a:xfrm>
            <a:off x="323006" y="4724709"/>
            <a:ext cx="11172006" cy="707886"/>
          </a:xfrm>
          <a:prstGeom prst="rect">
            <a:avLst/>
          </a:prstGeom>
        </p:spPr>
        <p:txBody>
          <a:bodyPr wrap="square">
            <a:spAutoFit/>
          </a:bodyPr>
          <a:lstStyle/>
          <a:p>
            <a:r>
              <a:rPr lang="en-US" sz="2000" b="1" dirty="0">
                <a:solidFill>
                  <a:srgbClr val="FF6600"/>
                </a:solidFill>
                <a:latin typeface="Comic Sans MS" panose="030F0702030302020204" pitchFamily="66" charset="0"/>
              </a:rPr>
              <a:t>Year 4- </a:t>
            </a:r>
            <a:r>
              <a:rPr lang="en-GB" sz="2000" b="1" dirty="0">
                <a:solidFill>
                  <a:srgbClr val="FF6600"/>
                </a:solidFill>
                <a:latin typeface="Comic Sans MS" panose="030F0702030302020204" pitchFamily="66" charset="0"/>
              </a:rPr>
              <a:t>Summer Term – Week 3 (w/c 4</a:t>
            </a:r>
            <a:r>
              <a:rPr lang="en-GB" sz="2000" b="1" baseline="30000" dirty="0">
                <a:solidFill>
                  <a:srgbClr val="FF6600"/>
                </a:solidFill>
                <a:latin typeface="Comic Sans MS" panose="030F0702030302020204" pitchFamily="66" charset="0"/>
              </a:rPr>
              <a:t>th</a:t>
            </a:r>
            <a:r>
              <a:rPr lang="en-GB" sz="2000" b="1" dirty="0">
                <a:solidFill>
                  <a:srgbClr val="FF6600"/>
                </a:solidFill>
                <a:latin typeface="Comic Sans MS" panose="030F0702030302020204" pitchFamily="66" charset="0"/>
              </a:rPr>
              <a:t> May)</a:t>
            </a:r>
          </a:p>
          <a:p>
            <a:pPr>
              <a:spcAft>
                <a:spcPts val="0"/>
              </a:spcAft>
            </a:pPr>
            <a:r>
              <a:rPr lang="en-US" sz="2000" dirty="0">
                <a:latin typeface="+mj-lt"/>
                <a:ea typeface="Calibri" panose="020F0502020204030204" pitchFamily="34" charset="0"/>
                <a:cs typeface="Times New Roman" panose="02020603050405020304" pitchFamily="18" charset="0"/>
              </a:rPr>
              <a:t>Friday  – Lesson 5 –</a:t>
            </a:r>
            <a:r>
              <a:rPr lang="en-US" sz="2000" dirty="0" err="1">
                <a:latin typeface="+mj-lt"/>
                <a:ea typeface="Calibri" panose="020F0502020204030204" pitchFamily="34" charset="0"/>
                <a:cs typeface="Times New Roman" panose="02020603050405020304" pitchFamily="18" charset="0"/>
              </a:rPr>
              <a:t>Maths</a:t>
            </a:r>
            <a:r>
              <a:rPr lang="en-US" sz="2000" dirty="0">
                <a:latin typeface="+mj-lt"/>
                <a:ea typeface="Calibri" panose="020F0502020204030204" pitchFamily="34" charset="0"/>
                <a:cs typeface="Times New Roman" panose="02020603050405020304" pitchFamily="18" charset="0"/>
              </a:rPr>
              <a:t> challenge</a:t>
            </a:r>
            <a:endParaRPr lang="en-GB" sz="20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948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11D3-741A-4CFA-9CD2-914D2C2222C4}"/>
              </a:ext>
            </a:extLst>
          </p:cNvPr>
          <p:cNvSpPr>
            <a:spLocks noGrp="1"/>
          </p:cNvSpPr>
          <p:nvPr>
            <p:ph type="title"/>
          </p:nvPr>
        </p:nvSpPr>
        <p:spPr/>
        <p:txBody>
          <a:bodyPr/>
          <a:lstStyle/>
          <a:p>
            <a:r>
              <a:rPr lang="en-GB" dirty="0"/>
              <a:t>With an adult practise measuring accurately. </a:t>
            </a:r>
          </a:p>
        </p:txBody>
      </p:sp>
      <p:sp>
        <p:nvSpPr>
          <p:cNvPr id="3" name="Content Placeholder 2">
            <a:extLst>
              <a:ext uri="{FF2B5EF4-FFF2-40B4-BE49-F238E27FC236}">
                <a16:creationId xmlns:a16="http://schemas.microsoft.com/office/drawing/2014/main" id="{1AAB1C6B-6ED5-43E5-98E7-BD4EE0F1276D}"/>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E0705E0B-237F-4EE8-9CCF-86781AE8CFC1}"/>
              </a:ext>
            </a:extLst>
          </p:cNvPr>
          <p:cNvPicPr>
            <a:picLocks noChangeAspect="1"/>
          </p:cNvPicPr>
          <p:nvPr/>
        </p:nvPicPr>
        <p:blipFill>
          <a:blip r:embed="rId2"/>
          <a:stretch>
            <a:fillRect/>
          </a:stretch>
        </p:blipFill>
        <p:spPr>
          <a:xfrm>
            <a:off x="1884234" y="1781604"/>
            <a:ext cx="6962186" cy="4167676"/>
          </a:xfrm>
          <a:prstGeom prst="rect">
            <a:avLst/>
          </a:prstGeom>
        </p:spPr>
      </p:pic>
    </p:spTree>
    <p:extLst>
      <p:ext uri="{BB962C8B-B14F-4D97-AF65-F5344CB8AC3E}">
        <p14:creationId xmlns:p14="http://schemas.microsoft.com/office/powerpoint/2010/main" val="220158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B1BC-121C-498F-AC7E-3253106A5670}"/>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806698D7-44B8-4B8B-8C9F-4A27B6E8C611}"/>
              </a:ext>
            </a:extLst>
          </p:cNvPr>
          <p:cNvPicPr>
            <a:picLocks noGrp="1" noChangeAspect="1"/>
          </p:cNvPicPr>
          <p:nvPr>
            <p:ph idx="1"/>
          </p:nvPr>
        </p:nvPicPr>
        <p:blipFill>
          <a:blip r:embed="rId2"/>
          <a:stretch>
            <a:fillRect/>
          </a:stretch>
        </p:blipFill>
        <p:spPr>
          <a:xfrm>
            <a:off x="6670476" y="439414"/>
            <a:ext cx="4735880" cy="5805501"/>
          </a:xfrm>
          <a:prstGeom prst="rect">
            <a:avLst/>
          </a:prstGeom>
        </p:spPr>
      </p:pic>
      <p:pic>
        <p:nvPicPr>
          <p:cNvPr id="4" name="Picture 3">
            <a:extLst>
              <a:ext uri="{FF2B5EF4-FFF2-40B4-BE49-F238E27FC236}">
                <a16:creationId xmlns:a16="http://schemas.microsoft.com/office/drawing/2014/main" id="{701DF433-9438-4924-8E98-613756EC2374}"/>
              </a:ext>
            </a:extLst>
          </p:cNvPr>
          <p:cNvPicPr>
            <a:picLocks noChangeAspect="1"/>
          </p:cNvPicPr>
          <p:nvPr/>
        </p:nvPicPr>
        <p:blipFill>
          <a:blip r:embed="rId3"/>
          <a:stretch>
            <a:fillRect/>
          </a:stretch>
        </p:blipFill>
        <p:spPr>
          <a:xfrm>
            <a:off x="1305061" y="439413"/>
            <a:ext cx="4789351" cy="5805501"/>
          </a:xfrm>
          <a:prstGeom prst="rect">
            <a:avLst/>
          </a:prstGeom>
        </p:spPr>
      </p:pic>
    </p:spTree>
    <p:extLst>
      <p:ext uri="{BB962C8B-B14F-4D97-AF65-F5344CB8AC3E}">
        <p14:creationId xmlns:p14="http://schemas.microsoft.com/office/powerpoint/2010/main" val="416712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C8C0D-C98F-4A2D-8B3C-7E20D073215A}"/>
              </a:ext>
            </a:extLst>
          </p:cNvPr>
          <p:cNvSpPr>
            <a:spLocks noGrp="1"/>
          </p:cNvSpPr>
          <p:nvPr>
            <p:ph type="title"/>
          </p:nvPr>
        </p:nvSpPr>
        <p:spPr>
          <a:xfrm>
            <a:off x="1015735" y="764704"/>
            <a:ext cx="6878877" cy="3856856"/>
          </a:xfrm>
        </p:spPr>
        <p:txBody>
          <a:bodyPr>
            <a:normAutofit/>
          </a:bodyPr>
          <a:lstStyle/>
          <a:p>
            <a:r>
              <a:rPr lang="en-GB" dirty="0"/>
              <a:t>Have a great weekend!</a:t>
            </a:r>
            <a:br>
              <a:rPr lang="en-GB" dirty="0"/>
            </a:br>
            <a:br>
              <a:rPr lang="en-GB" dirty="0"/>
            </a:br>
            <a:r>
              <a:rPr lang="en-GB" dirty="0"/>
              <a:t>Don’t forget to send me a picture of something you’re proud of.</a:t>
            </a:r>
          </a:p>
        </p:txBody>
      </p:sp>
    </p:spTree>
    <p:extLst>
      <p:ext uri="{BB962C8B-B14F-4D97-AF65-F5344CB8AC3E}">
        <p14:creationId xmlns:p14="http://schemas.microsoft.com/office/powerpoint/2010/main" val="7580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175773" y="764704"/>
            <a:ext cx="2414513" cy="1400165"/>
          </a:xfrm>
        </p:spPr>
        <p:txBody>
          <a:bodyPr>
            <a:normAutofit fontScale="90000"/>
          </a:bodyPr>
          <a:lstStyle/>
          <a:p>
            <a:r>
              <a:rPr lang="en-GB" dirty="0"/>
              <a:t>Friday </a:t>
            </a:r>
            <a:br>
              <a:rPr lang="en-GB" dirty="0"/>
            </a:br>
            <a:br>
              <a:rPr lang="en-GB" sz="1999" dirty="0"/>
            </a:br>
            <a:r>
              <a:rPr lang="en-GB" sz="1999" dirty="0">
                <a:solidFill>
                  <a:srgbClr val="FF6600"/>
                </a:solidFill>
              </a:rPr>
              <a:t>You don’t need to print these daily spelling mats, you can just copy from the screen.</a:t>
            </a:r>
            <a:endParaRPr lang="en-GB" dirty="0">
              <a:solidFill>
                <a:srgbClr val="FF6600"/>
              </a:solidFill>
            </a:endParaRPr>
          </a:p>
        </p:txBody>
      </p:sp>
      <p:pic>
        <p:nvPicPr>
          <p:cNvPr id="3" name="Picture 2">
            <a:extLst>
              <a:ext uri="{FF2B5EF4-FFF2-40B4-BE49-F238E27FC236}">
                <a16:creationId xmlns:a16="http://schemas.microsoft.com/office/drawing/2014/main" id="{0CD78063-AF2B-4B21-AE70-145201DCBDBB}"/>
              </a:ext>
            </a:extLst>
          </p:cNvPr>
          <p:cNvPicPr>
            <a:picLocks noChangeAspect="1"/>
          </p:cNvPicPr>
          <p:nvPr/>
        </p:nvPicPr>
        <p:blipFill>
          <a:blip r:embed="rId2"/>
          <a:stretch>
            <a:fillRect/>
          </a:stretch>
        </p:blipFill>
        <p:spPr>
          <a:xfrm>
            <a:off x="3070076" y="471487"/>
            <a:ext cx="8667750" cy="5915025"/>
          </a:xfrm>
          <a:prstGeom prst="rect">
            <a:avLst/>
          </a:prstGeom>
        </p:spPr>
      </p:pic>
    </p:spTree>
    <p:extLst>
      <p:ext uri="{BB962C8B-B14F-4D97-AF65-F5344CB8AC3E}">
        <p14:creationId xmlns:p14="http://schemas.microsoft.com/office/powerpoint/2010/main" val="255282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DEC6FE-27B2-454B-BFDB-635A45457D36}"/>
              </a:ext>
            </a:extLst>
          </p:cNvPr>
          <p:cNvSpPr/>
          <p:nvPr/>
        </p:nvSpPr>
        <p:spPr>
          <a:xfrm>
            <a:off x="350673" y="188640"/>
            <a:ext cx="2448271" cy="707886"/>
          </a:xfrm>
          <a:prstGeom prst="rect">
            <a:avLst/>
          </a:prstGeom>
        </p:spPr>
        <p:txBody>
          <a:bodyPr wrap="square">
            <a:spAutoFit/>
          </a:bodyPr>
          <a:lstStyle/>
          <a:p>
            <a:r>
              <a:rPr lang="en-GB" sz="4000" b="1" u="sng" dirty="0"/>
              <a:t>English</a:t>
            </a:r>
            <a:endParaRPr lang="en-GB" dirty="0"/>
          </a:p>
        </p:txBody>
      </p:sp>
      <p:sp>
        <p:nvSpPr>
          <p:cNvPr id="2" name="Rectangle 1">
            <a:extLst>
              <a:ext uri="{FF2B5EF4-FFF2-40B4-BE49-F238E27FC236}">
                <a16:creationId xmlns:a16="http://schemas.microsoft.com/office/drawing/2014/main" id="{A3C11842-4B14-471B-B4CA-9F7124729CA7}"/>
              </a:ext>
            </a:extLst>
          </p:cNvPr>
          <p:cNvSpPr/>
          <p:nvPr/>
        </p:nvSpPr>
        <p:spPr>
          <a:xfrm>
            <a:off x="334142" y="987509"/>
            <a:ext cx="10728822" cy="830997"/>
          </a:xfrm>
          <a:prstGeom prst="rect">
            <a:avLst/>
          </a:prstGeom>
        </p:spPr>
        <p:txBody>
          <a:bodyPr wrap="square">
            <a:spAutoFit/>
          </a:bodyPr>
          <a:lstStyle/>
          <a:p>
            <a:r>
              <a:rPr lang="en-GB" u="sng" dirty="0"/>
              <a:t>Friday:</a:t>
            </a:r>
            <a:r>
              <a:rPr lang="en-GB" dirty="0"/>
              <a:t> Finish writing your alternative version of Red Riding Hood. </a:t>
            </a:r>
          </a:p>
          <a:p>
            <a:r>
              <a:rPr lang="en-GB" dirty="0"/>
              <a:t>Don’t forget to check your plan – Think about what you changed!</a:t>
            </a:r>
          </a:p>
        </p:txBody>
      </p:sp>
      <p:pic>
        <p:nvPicPr>
          <p:cNvPr id="4" name="Picture 3">
            <a:extLst>
              <a:ext uri="{FF2B5EF4-FFF2-40B4-BE49-F238E27FC236}">
                <a16:creationId xmlns:a16="http://schemas.microsoft.com/office/drawing/2014/main" id="{BE9CCE5D-BF2B-4D8C-A73B-DA00983747AB}"/>
              </a:ext>
            </a:extLst>
          </p:cNvPr>
          <p:cNvPicPr>
            <a:picLocks noChangeAspect="1"/>
          </p:cNvPicPr>
          <p:nvPr/>
        </p:nvPicPr>
        <p:blipFill>
          <a:blip r:embed="rId2"/>
          <a:stretch>
            <a:fillRect/>
          </a:stretch>
        </p:blipFill>
        <p:spPr>
          <a:xfrm>
            <a:off x="549796" y="2276872"/>
            <a:ext cx="5544616" cy="4163941"/>
          </a:xfrm>
          <a:prstGeom prst="rect">
            <a:avLst/>
          </a:prstGeom>
        </p:spPr>
      </p:pic>
    </p:spTree>
    <p:extLst>
      <p:ext uri="{BB962C8B-B14F-4D97-AF65-F5344CB8AC3E}">
        <p14:creationId xmlns:p14="http://schemas.microsoft.com/office/powerpoint/2010/main" val="78812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80F01-D422-48D2-8032-8EB61BBD813D}"/>
              </a:ext>
            </a:extLst>
          </p:cNvPr>
          <p:cNvPicPr>
            <a:picLocks noChangeAspect="1"/>
          </p:cNvPicPr>
          <p:nvPr/>
        </p:nvPicPr>
        <p:blipFill>
          <a:blip r:embed="rId2"/>
          <a:stretch>
            <a:fillRect/>
          </a:stretch>
        </p:blipFill>
        <p:spPr>
          <a:xfrm>
            <a:off x="6814492" y="3440986"/>
            <a:ext cx="5162897" cy="3206431"/>
          </a:xfrm>
          <a:prstGeom prst="rect">
            <a:avLst/>
          </a:prstGeom>
        </p:spPr>
      </p:pic>
      <p:pic>
        <p:nvPicPr>
          <p:cNvPr id="4" name="Picture 3">
            <a:extLst>
              <a:ext uri="{FF2B5EF4-FFF2-40B4-BE49-F238E27FC236}">
                <a16:creationId xmlns:a16="http://schemas.microsoft.com/office/drawing/2014/main" id="{161184A1-B4C9-4895-AA56-4039CF910A27}"/>
              </a:ext>
            </a:extLst>
          </p:cNvPr>
          <p:cNvPicPr>
            <a:picLocks noChangeAspect="1"/>
          </p:cNvPicPr>
          <p:nvPr/>
        </p:nvPicPr>
        <p:blipFill>
          <a:blip r:embed="rId3"/>
          <a:stretch>
            <a:fillRect/>
          </a:stretch>
        </p:blipFill>
        <p:spPr>
          <a:xfrm>
            <a:off x="333772" y="162746"/>
            <a:ext cx="5002791" cy="3744605"/>
          </a:xfrm>
          <a:prstGeom prst="rect">
            <a:avLst/>
          </a:prstGeom>
        </p:spPr>
      </p:pic>
      <p:sp>
        <p:nvSpPr>
          <p:cNvPr id="5" name="Rectangle 4">
            <a:extLst>
              <a:ext uri="{FF2B5EF4-FFF2-40B4-BE49-F238E27FC236}">
                <a16:creationId xmlns:a16="http://schemas.microsoft.com/office/drawing/2014/main" id="{27BCA4FC-C771-47D7-B746-8DC963C0F7FA}"/>
              </a:ext>
            </a:extLst>
          </p:cNvPr>
          <p:cNvSpPr/>
          <p:nvPr/>
        </p:nvSpPr>
        <p:spPr>
          <a:xfrm>
            <a:off x="10342884" y="6021288"/>
            <a:ext cx="1435008" cy="461665"/>
          </a:xfrm>
          <a:prstGeom prst="rect">
            <a:avLst/>
          </a:prstGeom>
        </p:spPr>
        <p:txBody>
          <a:bodyPr wrap="none">
            <a:spAutoFit/>
          </a:bodyPr>
          <a:lstStyle/>
          <a:p>
            <a:r>
              <a:rPr lang="en-GB" dirty="0">
                <a:solidFill>
                  <a:schemeClr val="bg1"/>
                </a:solidFill>
              </a:rPr>
              <a:t>Mansion</a:t>
            </a:r>
          </a:p>
        </p:txBody>
      </p:sp>
      <p:sp>
        <p:nvSpPr>
          <p:cNvPr id="6" name="Rectangle 5">
            <a:extLst>
              <a:ext uri="{FF2B5EF4-FFF2-40B4-BE49-F238E27FC236}">
                <a16:creationId xmlns:a16="http://schemas.microsoft.com/office/drawing/2014/main" id="{47CB98EC-F6C5-4E33-8228-259535C0EC48}"/>
              </a:ext>
            </a:extLst>
          </p:cNvPr>
          <p:cNvSpPr/>
          <p:nvPr/>
        </p:nvSpPr>
        <p:spPr>
          <a:xfrm>
            <a:off x="3577352" y="3369251"/>
            <a:ext cx="1462260" cy="461665"/>
          </a:xfrm>
          <a:prstGeom prst="rect">
            <a:avLst/>
          </a:prstGeom>
        </p:spPr>
        <p:txBody>
          <a:bodyPr wrap="none">
            <a:spAutoFit/>
          </a:bodyPr>
          <a:lstStyle/>
          <a:p>
            <a:r>
              <a:rPr lang="en-GB" dirty="0">
                <a:solidFill>
                  <a:schemeClr val="bg1"/>
                </a:solidFill>
              </a:rPr>
              <a:t>Cottage</a:t>
            </a:r>
          </a:p>
        </p:txBody>
      </p:sp>
      <p:pic>
        <p:nvPicPr>
          <p:cNvPr id="7" name="Picture 6">
            <a:extLst>
              <a:ext uri="{FF2B5EF4-FFF2-40B4-BE49-F238E27FC236}">
                <a16:creationId xmlns:a16="http://schemas.microsoft.com/office/drawing/2014/main" id="{07465A1B-52A6-4ACB-9237-19F92D941F2F}"/>
              </a:ext>
            </a:extLst>
          </p:cNvPr>
          <p:cNvPicPr>
            <a:picLocks noChangeAspect="1"/>
          </p:cNvPicPr>
          <p:nvPr/>
        </p:nvPicPr>
        <p:blipFill>
          <a:blip r:embed="rId4"/>
          <a:stretch>
            <a:fillRect/>
          </a:stretch>
        </p:blipFill>
        <p:spPr>
          <a:xfrm>
            <a:off x="6204920" y="153815"/>
            <a:ext cx="4855468" cy="3236979"/>
          </a:xfrm>
          <a:prstGeom prst="rect">
            <a:avLst/>
          </a:prstGeom>
        </p:spPr>
      </p:pic>
      <p:sp>
        <p:nvSpPr>
          <p:cNvPr id="8" name="Rectangle 7">
            <a:extLst>
              <a:ext uri="{FF2B5EF4-FFF2-40B4-BE49-F238E27FC236}">
                <a16:creationId xmlns:a16="http://schemas.microsoft.com/office/drawing/2014/main" id="{051E8A27-D087-45AB-9457-1EF25A843B63}"/>
              </a:ext>
            </a:extLst>
          </p:cNvPr>
          <p:cNvSpPr/>
          <p:nvPr/>
        </p:nvSpPr>
        <p:spPr>
          <a:xfrm>
            <a:off x="6382444" y="2675093"/>
            <a:ext cx="1130438" cy="461665"/>
          </a:xfrm>
          <a:prstGeom prst="rect">
            <a:avLst/>
          </a:prstGeom>
        </p:spPr>
        <p:txBody>
          <a:bodyPr wrap="none">
            <a:spAutoFit/>
          </a:bodyPr>
          <a:lstStyle/>
          <a:p>
            <a:r>
              <a:rPr lang="en-GB" dirty="0">
                <a:solidFill>
                  <a:schemeClr val="bg1"/>
                </a:solidFill>
              </a:rPr>
              <a:t>Castle</a:t>
            </a:r>
          </a:p>
        </p:txBody>
      </p:sp>
      <p:pic>
        <p:nvPicPr>
          <p:cNvPr id="9" name="Picture 8">
            <a:extLst>
              <a:ext uri="{FF2B5EF4-FFF2-40B4-BE49-F238E27FC236}">
                <a16:creationId xmlns:a16="http://schemas.microsoft.com/office/drawing/2014/main" id="{D94D181D-621F-4D94-BDCB-120CE64D679B}"/>
              </a:ext>
            </a:extLst>
          </p:cNvPr>
          <p:cNvPicPr>
            <a:picLocks noChangeAspect="1"/>
          </p:cNvPicPr>
          <p:nvPr/>
        </p:nvPicPr>
        <p:blipFill>
          <a:blip r:embed="rId5"/>
          <a:stretch>
            <a:fillRect/>
          </a:stretch>
        </p:blipFill>
        <p:spPr>
          <a:xfrm>
            <a:off x="2350337" y="4005333"/>
            <a:ext cx="4010768" cy="2668984"/>
          </a:xfrm>
          <a:prstGeom prst="rect">
            <a:avLst/>
          </a:prstGeom>
        </p:spPr>
      </p:pic>
      <p:sp>
        <p:nvSpPr>
          <p:cNvPr id="2" name="TextBox 1">
            <a:extLst>
              <a:ext uri="{FF2B5EF4-FFF2-40B4-BE49-F238E27FC236}">
                <a16:creationId xmlns:a16="http://schemas.microsoft.com/office/drawing/2014/main" id="{573CF8F9-405F-44F7-947F-0CB5A9160FAE}"/>
              </a:ext>
            </a:extLst>
          </p:cNvPr>
          <p:cNvSpPr txBox="1"/>
          <p:nvPr/>
        </p:nvSpPr>
        <p:spPr>
          <a:xfrm>
            <a:off x="2494012" y="3983790"/>
            <a:ext cx="3151825" cy="461665"/>
          </a:xfrm>
          <a:prstGeom prst="rect">
            <a:avLst/>
          </a:prstGeom>
          <a:noFill/>
        </p:spPr>
        <p:txBody>
          <a:bodyPr wrap="none" rtlCol="0">
            <a:spAutoFit/>
          </a:bodyPr>
          <a:lstStyle/>
          <a:p>
            <a:r>
              <a:rPr lang="en-GB" dirty="0">
                <a:solidFill>
                  <a:schemeClr val="tx2"/>
                </a:solidFill>
              </a:rPr>
              <a:t>Haunted House ride</a:t>
            </a:r>
          </a:p>
        </p:txBody>
      </p:sp>
    </p:spTree>
    <p:extLst>
      <p:ext uri="{BB962C8B-B14F-4D97-AF65-F5344CB8AC3E}">
        <p14:creationId xmlns:p14="http://schemas.microsoft.com/office/powerpoint/2010/main" val="15327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8B6A63-EAF0-4F2A-9E92-6594EC6484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88" y="260648"/>
            <a:ext cx="6935722" cy="4802987"/>
          </a:xfrm>
          <a:prstGeom prst="rect">
            <a:avLst/>
          </a:prstGeom>
        </p:spPr>
      </p:pic>
      <p:sp>
        <p:nvSpPr>
          <p:cNvPr id="3" name="TextBox 2">
            <a:extLst>
              <a:ext uri="{FF2B5EF4-FFF2-40B4-BE49-F238E27FC236}">
                <a16:creationId xmlns:a16="http://schemas.microsoft.com/office/drawing/2014/main" id="{8F8BBAF3-2E69-44DD-AACC-D8457BF98054}"/>
              </a:ext>
            </a:extLst>
          </p:cNvPr>
          <p:cNvSpPr txBox="1"/>
          <p:nvPr/>
        </p:nvSpPr>
        <p:spPr>
          <a:xfrm>
            <a:off x="513256" y="5393021"/>
            <a:ext cx="8468985" cy="1200329"/>
          </a:xfrm>
          <a:prstGeom prst="rect">
            <a:avLst/>
          </a:prstGeom>
          <a:solidFill>
            <a:schemeClr val="bg1"/>
          </a:solidFill>
          <a:ln w="38100">
            <a:solidFill>
              <a:schemeClr val="tx1"/>
            </a:solidFill>
          </a:ln>
        </p:spPr>
        <p:txBody>
          <a:bodyPr wrap="none" rtlCol="0">
            <a:spAutoFit/>
          </a:bodyPr>
          <a:lstStyle/>
          <a:p>
            <a:r>
              <a:rPr lang="en-GB" dirty="0"/>
              <a:t>Remember to include these adverbs in your writing… </a:t>
            </a:r>
          </a:p>
          <a:p>
            <a:r>
              <a:rPr lang="en-GB" dirty="0"/>
              <a:t>it makes it more entertaining for the reader!</a:t>
            </a:r>
          </a:p>
          <a:p>
            <a:r>
              <a:rPr lang="en-GB" dirty="0"/>
              <a:t>You can also use the word banks on the next two slides.</a:t>
            </a:r>
          </a:p>
        </p:txBody>
      </p:sp>
    </p:spTree>
    <p:extLst>
      <p:ext uri="{BB962C8B-B14F-4D97-AF65-F5344CB8AC3E}">
        <p14:creationId xmlns:p14="http://schemas.microsoft.com/office/powerpoint/2010/main" val="3580449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8F68F-47EA-4D7F-B062-773781CAE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54" y="894"/>
            <a:ext cx="11234917" cy="1845938"/>
          </a:xfrm>
          <a:prstGeom prst="rect">
            <a:avLst/>
          </a:prstGeom>
        </p:spPr>
      </p:pic>
      <p:pic>
        <p:nvPicPr>
          <p:cNvPr id="5" name="Picture 4">
            <a:extLst>
              <a:ext uri="{FF2B5EF4-FFF2-40B4-BE49-F238E27FC236}">
                <a16:creationId xmlns:a16="http://schemas.microsoft.com/office/drawing/2014/main" id="{DD076B7D-BB81-45EF-B4BC-D6AED2B8E8F0}"/>
              </a:ext>
            </a:extLst>
          </p:cNvPr>
          <p:cNvPicPr>
            <a:picLocks noChangeAspect="1"/>
          </p:cNvPicPr>
          <p:nvPr/>
        </p:nvPicPr>
        <p:blipFill rotWithShape="1">
          <a:blip r:embed="rId3">
            <a:extLst>
              <a:ext uri="{28A0092B-C50C-407E-A947-70E740481C1C}">
                <a14:useLocalDpi xmlns:a14="http://schemas.microsoft.com/office/drawing/2010/main" val="0"/>
              </a:ext>
            </a:extLst>
          </a:blip>
          <a:srcRect t="1435"/>
          <a:stretch/>
        </p:blipFill>
        <p:spPr>
          <a:xfrm>
            <a:off x="476954" y="1846831"/>
            <a:ext cx="11234917" cy="4675752"/>
          </a:xfrm>
          <a:prstGeom prst="rect">
            <a:avLst/>
          </a:prstGeom>
        </p:spPr>
      </p:pic>
    </p:spTree>
    <p:extLst>
      <p:ext uri="{BB962C8B-B14F-4D97-AF65-F5344CB8AC3E}">
        <p14:creationId xmlns:p14="http://schemas.microsoft.com/office/powerpoint/2010/main" val="34078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3255BB-87B7-4E5F-AB81-A2A03A77215A}"/>
              </a:ext>
            </a:extLst>
          </p:cNvPr>
          <p:cNvPicPr>
            <a:picLocks noChangeAspect="1"/>
          </p:cNvPicPr>
          <p:nvPr/>
        </p:nvPicPr>
        <p:blipFill rotWithShape="1">
          <a:blip r:embed="rId2">
            <a:extLst>
              <a:ext uri="{28A0092B-C50C-407E-A947-70E740481C1C}">
                <a14:useLocalDpi xmlns:a14="http://schemas.microsoft.com/office/drawing/2010/main" val="0"/>
              </a:ext>
            </a:extLst>
          </a:blip>
          <a:srcRect t="16328" r="29669"/>
          <a:stretch/>
        </p:blipFill>
        <p:spPr>
          <a:xfrm>
            <a:off x="1887172" y="332656"/>
            <a:ext cx="7970946" cy="1059853"/>
          </a:xfrm>
          <a:prstGeom prst="rect">
            <a:avLst/>
          </a:prstGeom>
        </p:spPr>
      </p:pic>
      <p:pic>
        <p:nvPicPr>
          <p:cNvPr id="5" name="Picture 4">
            <a:extLst>
              <a:ext uri="{FF2B5EF4-FFF2-40B4-BE49-F238E27FC236}">
                <a16:creationId xmlns:a16="http://schemas.microsoft.com/office/drawing/2014/main" id="{8B25EC47-8549-4DF1-B43D-91CF6B1E9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23" y="1699787"/>
            <a:ext cx="3116659" cy="1544732"/>
          </a:xfrm>
          <a:prstGeom prst="rect">
            <a:avLst/>
          </a:prstGeom>
        </p:spPr>
      </p:pic>
      <p:pic>
        <p:nvPicPr>
          <p:cNvPr id="7" name="Picture 6">
            <a:extLst>
              <a:ext uri="{FF2B5EF4-FFF2-40B4-BE49-F238E27FC236}">
                <a16:creationId xmlns:a16="http://schemas.microsoft.com/office/drawing/2014/main" id="{C1068FB8-3B73-43C2-8757-AD36729E6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9445" y="1723781"/>
            <a:ext cx="2951657" cy="1897495"/>
          </a:xfrm>
          <a:prstGeom prst="rect">
            <a:avLst/>
          </a:prstGeom>
        </p:spPr>
      </p:pic>
      <p:pic>
        <p:nvPicPr>
          <p:cNvPr id="9" name="Picture 8">
            <a:extLst>
              <a:ext uri="{FF2B5EF4-FFF2-40B4-BE49-F238E27FC236}">
                <a16:creationId xmlns:a16="http://schemas.microsoft.com/office/drawing/2014/main" id="{A7A678F4-50BA-411E-BCA4-07F2C3401D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987" y="4080103"/>
            <a:ext cx="2951656" cy="2628258"/>
          </a:xfrm>
          <a:prstGeom prst="rect">
            <a:avLst/>
          </a:prstGeom>
        </p:spPr>
      </p:pic>
      <p:pic>
        <p:nvPicPr>
          <p:cNvPr id="11" name="Picture 10">
            <a:extLst>
              <a:ext uri="{FF2B5EF4-FFF2-40B4-BE49-F238E27FC236}">
                <a16:creationId xmlns:a16="http://schemas.microsoft.com/office/drawing/2014/main" id="{35C9C33D-096F-4C83-A9C9-468A665937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1070" y="1723781"/>
            <a:ext cx="2951656" cy="2306626"/>
          </a:xfrm>
          <a:prstGeom prst="rect">
            <a:avLst/>
          </a:prstGeom>
        </p:spPr>
      </p:pic>
      <p:pic>
        <p:nvPicPr>
          <p:cNvPr id="13" name="Picture 12">
            <a:extLst>
              <a:ext uri="{FF2B5EF4-FFF2-40B4-BE49-F238E27FC236}">
                <a16:creationId xmlns:a16="http://schemas.microsoft.com/office/drawing/2014/main" id="{4C09DEE1-9026-4693-9D5C-3D43E46289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3533" y="3791892"/>
            <a:ext cx="3197569" cy="2974124"/>
          </a:xfrm>
          <a:prstGeom prst="rect">
            <a:avLst/>
          </a:prstGeom>
        </p:spPr>
      </p:pic>
      <p:pic>
        <p:nvPicPr>
          <p:cNvPr id="15" name="Picture 14">
            <a:extLst>
              <a:ext uri="{FF2B5EF4-FFF2-40B4-BE49-F238E27FC236}">
                <a16:creationId xmlns:a16="http://schemas.microsoft.com/office/drawing/2014/main" id="{89BAF790-0D03-49F1-83A1-BC1F4A314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721" y="3335773"/>
            <a:ext cx="2918903" cy="3430243"/>
          </a:xfrm>
          <a:prstGeom prst="rect">
            <a:avLst/>
          </a:prstGeom>
        </p:spPr>
      </p:pic>
    </p:spTree>
    <p:extLst>
      <p:ext uri="{BB962C8B-B14F-4D97-AF65-F5344CB8AC3E}">
        <p14:creationId xmlns:p14="http://schemas.microsoft.com/office/powerpoint/2010/main" val="321999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B5898-4A8B-4C58-897A-524E16ADC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80" y="152636"/>
            <a:ext cx="9493810" cy="6552728"/>
          </a:xfrm>
          <a:prstGeom prst="rect">
            <a:avLst/>
          </a:prstGeom>
        </p:spPr>
      </p:pic>
      <p:pic>
        <p:nvPicPr>
          <p:cNvPr id="4" name="Picture 3">
            <a:extLst>
              <a:ext uri="{FF2B5EF4-FFF2-40B4-BE49-F238E27FC236}">
                <a16:creationId xmlns:a16="http://schemas.microsoft.com/office/drawing/2014/main" id="{BF386B8C-5838-4D2C-A491-14CCB52826D0}"/>
              </a:ext>
            </a:extLst>
          </p:cNvPr>
          <p:cNvPicPr>
            <a:picLocks noChangeAspect="1"/>
          </p:cNvPicPr>
          <p:nvPr/>
        </p:nvPicPr>
        <p:blipFill rotWithShape="1">
          <a:blip r:embed="rId3"/>
          <a:srcRect t="43647" r="77326" b="14557"/>
          <a:stretch/>
        </p:blipFill>
        <p:spPr>
          <a:xfrm>
            <a:off x="10991553" y="0"/>
            <a:ext cx="1224136" cy="1694916"/>
          </a:xfrm>
          <a:prstGeom prst="rect">
            <a:avLst/>
          </a:prstGeom>
        </p:spPr>
      </p:pic>
      <p:pic>
        <p:nvPicPr>
          <p:cNvPr id="6" name="Picture 5">
            <a:extLst>
              <a:ext uri="{FF2B5EF4-FFF2-40B4-BE49-F238E27FC236}">
                <a16:creationId xmlns:a16="http://schemas.microsoft.com/office/drawing/2014/main" id="{20E5FB67-A6B7-4B8B-828D-C3B774989569}"/>
              </a:ext>
            </a:extLst>
          </p:cNvPr>
          <p:cNvPicPr>
            <a:picLocks noChangeAspect="1"/>
          </p:cNvPicPr>
          <p:nvPr/>
        </p:nvPicPr>
        <p:blipFill rotWithShape="1">
          <a:blip r:embed="rId3"/>
          <a:srcRect l="20006" t="44350" r="57320" b="13854"/>
          <a:stretch/>
        </p:blipFill>
        <p:spPr>
          <a:xfrm>
            <a:off x="10054852" y="1371098"/>
            <a:ext cx="1224136" cy="1694916"/>
          </a:xfrm>
          <a:prstGeom prst="rect">
            <a:avLst/>
          </a:prstGeom>
        </p:spPr>
      </p:pic>
      <p:pic>
        <p:nvPicPr>
          <p:cNvPr id="7" name="Picture 6">
            <a:extLst>
              <a:ext uri="{FF2B5EF4-FFF2-40B4-BE49-F238E27FC236}">
                <a16:creationId xmlns:a16="http://schemas.microsoft.com/office/drawing/2014/main" id="{1BADDFC2-D2F6-4D15-ABEC-49AB169C8962}"/>
              </a:ext>
            </a:extLst>
          </p:cNvPr>
          <p:cNvPicPr>
            <a:picLocks noChangeAspect="1"/>
          </p:cNvPicPr>
          <p:nvPr/>
        </p:nvPicPr>
        <p:blipFill rotWithShape="1">
          <a:blip r:embed="rId3"/>
          <a:srcRect l="38679" t="45406" r="38647" b="12798"/>
          <a:stretch/>
        </p:blipFill>
        <p:spPr>
          <a:xfrm>
            <a:off x="10964689" y="2668278"/>
            <a:ext cx="1224136" cy="1694916"/>
          </a:xfrm>
          <a:prstGeom prst="rect">
            <a:avLst/>
          </a:prstGeom>
        </p:spPr>
      </p:pic>
      <p:pic>
        <p:nvPicPr>
          <p:cNvPr id="8" name="Picture 7">
            <a:extLst>
              <a:ext uri="{FF2B5EF4-FFF2-40B4-BE49-F238E27FC236}">
                <a16:creationId xmlns:a16="http://schemas.microsoft.com/office/drawing/2014/main" id="{4B860F7B-3A0D-4865-82F4-553CD9D571E7}"/>
              </a:ext>
            </a:extLst>
          </p:cNvPr>
          <p:cNvPicPr>
            <a:picLocks noChangeAspect="1"/>
          </p:cNvPicPr>
          <p:nvPr/>
        </p:nvPicPr>
        <p:blipFill rotWithShape="1">
          <a:blip r:embed="rId3"/>
          <a:srcRect l="58257" t="44659" r="19069" b="13545"/>
          <a:stretch/>
        </p:blipFill>
        <p:spPr>
          <a:xfrm>
            <a:off x="10020757" y="3956258"/>
            <a:ext cx="1224136" cy="1694916"/>
          </a:xfrm>
          <a:prstGeom prst="rect">
            <a:avLst/>
          </a:prstGeom>
        </p:spPr>
      </p:pic>
      <p:pic>
        <p:nvPicPr>
          <p:cNvPr id="9" name="Picture 8">
            <a:extLst>
              <a:ext uri="{FF2B5EF4-FFF2-40B4-BE49-F238E27FC236}">
                <a16:creationId xmlns:a16="http://schemas.microsoft.com/office/drawing/2014/main" id="{3B15B784-8A2F-488B-8F3A-C97B10AE81B2}"/>
              </a:ext>
            </a:extLst>
          </p:cNvPr>
          <p:cNvPicPr>
            <a:picLocks noChangeAspect="1"/>
          </p:cNvPicPr>
          <p:nvPr/>
        </p:nvPicPr>
        <p:blipFill rotWithShape="1">
          <a:blip r:embed="rId3"/>
          <a:srcRect l="77358" t="45291" r="-32" b="12913"/>
          <a:stretch/>
        </p:blipFill>
        <p:spPr>
          <a:xfrm>
            <a:off x="10991553" y="5163084"/>
            <a:ext cx="1224136" cy="1694916"/>
          </a:xfrm>
          <a:prstGeom prst="rect">
            <a:avLst/>
          </a:prstGeom>
        </p:spPr>
      </p:pic>
    </p:spTree>
    <p:extLst>
      <p:ext uri="{BB962C8B-B14F-4D97-AF65-F5344CB8AC3E}">
        <p14:creationId xmlns:p14="http://schemas.microsoft.com/office/powerpoint/2010/main" val="330360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DB7BCD-5E45-461B-A8C3-919DFC41F166}"/>
              </a:ext>
            </a:extLst>
          </p:cNvPr>
          <p:cNvPicPr>
            <a:picLocks noChangeAspect="1"/>
          </p:cNvPicPr>
          <p:nvPr/>
        </p:nvPicPr>
        <p:blipFill rotWithShape="1">
          <a:blip r:embed="rId2">
            <a:extLst>
              <a:ext uri="{28A0092B-C50C-407E-A947-70E740481C1C}">
                <a14:useLocalDpi xmlns:a14="http://schemas.microsoft.com/office/drawing/2010/main" val="0"/>
              </a:ext>
            </a:extLst>
          </a:blip>
          <a:srcRect l="74355"/>
          <a:stretch/>
        </p:blipFill>
        <p:spPr>
          <a:xfrm>
            <a:off x="565364" y="3212976"/>
            <a:ext cx="4901053" cy="3140074"/>
          </a:xfrm>
          <a:prstGeom prst="rect">
            <a:avLst/>
          </a:prstGeom>
        </p:spPr>
      </p:pic>
      <p:graphicFrame>
        <p:nvGraphicFramePr>
          <p:cNvPr id="3" name="Table 2">
            <a:extLst>
              <a:ext uri="{FF2B5EF4-FFF2-40B4-BE49-F238E27FC236}">
                <a16:creationId xmlns:a16="http://schemas.microsoft.com/office/drawing/2014/main" id="{6E3AAE5B-09F9-4556-AE18-017F0E41E2AA}"/>
              </a:ext>
            </a:extLst>
          </p:cNvPr>
          <p:cNvGraphicFramePr>
            <a:graphicFrameLocks noGrp="1"/>
          </p:cNvGraphicFramePr>
          <p:nvPr>
            <p:extLst>
              <p:ext uri="{D42A27DB-BD31-4B8C-83A1-F6EECF244321}">
                <p14:modId xmlns:p14="http://schemas.microsoft.com/office/powerpoint/2010/main" val="2184474879"/>
              </p:ext>
            </p:extLst>
          </p:nvPr>
        </p:nvGraphicFramePr>
        <p:xfrm>
          <a:off x="297410" y="288926"/>
          <a:ext cx="4500858" cy="2218851"/>
        </p:xfrm>
        <a:graphic>
          <a:graphicData uri="http://schemas.openxmlformats.org/drawingml/2006/table">
            <a:tbl>
              <a:tblPr firstRow="1" bandRow="1">
                <a:tableStyleId>{69012ECD-51FC-41F1-AA8D-1B2483CD663E}</a:tableStyleId>
              </a:tblPr>
              <a:tblGrid>
                <a:gridCol w="4500858">
                  <a:extLst>
                    <a:ext uri="{9D8B030D-6E8A-4147-A177-3AD203B41FA5}">
                      <a16:colId xmlns:a16="http://schemas.microsoft.com/office/drawing/2014/main" val="1135465624"/>
                    </a:ext>
                  </a:extLst>
                </a:gridCol>
              </a:tblGrid>
              <a:tr h="465297">
                <a:tc>
                  <a:txBody>
                    <a:bodyPr/>
                    <a:lstStyle/>
                    <a:p>
                      <a:r>
                        <a:rPr lang="en-GB" dirty="0"/>
                        <a:t>Write your setting description</a:t>
                      </a:r>
                    </a:p>
                    <a:p>
                      <a:r>
                        <a:rPr lang="en-GB" dirty="0"/>
                        <a:t>I am learning to…</a:t>
                      </a:r>
                    </a:p>
                  </a:txBody>
                  <a:tcPr/>
                </a:tc>
                <a:extLst>
                  <a:ext uri="{0D108BD9-81ED-4DB2-BD59-A6C34878D82A}">
                    <a16:rowId xmlns:a16="http://schemas.microsoft.com/office/drawing/2014/main" val="2322131076"/>
                  </a:ext>
                </a:extLst>
              </a:tr>
              <a:tr h="465297">
                <a:tc>
                  <a:txBody>
                    <a:bodyPr/>
                    <a:lstStyle/>
                    <a:p>
                      <a:r>
                        <a:rPr lang="en-GB" sz="2000" dirty="0"/>
                        <a:t>Use a range of sentence openers</a:t>
                      </a:r>
                    </a:p>
                  </a:txBody>
                  <a:tcPr/>
                </a:tc>
                <a:extLst>
                  <a:ext uri="{0D108BD9-81ED-4DB2-BD59-A6C34878D82A}">
                    <a16:rowId xmlns:a16="http://schemas.microsoft.com/office/drawing/2014/main" val="50824147"/>
                  </a:ext>
                </a:extLst>
              </a:tr>
              <a:tr h="465297">
                <a:tc>
                  <a:txBody>
                    <a:bodyPr/>
                    <a:lstStyle/>
                    <a:p>
                      <a:r>
                        <a:rPr lang="en-GB" sz="2000" dirty="0"/>
                        <a:t>Use interesting adverbs</a:t>
                      </a:r>
                    </a:p>
                  </a:txBody>
                  <a:tcPr/>
                </a:tc>
                <a:extLst>
                  <a:ext uri="{0D108BD9-81ED-4DB2-BD59-A6C34878D82A}">
                    <a16:rowId xmlns:a16="http://schemas.microsoft.com/office/drawing/2014/main" val="1149584173"/>
                  </a:ext>
                </a:extLst>
              </a:tr>
              <a:tr h="465297">
                <a:tc>
                  <a:txBody>
                    <a:bodyPr/>
                    <a:lstStyle/>
                    <a:p>
                      <a:r>
                        <a:rPr lang="en-GB" sz="2000" dirty="0"/>
                        <a:t>Use a range of conjunctions</a:t>
                      </a:r>
                    </a:p>
                  </a:txBody>
                  <a:tcPr/>
                </a:tc>
                <a:extLst>
                  <a:ext uri="{0D108BD9-81ED-4DB2-BD59-A6C34878D82A}">
                    <a16:rowId xmlns:a16="http://schemas.microsoft.com/office/drawing/2014/main" val="3031851513"/>
                  </a:ext>
                </a:extLst>
              </a:tr>
            </a:tbl>
          </a:graphicData>
        </a:graphic>
      </p:graphicFrame>
      <p:pic>
        <p:nvPicPr>
          <p:cNvPr id="9" name="Picture 8">
            <a:extLst>
              <a:ext uri="{FF2B5EF4-FFF2-40B4-BE49-F238E27FC236}">
                <a16:creationId xmlns:a16="http://schemas.microsoft.com/office/drawing/2014/main" id="{851F8082-C589-4F48-8FF4-74FA997D6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828" y="2507777"/>
            <a:ext cx="5984880" cy="4144529"/>
          </a:xfrm>
          <a:prstGeom prst="rect">
            <a:avLst/>
          </a:prstGeom>
        </p:spPr>
      </p:pic>
      <p:pic>
        <p:nvPicPr>
          <p:cNvPr id="10" name="Picture 9">
            <a:extLst>
              <a:ext uri="{FF2B5EF4-FFF2-40B4-BE49-F238E27FC236}">
                <a16:creationId xmlns:a16="http://schemas.microsoft.com/office/drawing/2014/main" id="{ED3D4DD7-D223-4D01-9E7C-DA1B5CF5AC09}"/>
              </a:ext>
            </a:extLst>
          </p:cNvPr>
          <p:cNvPicPr>
            <a:picLocks noChangeAspect="1"/>
          </p:cNvPicPr>
          <p:nvPr/>
        </p:nvPicPr>
        <p:blipFill rotWithShape="1">
          <a:blip r:embed="rId2">
            <a:extLst>
              <a:ext uri="{28A0092B-C50C-407E-A947-70E740481C1C}">
                <a14:useLocalDpi xmlns:a14="http://schemas.microsoft.com/office/drawing/2010/main" val="0"/>
              </a:ext>
            </a:extLst>
          </a:blip>
          <a:srcRect r="46730" b="7910"/>
          <a:stretch/>
        </p:blipFill>
        <p:spPr>
          <a:xfrm>
            <a:off x="4870276" y="288926"/>
            <a:ext cx="7318549" cy="2078722"/>
          </a:xfrm>
          <a:prstGeom prst="rect">
            <a:avLst/>
          </a:prstGeom>
        </p:spPr>
      </p:pic>
    </p:spTree>
    <p:extLst>
      <p:ext uri="{BB962C8B-B14F-4D97-AF65-F5344CB8AC3E}">
        <p14:creationId xmlns:p14="http://schemas.microsoft.com/office/powerpoint/2010/main" val="59031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9A4E33EC-D715-440E-9062-8AFA4CC9E341}" vid="{0DFBCB81-4ACA-49F1-BA1C-2B43B27F1FC4}"/>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bookstack presentation (widescreen)</Template>
  <TotalTime>2369</TotalTime>
  <Words>241</Words>
  <Application>Microsoft Office PowerPoint</Application>
  <PresentationFormat>Custom</PresentationFormat>
  <Paragraphs>29</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Century Gothic</vt:lpstr>
      <vt:lpstr>Comic Sans MS</vt:lpstr>
      <vt:lpstr>Times New Roman</vt:lpstr>
      <vt:lpstr>Books 16x9</vt:lpstr>
      <vt:lpstr>Friday</vt:lpstr>
      <vt:lpstr>Friday   You don’t need to print these daily spelling mats, you can just copy from the 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 an adult practise measuring accurately. </vt:lpstr>
      <vt:lpstr>PowerPoint Presentation</vt:lpstr>
      <vt:lpstr>Have a great weekend!  Don’t forget to send me a picture of something you’re proud of.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  Home Learning</dc:title>
  <dc:creator>Kathryn Ayre</dc:creator>
  <cp:lastModifiedBy>Hayley Barkley</cp:lastModifiedBy>
  <cp:revision>62</cp:revision>
  <dcterms:created xsi:type="dcterms:W3CDTF">2020-04-28T08:39:03Z</dcterms:created>
  <dcterms:modified xsi:type="dcterms:W3CDTF">2020-06-08T12:00:50Z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