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8" r:id="rId6"/>
    <p:sldId id="268" r:id="rId7"/>
    <p:sldId id="265" r:id="rId8"/>
    <p:sldId id="266" r:id="rId9"/>
    <p:sldId id="263" r:id="rId10"/>
    <p:sldId id="262" r:id="rId11"/>
    <p:sldId id="264" r:id="rId12"/>
    <p:sldId id="261" r:id="rId13"/>
    <p:sldId id="260" r:id="rId14"/>
    <p:sldId id="26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CC99"/>
    <a:srgbClr val="00FF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84606" autoAdjust="0"/>
  </p:normalViewPr>
  <p:slideViewPr>
    <p:cSldViewPr>
      <p:cViewPr varScale="1">
        <p:scale>
          <a:sx n="90" d="100"/>
          <a:sy n="90" d="100"/>
        </p:scale>
        <p:origin x="534"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7B3F45A-7011-429D-AE65-D17F210D4850}" type="datetimeFigureOut">
              <a:rPr lang="en-GB" smtClean="0"/>
              <a:pPr/>
              <a:t>09/07/2020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7AB0620-EFB6-464C-B0D5-C066818EDB31}" type="slidenum">
              <a:rPr lang="en-GB" smtClean="0"/>
              <a:pPr/>
              <a:t>‹#›</a:t>
            </a:fld>
            <a:endParaRPr lang="en-GB"/>
          </a:p>
        </p:txBody>
      </p:sp>
    </p:spTree>
    <p:extLst>
      <p:ext uri="{BB962C8B-B14F-4D97-AF65-F5344CB8AC3E}">
        <p14:creationId xmlns:p14="http://schemas.microsoft.com/office/powerpoint/2010/main" val="138957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E0A24DED-D149-4270-9C2A-1EFB52F03CC8}" type="datetimeFigureOut">
              <a:rPr lang="en-GB" smtClean="0"/>
              <a:pPr/>
              <a:t>09/07/2020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744D665-FED7-4883-B08F-B01B3577CB5A}" type="slidenum">
              <a:rPr lang="en-GB" smtClean="0"/>
              <a:pPr/>
              <a:t>‹#›</a:t>
            </a:fld>
            <a:endParaRPr lang="en-GB"/>
          </a:p>
        </p:txBody>
      </p:sp>
    </p:spTree>
    <p:extLst>
      <p:ext uri="{BB962C8B-B14F-4D97-AF65-F5344CB8AC3E}">
        <p14:creationId xmlns:p14="http://schemas.microsoft.com/office/powerpoint/2010/main" val="309914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1</a:t>
            </a:fld>
            <a:endParaRPr lang="en-GB"/>
          </a:p>
        </p:txBody>
      </p:sp>
    </p:spTree>
    <p:extLst>
      <p:ext uri="{BB962C8B-B14F-4D97-AF65-F5344CB8AC3E}">
        <p14:creationId xmlns:p14="http://schemas.microsoft.com/office/powerpoint/2010/main" val="104325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10</a:t>
            </a:fld>
            <a:endParaRPr lang="en-GB"/>
          </a:p>
        </p:txBody>
      </p:sp>
    </p:spTree>
    <p:extLst>
      <p:ext uri="{BB962C8B-B14F-4D97-AF65-F5344CB8AC3E}">
        <p14:creationId xmlns:p14="http://schemas.microsoft.com/office/powerpoint/2010/main" val="84260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11</a:t>
            </a:fld>
            <a:endParaRPr lang="en-GB"/>
          </a:p>
        </p:txBody>
      </p:sp>
    </p:spTree>
    <p:extLst>
      <p:ext uri="{BB962C8B-B14F-4D97-AF65-F5344CB8AC3E}">
        <p14:creationId xmlns:p14="http://schemas.microsoft.com/office/powerpoint/2010/main" val="28132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2</a:t>
            </a:fld>
            <a:endParaRPr lang="en-GB"/>
          </a:p>
        </p:txBody>
      </p:sp>
    </p:spTree>
    <p:extLst>
      <p:ext uri="{BB962C8B-B14F-4D97-AF65-F5344CB8AC3E}">
        <p14:creationId xmlns:p14="http://schemas.microsoft.com/office/powerpoint/2010/main" val="271499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3</a:t>
            </a:fld>
            <a:endParaRPr lang="en-GB"/>
          </a:p>
        </p:txBody>
      </p:sp>
    </p:spTree>
    <p:extLst>
      <p:ext uri="{BB962C8B-B14F-4D97-AF65-F5344CB8AC3E}">
        <p14:creationId xmlns:p14="http://schemas.microsoft.com/office/powerpoint/2010/main" val="24113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4</a:t>
            </a:fld>
            <a:endParaRPr lang="en-GB"/>
          </a:p>
        </p:txBody>
      </p:sp>
    </p:spTree>
    <p:extLst>
      <p:ext uri="{BB962C8B-B14F-4D97-AF65-F5344CB8AC3E}">
        <p14:creationId xmlns:p14="http://schemas.microsoft.com/office/powerpoint/2010/main" val="328459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44D665-FED7-4883-B08F-B01B3577CB5A}" type="slidenum">
              <a:rPr lang="en-GB" smtClean="0"/>
              <a:pPr/>
              <a:t>5</a:t>
            </a:fld>
            <a:endParaRPr lang="en-GB"/>
          </a:p>
        </p:txBody>
      </p:sp>
    </p:spTree>
    <p:extLst>
      <p:ext uri="{BB962C8B-B14F-4D97-AF65-F5344CB8AC3E}">
        <p14:creationId xmlns:p14="http://schemas.microsoft.com/office/powerpoint/2010/main" val="312274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6</a:t>
            </a:fld>
            <a:endParaRPr lang="en-GB"/>
          </a:p>
        </p:txBody>
      </p:sp>
    </p:spTree>
    <p:extLst>
      <p:ext uri="{BB962C8B-B14F-4D97-AF65-F5344CB8AC3E}">
        <p14:creationId xmlns:p14="http://schemas.microsoft.com/office/powerpoint/2010/main" val="326757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7</a:t>
            </a:fld>
            <a:endParaRPr lang="en-GB"/>
          </a:p>
        </p:txBody>
      </p:sp>
    </p:spTree>
    <p:extLst>
      <p:ext uri="{BB962C8B-B14F-4D97-AF65-F5344CB8AC3E}">
        <p14:creationId xmlns:p14="http://schemas.microsoft.com/office/powerpoint/2010/main" val="256496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8</a:t>
            </a:fld>
            <a:endParaRPr lang="en-GB"/>
          </a:p>
        </p:txBody>
      </p:sp>
    </p:spTree>
    <p:extLst>
      <p:ext uri="{BB962C8B-B14F-4D97-AF65-F5344CB8AC3E}">
        <p14:creationId xmlns:p14="http://schemas.microsoft.com/office/powerpoint/2010/main" val="49853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pPr/>
              <a:t>9</a:t>
            </a:fld>
            <a:endParaRPr lang="en-GB"/>
          </a:p>
        </p:txBody>
      </p:sp>
    </p:spTree>
    <p:extLst>
      <p:ext uri="{BB962C8B-B14F-4D97-AF65-F5344CB8AC3E}">
        <p14:creationId xmlns:p14="http://schemas.microsoft.com/office/powerpoint/2010/main" val="282655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60515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357810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192051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54507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195927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33283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377190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253104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226454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284944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FFDD5-C2E5-444F-96CC-CA581A6FA763}" type="datetimeFigureOut">
              <a:rPr lang="en-GB" smtClean="0"/>
              <a:pPr/>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AE3DE-A0D0-4FD6-9144-2F7E9B0DB72A}" type="slidenum">
              <a:rPr lang="en-GB" smtClean="0"/>
              <a:pPr/>
              <a:t>‹#›</a:t>
            </a:fld>
            <a:endParaRPr lang="en-GB"/>
          </a:p>
        </p:txBody>
      </p:sp>
    </p:spTree>
    <p:extLst>
      <p:ext uri="{BB962C8B-B14F-4D97-AF65-F5344CB8AC3E}">
        <p14:creationId xmlns:p14="http://schemas.microsoft.com/office/powerpoint/2010/main" val="252732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FFDD5-C2E5-444F-96CC-CA581A6FA763}" type="datetimeFigureOut">
              <a:rPr lang="en-GB" smtClean="0"/>
              <a:pPr/>
              <a:t>09/07/2020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E3DE-A0D0-4FD6-9144-2F7E9B0DB72A}" type="slidenum">
              <a:rPr lang="en-GB" smtClean="0"/>
              <a:pPr/>
              <a:t>‹#›</a:t>
            </a:fld>
            <a:endParaRPr lang="en-GB"/>
          </a:p>
        </p:txBody>
      </p:sp>
    </p:spTree>
    <p:extLst>
      <p:ext uri="{BB962C8B-B14F-4D97-AF65-F5344CB8AC3E}">
        <p14:creationId xmlns:p14="http://schemas.microsoft.com/office/powerpoint/2010/main" val="159506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kiteacademy.sharepoint.com/:v:/s/homelearning/EXDw8CB1MYhGqYI0MVorhngBg9vVZoDmgC3pB-Tev6KVIw?e=kUTft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fernhillprimary.kite.academy/curriculum/curriculum-polic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utismhomerescue.wordpress.com/category/required-reading/" TargetMode="Externa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DEAB02-8C92-4C58-88D3-5F3786F515F1}"/>
              </a:ext>
            </a:extLst>
          </p:cNvPr>
          <p:cNvPicPr>
            <a:picLocks noChangeAspect="1"/>
          </p:cNvPicPr>
          <p:nvPr/>
        </p:nvPicPr>
        <p:blipFill>
          <a:blip r:embed="rId3" cstate="print"/>
          <a:stretch>
            <a:fillRect/>
          </a:stretch>
        </p:blipFill>
        <p:spPr>
          <a:xfrm>
            <a:off x="2857818" y="5403491"/>
            <a:ext cx="1423232" cy="1389345"/>
          </a:xfrm>
          <a:prstGeom prst="rect">
            <a:avLst/>
          </a:prstGeom>
        </p:spPr>
      </p:pic>
      <p:sp>
        <p:nvSpPr>
          <p:cNvPr id="2" name="Title 1"/>
          <p:cNvSpPr>
            <a:spLocks noGrp="1"/>
          </p:cNvSpPr>
          <p:nvPr>
            <p:ph type="ctrTitle"/>
          </p:nvPr>
        </p:nvSpPr>
        <p:spPr>
          <a:xfrm>
            <a:off x="762000" y="685800"/>
            <a:ext cx="7772400" cy="2819400"/>
          </a:xfrm>
        </p:spPr>
        <p:txBody>
          <a:bodyPr>
            <a:normAutofit fontScale="90000"/>
          </a:bodyPr>
          <a:lstStyle/>
          <a:p>
            <a:r>
              <a:rPr lang="en-GB" sz="3600" dirty="0"/>
              <a:t>Welcome to Fernhill Primary School</a:t>
            </a:r>
            <a:br>
              <a:rPr lang="en-GB" dirty="0"/>
            </a:br>
            <a:r>
              <a:rPr lang="en-GB" dirty="0"/>
              <a:t>Meet the Teachers</a:t>
            </a:r>
            <a:br>
              <a:rPr lang="en-GB" dirty="0"/>
            </a:br>
            <a:r>
              <a:rPr lang="en-GB" dirty="0"/>
              <a:t>Year 4</a:t>
            </a:r>
            <a:br>
              <a:rPr lang="en-GB" dirty="0"/>
            </a:br>
            <a:r>
              <a:rPr lang="en-GB" sz="4000" dirty="0"/>
              <a:t>Mrs Kerr &amp; Miss Ayre </a:t>
            </a:r>
            <a:br>
              <a:rPr lang="en-GB" sz="4000" dirty="0"/>
            </a:br>
            <a:r>
              <a:rPr lang="en-GB" sz="4000" dirty="0"/>
              <a:t>(Teachers) </a:t>
            </a:r>
            <a:br>
              <a:rPr lang="en-GB" sz="4000" dirty="0"/>
            </a:br>
            <a:endParaRPr lang="en-GB" sz="3600" dirty="0"/>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5767602"/>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cstate="print"/>
          <a:srcRect/>
          <a:stretch>
            <a:fillRect/>
          </a:stretch>
        </p:blipFill>
        <p:spPr bwMode="auto">
          <a:xfrm>
            <a:off x="1600200" y="2706032"/>
            <a:ext cx="2036164" cy="3048000"/>
          </a:xfrm>
          <a:prstGeom prst="rect">
            <a:avLst/>
          </a:prstGeom>
          <a:noFill/>
          <a:ln w="9525">
            <a:noFill/>
            <a:miter lim="800000"/>
            <a:headEnd/>
            <a:tailEnd/>
          </a:ln>
        </p:spPr>
      </p:pic>
      <p:pic>
        <p:nvPicPr>
          <p:cNvPr id="7" name="Picture 6">
            <a:extLst>
              <a:ext uri="{FF2B5EF4-FFF2-40B4-BE49-F238E27FC236}">
                <a16:creationId xmlns:a16="http://schemas.microsoft.com/office/drawing/2014/main" id="{C2B2D7A2-C353-45AC-A1A6-88FF2BE50405}"/>
              </a:ext>
            </a:extLst>
          </p:cNvPr>
          <p:cNvPicPr>
            <a:picLocks noChangeAspect="1"/>
          </p:cNvPicPr>
          <p:nvPr/>
        </p:nvPicPr>
        <p:blipFill>
          <a:blip r:embed="rId6"/>
          <a:stretch>
            <a:fillRect/>
          </a:stretch>
        </p:blipFill>
        <p:spPr>
          <a:xfrm>
            <a:off x="5667654" y="2792875"/>
            <a:ext cx="1891150" cy="2974727"/>
          </a:xfrm>
          <a:prstGeom prst="rect">
            <a:avLst/>
          </a:prstGeom>
        </p:spPr>
      </p:pic>
    </p:spTree>
    <p:extLst>
      <p:ext uri="{BB962C8B-B14F-4D97-AF65-F5344CB8AC3E}">
        <p14:creationId xmlns:p14="http://schemas.microsoft.com/office/powerpoint/2010/main" val="119493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AAB96-9A1B-404C-B8C4-194B2A272F4A}"/>
              </a:ext>
            </a:extLst>
          </p:cNvPr>
          <p:cNvPicPr>
            <a:picLocks noChangeAspect="1"/>
          </p:cNvPicPr>
          <p:nvPr/>
        </p:nvPicPr>
        <p:blipFill>
          <a:blip r:embed="rId3" cstate="print"/>
          <a:stretch>
            <a:fillRect/>
          </a:stretch>
        </p:blipFill>
        <p:spPr>
          <a:xfrm>
            <a:off x="5257800" y="5193354"/>
            <a:ext cx="1420491" cy="1390008"/>
          </a:xfrm>
          <a:prstGeom prst="rect">
            <a:avLst/>
          </a:prstGeom>
        </p:spPr>
      </p:pic>
      <p:sp>
        <p:nvSpPr>
          <p:cNvPr id="2" name="Title 1"/>
          <p:cNvSpPr>
            <a:spLocks noGrp="1"/>
          </p:cNvSpPr>
          <p:nvPr>
            <p:ph type="title"/>
          </p:nvPr>
        </p:nvSpPr>
        <p:spPr/>
        <p:txBody>
          <a:bodyPr/>
          <a:lstStyle/>
          <a:p>
            <a:r>
              <a:rPr lang="en-GB" dirty="0"/>
              <a:t>A worry or concern?</a:t>
            </a:r>
          </a:p>
        </p:txBody>
      </p:sp>
      <p:sp>
        <p:nvSpPr>
          <p:cNvPr id="3" name="Content Placeholder 2"/>
          <p:cNvSpPr>
            <a:spLocks noGrp="1"/>
          </p:cNvSpPr>
          <p:nvPr>
            <p:ph idx="1"/>
          </p:nvPr>
        </p:nvSpPr>
        <p:spPr>
          <a:xfrm>
            <a:off x="457200" y="1417638"/>
            <a:ext cx="6477000" cy="4525963"/>
          </a:xfrm>
        </p:spPr>
        <p:txBody>
          <a:bodyPr/>
          <a:lstStyle/>
          <a:p>
            <a:pPr marL="0" indent="0">
              <a:buNone/>
            </a:pPr>
            <a:r>
              <a:rPr lang="en-GB" sz="2400" dirty="0"/>
              <a:t>Always come and talk to us if you have a worry or a concern. This can be either face to face, on the phone or via a note in your child’s reading diary.</a:t>
            </a:r>
          </a:p>
          <a:p>
            <a:pPr marL="0" indent="0">
              <a:buNone/>
            </a:pPr>
            <a:r>
              <a:rPr lang="en-GB" sz="2400" dirty="0"/>
              <a:t>We’re usually available straight after school, except on Mondays (staff meetings) or if we are running a club.  Please note Mrs Kerr will not be in school on a Thursday or Friday.</a:t>
            </a:r>
          </a:p>
          <a:p>
            <a:pPr marL="0" indent="0">
              <a:buNone/>
            </a:pPr>
            <a:endParaRPr lang="en-GB" sz="2400" dirty="0"/>
          </a:p>
          <a:p>
            <a:pPr marL="0" indent="0" algn="ctr">
              <a:buNone/>
            </a:pPr>
            <a:r>
              <a:rPr lang="en-GB" sz="2400" dirty="0"/>
              <a:t>For longer appointments, please call the school office to arrange an appointment.</a:t>
            </a:r>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658838"/>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7EEF573-1803-41A2-ADBE-D76C55B81FCB}"/>
              </a:ext>
            </a:extLst>
          </p:cNvPr>
          <p:cNvPicPr>
            <a:picLocks noChangeAspect="1"/>
          </p:cNvPicPr>
          <p:nvPr/>
        </p:nvPicPr>
        <p:blipFill>
          <a:blip r:embed="rId5" cstate="print"/>
          <a:stretch>
            <a:fillRect/>
          </a:stretch>
        </p:blipFill>
        <p:spPr>
          <a:xfrm>
            <a:off x="6849908" y="1357012"/>
            <a:ext cx="2095500" cy="2181225"/>
          </a:xfrm>
          <a:prstGeom prst="rect">
            <a:avLst/>
          </a:prstGeom>
        </p:spPr>
      </p:pic>
    </p:spTree>
    <p:extLst>
      <p:ext uri="{BB962C8B-B14F-4D97-AF65-F5344CB8AC3E}">
        <p14:creationId xmlns:p14="http://schemas.microsoft.com/office/powerpoint/2010/main" val="205125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AAB96-9A1B-404C-B8C4-194B2A272F4A}"/>
              </a:ext>
            </a:extLst>
          </p:cNvPr>
          <p:cNvPicPr>
            <a:picLocks noChangeAspect="1"/>
          </p:cNvPicPr>
          <p:nvPr/>
        </p:nvPicPr>
        <p:blipFill>
          <a:blip r:embed="rId3" cstate="print"/>
          <a:stretch>
            <a:fillRect/>
          </a:stretch>
        </p:blipFill>
        <p:spPr>
          <a:xfrm>
            <a:off x="5257800" y="5193354"/>
            <a:ext cx="1420491" cy="1390008"/>
          </a:xfrm>
          <a:prstGeom prst="rect">
            <a:avLst/>
          </a:prstGeom>
        </p:spPr>
      </p:pic>
      <p:sp>
        <p:nvSpPr>
          <p:cNvPr id="2" name="Title 1"/>
          <p:cNvSpPr>
            <a:spLocks noGrp="1"/>
          </p:cNvSpPr>
          <p:nvPr>
            <p:ph type="title"/>
          </p:nvPr>
        </p:nvSpPr>
        <p:spPr/>
        <p:txBody>
          <a:bodyPr/>
          <a:lstStyle/>
          <a:p>
            <a:r>
              <a:rPr lang="en-GB" dirty="0"/>
              <a:t>And finally….</a:t>
            </a:r>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658838"/>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B057B6EA-AEE4-4222-AE5B-2A7FF1A69BF1}"/>
              </a:ext>
            </a:extLst>
          </p:cNvPr>
          <p:cNvSpPr>
            <a:spLocks noGrp="1"/>
          </p:cNvSpPr>
          <p:nvPr>
            <p:ph idx="1"/>
          </p:nvPr>
        </p:nvSpPr>
        <p:spPr/>
        <p:txBody>
          <a:bodyPr>
            <a:normAutofit/>
          </a:bodyPr>
          <a:lstStyle/>
          <a:p>
            <a:pPr marL="0" indent="0" algn="ctr">
              <a:buNone/>
            </a:pPr>
            <a:r>
              <a:rPr lang="en-GB" dirty="0"/>
              <a:t>Dear Chestnut Class,</a:t>
            </a:r>
          </a:p>
          <a:p>
            <a:pPr marL="0" indent="0" algn="ctr">
              <a:buNone/>
            </a:pPr>
            <a:r>
              <a:rPr lang="en-GB" dirty="0"/>
              <a:t>We’re sorry we can’t see most of you in person now but we’re looking forward to meeting you in September. Until then, follow the link to stories we have recorded just for you.</a:t>
            </a:r>
          </a:p>
          <a:p>
            <a:pPr marL="0" indent="0" algn="ctr">
              <a:buNone/>
            </a:pPr>
            <a:r>
              <a:rPr lang="en-GB" sz="2000" u="sng" dirty="0">
                <a:hlinkClick r:id="rId5"/>
              </a:rPr>
              <a:t>https://kiteacademy.sharepoint.com/:v:/s/homelearning/EXDw8CB1MYhGqYI0MVorhngBg9vVZoDmgC3pB-Tev6KVIw?e=kUTftl</a:t>
            </a:r>
            <a:r>
              <a:rPr lang="en-GB" sz="2000" dirty="0"/>
              <a:t> </a:t>
            </a:r>
          </a:p>
        </p:txBody>
      </p:sp>
    </p:spTree>
    <p:extLst>
      <p:ext uri="{BB962C8B-B14F-4D97-AF65-F5344CB8AC3E}">
        <p14:creationId xmlns:p14="http://schemas.microsoft.com/office/powerpoint/2010/main" val="120399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7315200" y="4038600"/>
            <a:ext cx="1171107" cy="1753067"/>
          </a:xfrm>
          <a:prstGeom prst="rect">
            <a:avLst/>
          </a:prstGeom>
          <a:noFill/>
          <a:ln w="9525">
            <a:noFill/>
            <a:miter lim="800000"/>
            <a:headEnd/>
            <a:tailEnd/>
          </a:ln>
        </p:spPr>
      </p:pic>
      <p:pic>
        <p:nvPicPr>
          <p:cNvPr id="6" name="Picture 5">
            <a:extLst>
              <a:ext uri="{FF2B5EF4-FFF2-40B4-BE49-F238E27FC236}">
                <a16:creationId xmlns:a16="http://schemas.microsoft.com/office/drawing/2014/main" id="{AB682D13-ED94-4D31-9A85-90793A401388}"/>
              </a:ext>
            </a:extLst>
          </p:cNvPr>
          <p:cNvPicPr>
            <a:picLocks noChangeAspect="1"/>
          </p:cNvPicPr>
          <p:nvPr/>
        </p:nvPicPr>
        <p:blipFill>
          <a:blip r:embed="rId4" cstate="print"/>
          <a:stretch>
            <a:fillRect/>
          </a:stretch>
        </p:blipFill>
        <p:spPr>
          <a:xfrm>
            <a:off x="5460584" y="5248928"/>
            <a:ext cx="1423232" cy="1389345"/>
          </a:xfrm>
          <a:prstGeom prst="rect">
            <a:avLst/>
          </a:prstGeom>
        </p:spPr>
      </p:pic>
      <p:sp>
        <p:nvSpPr>
          <p:cNvPr id="2" name="Title 1"/>
          <p:cNvSpPr>
            <a:spLocks noGrp="1"/>
          </p:cNvSpPr>
          <p:nvPr>
            <p:ph type="title"/>
          </p:nvPr>
        </p:nvSpPr>
        <p:spPr>
          <a:xfrm>
            <a:off x="531518" y="152400"/>
            <a:ext cx="8229600" cy="1143000"/>
          </a:xfrm>
        </p:spPr>
        <p:txBody>
          <a:bodyPr/>
          <a:lstStyle/>
          <a:p>
            <a:r>
              <a:rPr lang="en-GB" dirty="0"/>
              <a:t>Meet the teacher…</a:t>
            </a:r>
          </a:p>
        </p:txBody>
      </p:sp>
      <p:sp>
        <p:nvSpPr>
          <p:cNvPr id="3" name="Content Placeholder 2"/>
          <p:cNvSpPr>
            <a:spLocks noGrp="1"/>
          </p:cNvSpPr>
          <p:nvPr>
            <p:ph idx="1"/>
          </p:nvPr>
        </p:nvSpPr>
        <p:spPr>
          <a:xfrm>
            <a:off x="457200" y="1417638"/>
            <a:ext cx="8229600" cy="4525963"/>
          </a:xfrm>
        </p:spPr>
        <p:txBody>
          <a:bodyPr>
            <a:normAutofit/>
          </a:bodyPr>
          <a:lstStyle/>
          <a:p>
            <a:pPr marL="0" indent="0" algn="ctr">
              <a:buNone/>
            </a:pPr>
            <a:r>
              <a:rPr lang="en-GB" sz="1800" dirty="0"/>
              <a:t>Class Teacher: Mrs Kerr</a:t>
            </a:r>
            <a:endParaRPr lang="en-GB" sz="1800" b="1" dirty="0"/>
          </a:p>
          <a:p>
            <a:pPr marL="0" indent="0">
              <a:buNone/>
            </a:pPr>
            <a:r>
              <a:rPr lang="en-GB" sz="1800" b="1" dirty="0"/>
              <a:t>A little about me: </a:t>
            </a:r>
          </a:p>
          <a:p>
            <a:pPr marL="0" indent="0">
              <a:buNone/>
            </a:pPr>
            <a:r>
              <a:rPr lang="en-GB" sz="1800" dirty="0"/>
              <a:t>I am currently working in a different  Kite School , teaching Year 3 and am really looking forward to coming to </a:t>
            </a:r>
            <a:r>
              <a:rPr lang="en-GB" sz="1800" dirty="0" err="1"/>
              <a:t>Fernhill</a:t>
            </a:r>
            <a:r>
              <a:rPr lang="en-GB" sz="1800" dirty="0"/>
              <a:t> in September where I will be teaching Chestnut Class for part of the week.  I  am passionate about History so I am very excited about teaching some of the amazing topics we have coming up next year.  When I’m not at School I enjoy running and have taken part in some 5K and 10K races. Unfortunately I am not very fast but I am always pleased to get over the finish line! I will also be doing lots of reading over the Summer as this is another of my favourite hobbies.  </a:t>
            </a:r>
          </a:p>
          <a:p>
            <a:pPr marL="0" indent="0">
              <a:buNone/>
            </a:pPr>
            <a:r>
              <a:rPr lang="en-GB" sz="1800" dirty="0"/>
              <a:t>I’m really looking forward to meeting you all.</a:t>
            </a:r>
          </a:p>
          <a:p>
            <a:endParaRPr lang="en-GB" sz="1800" dirty="0"/>
          </a:p>
          <a:p>
            <a:pPr>
              <a:buNone/>
            </a:pPr>
            <a:endParaRPr lang="en-GB" sz="1800" dirty="0"/>
          </a:p>
        </p:txBody>
      </p:sp>
      <p:pic>
        <p:nvPicPr>
          <p:cNvPr id="5" name="Picture 4" descr="Fernhill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5658838"/>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14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682D13-ED94-4D31-9A85-90793A401388}"/>
              </a:ext>
            </a:extLst>
          </p:cNvPr>
          <p:cNvPicPr>
            <a:picLocks noChangeAspect="1"/>
          </p:cNvPicPr>
          <p:nvPr/>
        </p:nvPicPr>
        <p:blipFill>
          <a:blip r:embed="rId3" cstate="print"/>
          <a:stretch>
            <a:fillRect/>
          </a:stretch>
        </p:blipFill>
        <p:spPr>
          <a:xfrm>
            <a:off x="5460584" y="5248928"/>
            <a:ext cx="1423232" cy="1389345"/>
          </a:xfrm>
          <a:prstGeom prst="rect">
            <a:avLst/>
          </a:prstGeom>
        </p:spPr>
      </p:pic>
      <p:sp>
        <p:nvSpPr>
          <p:cNvPr id="2" name="Title 1"/>
          <p:cNvSpPr>
            <a:spLocks noGrp="1"/>
          </p:cNvSpPr>
          <p:nvPr>
            <p:ph type="title"/>
          </p:nvPr>
        </p:nvSpPr>
        <p:spPr>
          <a:xfrm>
            <a:off x="531518" y="152400"/>
            <a:ext cx="8229600" cy="1143000"/>
          </a:xfrm>
        </p:spPr>
        <p:txBody>
          <a:bodyPr/>
          <a:lstStyle/>
          <a:p>
            <a:r>
              <a:rPr lang="en-GB" dirty="0"/>
              <a:t>Meet the teacher…</a:t>
            </a:r>
          </a:p>
        </p:txBody>
      </p:sp>
      <p:sp>
        <p:nvSpPr>
          <p:cNvPr id="3" name="Content Placeholder 2"/>
          <p:cNvSpPr>
            <a:spLocks noGrp="1"/>
          </p:cNvSpPr>
          <p:nvPr>
            <p:ph idx="1"/>
          </p:nvPr>
        </p:nvSpPr>
        <p:spPr>
          <a:xfrm>
            <a:off x="457200" y="1417638"/>
            <a:ext cx="6781800" cy="4525963"/>
          </a:xfrm>
        </p:spPr>
        <p:txBody>
          <a:bodyPr>
            <a:normAutofit lnSpcReduction="10000"/>
          </a:bodyPr>
          <a:lstStyle/>
          <a:p>
            <a:pPr marL="0" indent="0" algn="ctr">
              <a:buNone/>
            </a:pPr>
            <a:r>
              <a:rPr lang="en-GB" sz="1800" dirty="0"/>
              <a:t>Class Teacher: Miss </a:t>
            </a:r>
            <a:r>
              <a:rPr lang="en-GB" sz="1800" dirty="0" err="1"/>
              <a:t>Ayre</a:t>
            </a:r>
            <a:endParaRPr lang="en-GB" sz="1800" b="1" dirty="0"/>
          </a:p>
          <a:p>
            <a:pPr marL="0" indent="0">
              <a:buNone/>
            </a:pPr>
            <a:r>
              <a:rPr lang="en-GB" sz="1800" b="1" dirty="0"/>
              <a:t>A little about me: </a:t>
            </a:r>
          </a:p>
          <a:p>
            <a:pPr marL="0" indent="0">
              <a:buNone/>
            </a:pPr>
            <a:r>
              <a:rPr lang="en-GB" sz="1800" dirty="0"/>
              <a:t>Last year, I joined the Fernhill family as the Year Six class teacher and Special Educational Needs Coordinator (</a:t>
            </a:r>
            <a:r>
              <a:rPr lang="en-GB" sz="1800" dirty="0" err="1"/>
              <a:t>SENCo</a:t>
            </a:r>
            <a:r>
              <a:rPr lang="en-GB" sz="1800" dirty="0"/>
              <a:t>). I have worked in Years 2, 4 and 6 throughout my teaching career. Next year, I will teach Chestnut class for part of the week and the rest of the week I will be carrying out my role as </a:t>
            </a:r>
            <a:r>
              <a:rPr lang="en-GB" sz="1800" dirty="0" err="1"/>
              <a:t>SENCo</a:t>
            </a:r>
            <a:r>
              <a:rPr lang="en-GB" sz="1800" dirty="0"/>
              <a:t> supporting pupils and staff across the whole school. </a:t>
            </a:r>
          </a:p>
          <a:p>
            <a:pPr marL="0" indent="0">
              <a:buNone/>
            </a:pPr>
            <a:r>
              <a:rPr lang="en-GB" sz="1800" dirty="0"/>
              <a:t>As some of you will know, I ran the Glee club last year because I love signing and dancing. I used to belong to a choir and enjoyed being part of a dance school when I was younger. In my free time I love baking and take part in adult tap lessons. More recently, I’ve also taken up walking as I’m sure most of you have enjoyed your daily exercise! I also love doing art and crafting.</a:t>
            </a:r>
          </a:p>
          <a:p>
            <a:pPr marL="0" indent="0">
              <a:buNone/>
            </a:pPr>
            <a:r>
              <a:rPr lang="en-GB" sz="1800" dirty="0"/>
              <a:t>I can’t wait to be your teacher next year and look forward to</a:t>
            </a:r>
          </a:p>
          <a:p>
            <a:pPr marL="0" indent="0">
              <a:buNone/>
            </a:pPr>
            <a:r>
              <a:rPr lang="en-GB" sz="1800" dirty="0"/>
              <a:t>getting to know you all.</a:t>
            </a:r>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658838"/>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3D62F92-621A-4394-82FC-A7D4CCEA7D9E}"/>
              </a:ext>
            </a:extLst>
          </p:cNvPr>
          <p:cNvPicPr>
            <a:picLocks noChangeAspect="1"/>
          </p:cNvPicPr>
          <p:nvPr/>
        </p:nvPicPr>
        <p:blipFill rotWithShape="1">
          <a:blip r:embed="rId5"/>
          <a:srcRect t="8909"/>
          <a:stretch/>
        </p:blipFill>
        <p:spPr>
          <a:xfrm>
            <a:off x="7340228" y="3352800"/>
            <a:ext cx="1631276" cy="2337353"/>
          </a:xfrm>
          <a:prstGeom prst="rect">
            <a:avLst/>
          </a:prstGeom>
        </p:spPr>
      </p:pic>
    </p:spTree>
    <p:extLst>
      <p:ext uri="{BB962C8B-B14F-4D97-AF65-F5344CB8AC3E}">
        <p14:creationId xmlns:p14="http://schemas.microsoft.com/office/powerpoint/2010/main" val="114820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0FDB3A-6AF9-4149-92C1-75547C5F30CE}"/>
              </a:ext>
            </a:extLst>
          </p:cNvPr>
          <p:cNvPicPr>
            <a:picLocks noChangeAspect="1"/>
          </p:cNvPicPr>
          <p:nvPr/>
        </p:nvPicPr>
        <p:blipFill>
          <a:blip r:embed="rId3" cstate="print"/>
          <a:stretch>
            <a:fillRect/>
          </a:stretch>
        </p:blipFill>
        <p:spPr>
          <a:xfrm>
            <a:off x="5257800" y="5181600"/>
            <a:ext cx="1420491" cy="1390008"/>
          </a:xfrm>
          <a:prstGeom prst="rect">
            <a:avLst/>
          </a:prstGeom>
        </p:spPr>
      </p:pic>
      <p:sp>
        <p:nvSpPr>
          <p:cNvPr id="2" name="Title 1"/>
          <p:cNvSpPr>
            <a:spLocks noGrp="1"/>
          </p:cNvSpPr>
          <p:nvPr>
            <p:ph type="ctrTitle"/>
          </p:nvPr>
        </p:nvSpPr>
        <p:spPr>
          <a:xfrm>
            <a:off x="762000" y="685800"/>
            <a:ext cx="7772400" cy="2133600"/>
          </a:xfrm>
        </p:spPr>
        <p:txBody>
          <a:bodyPr>
            <a:normAutofit/>
          </a:bodyPr>
          <a:lstStyle/>
          <a:p>
            <a:r>
              <a:rPr lang="en-GB" sz="3600" dirty="0"/>
              <a:t>Welcome to Fernhill Primary School</a:t>
            </a:r>
            <a:br>
              <a:rPr lang="en-GB" dirty="0"/>
            </a:br>
            <a:r>
              <a:rPr lang="en-GB" dirty="0"/>
              <a:t>Other adults working with </a:t>
            </a:r>
            <a:br>
              <a:rPr lang="en-GB" dirty="0"/>
            </a:br>
            <a:r>
              <a:rPr lang="en-GB" sz="3600" dirty="0"/>
              <a:t>Year 4</a:t>
            </a:r>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709072"/>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0CFFC4D-6F3B-45DE-B163-322D476CA02B}"/>
              </a:ext>
            </a:extLst>
          </p:cNvPr>
          <p:cNvSpPr txBox="1"/>
          <p:nvPr/>
        </p:nvSpPr>
        <p:spPr>
          <a:xfrm>
            <a:off x="2133600" y="2828835"/>
            <a:ext cx="5029200" cy="369332"/>
          </a:xfrm>
          <a:prstGeom prst="rect">
            <a:avLst/>
          </a:prstGeom>
          <a:noFill/>
        </p:spPr>
        <p:txBody>
          <a:bodyPr wrap="square" rtlCol="0">
            <a:spAutoFit/>
          </a:bodyPr>
          <a:lstStyle/>
          <a:p>
            <a:pPr algn="ctr"/>
            <a:r>
              <a:rPr lang="en-GB" dirty="0"/>
              <a:t>Teaching Assistant: Mrs Andrews</a:t>
            </a:r>
          </a:p>
        </p:txBody>
      </p:sp>
      <p:pic>
        <p:nvPicPr>
          <p:cNvPr id="6" name="Picture 5">
            <a:extLst>
              <a:ext uri="{FF2B5EF4-FFF2-40B4-BE49-F238E27FC236}">
                <a16:creationId xmlns:a16="http://schemas.microsoft.com/office/drawing/2014/main" id="{62B5696C-66C4-4685-AE25-9FDF993F9E24}"/>
              </a:ext>
            </a:extLst>
          </p:cNvPr>
          <p:cNvPicPr>
            <a:picLocks noChangeAspect="1"/>
          </p:cNvPicPr>
          <p:nvPr/>
        </p:nvPicPr>
        <p:blipFill>
          <a:blip r:embed="rId5"/>
          <a:stretch>
            <a:fillRect/>
          </a:stretch>
        </p:blipFill>
        <p:spPr>
          <a:xfrm>
            <a:off x="3617277" y="3422696"/>
            <a:ext cx="2061846" cy="2061846"/>
          </a:xfrm>
          <a:prstGeom prst="rect">
            <a:avLst/>
          </a:prstGeom>
        </p:spPr>
      </p:pic>
    </p:spTree>
    <p:extLst>
      <p:ext uri="{BB962C8B-B14F-4D97-AF65-F5344CB8AC3E}">
        <p14:creationId xmlns:p14="http://schemas.microsoft.com/office/powerpoint/2010/main" val="350203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D421-1C7C-4080-9C13-734C83E9AA3E}"/>
              </a:ext>
            </a:extLst>
          </p:cNvPr>
          <p:cNvSpPr>
            <a:spLocks noGrp="1"/>
          </p:cNvSpPr>
          <p:nvPr>
            <p:ph type="title"/>
          </p:nvPr>
        </p:nvSpPr>
        <p:spPr>
          <a:xfrm>
            <a:off x="0" y="0"/>
            <a:ext cx="6400800" cy="1219200"/>
          </a:xfrm>
        </p:spPr>
        <p:txBody>
          <a:bodyPr>
            <a:normAutofit/>
          </a:bodyPr>
          <a:lstStyle/>
          <a:p>
            <a:r>
              <a:rPr lang="en-GB" dirty="0"/>
              <a:t>What to expect in Year 4:</a:t>
            </a:r>
            <a:endParaRPr lang="en-GB" sz="3600" dirty="0"/>
          </a:p>
        </p:txBody>
      </p:sp>
      <p:pic>
        <p:nvPicPr>
          <p:cNvPr id="1026" name="Picture 2" descr="What To Expect Cliparts, Stock Vector And Royalty Free What To ...">
            <a:extLst>
              <a:ext uri="{FF2B5EF4-FFF2-40B4-BE49-F238E27FC236}">
                <a16:creationId xmlns:a16="http://schemas.microsoft.com/office/drawing/2014/main" id="{96F0DB9D-440A-443C-82F2-8317CB8028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777571-CE43-4F96-8CDE-8602D359EE95}"/>
              </a:ext>
            </a:extLst>
          </p:cNvPr>
          <p:cNvSpPr txBox="1"/>
          <p:nvPr/>
        </p:nvSpPr>
        <p:spPr>
          <a:xfrm>
            <a:off x="32657" y="1132114"/>
            <a:ext cx="9144000" cy="5355312"/>
          </a:xfrm>
          <a:prstGeom prst="rect">
            <a:avLst/>
          </a:prstGeom>
          <a:noFill/>
        </p:spPr>
        <p:txBody>
          <a:bodyPr wrap="square" rtlCol="0">
            <a:spAutoFit/>
          </a:bodyPr>
          <a:lstStyle/>
          <a:p>
            <a:pPr fontAlgn="base"/>
            <a:endParaRPr lang="en-GB" b="1" dirty="0"/>
          </a:p>
          <a:p>
            <a:pPr fontAlgn="base"/>
            <a:r>
              <a:rPr lang="en-GB" b="1" dirty="0"/>
              <a:t>Curriculum overviews can be found on our school website.</a:t>
            </a:r>
            <a:endParaRPr lang="en-GB" dirty="0"/>
          </a:p>
          <a:p>
            <a:pPr fontAlgn="base"/>
            <a:endParaRPr lang="en-GB" dirty="0"/>
          </a:p>
          <a:p>
            <a:pPr fontAlgn="base"/>
            <a:r>
              <a:rPr lang="en-GB" b="1" dirty="0"/>
              <a:t>Multiplication test </a:t>
            </a:r>
            <a:r>
              <a:rPr lang="en-GB" dirty="0"/>
              <a:t>– </a:t>
            </a:r>
          </a:p>
          <a:p>
            <a:pPr fontAlgn="base"/>
            <a:r>
              <a:rPr lang="en-GB" b="1" dirty="0"/>
              <a:t>What is the Year 4 multiplication tables check?</a:t>
            </a:r>
          </a:p>
          <a:p>
            <a:pPr fontAlgn="base"/>
            <a:r>
              <a:rPr lang="en-GB" dirty="0"/>
              <a:t>The multiplication tables check is an online test for pupils in Year 4. Pupils are asked to answer 25 questions on times tables from two to 12. They are given six seconds per question, with three seconds rest between each question, so the test should last less than five minutes.</a:t>
            </a:r>
          </a:p>
          <a:p>
            <a:pPr fontAlgn="base"/>
            <a:endParaRPr lang="en-GB" dirty="0"/>
          </a:p>
          <a:p>
            <a:pPr fontAlgn="base"/>
            <a:r>
              <a:rPr lang="en-GB" dirty="0"/>
              <a:t>Questions about the six, seven, eight, nine, and 12 times tables are likely to come up most often, as these are the hardest for most children to learn. It’s a good idea to focus on these tricky times tables with your child.</a:t>
            </a:r>
          </a:p>
          <a:p>
            <a:pPr fontAlgn="base"/>
            <a:endParaRPr lang="en-GB" dirty="0"/>
          </a:p>
          <a:p>
            <a:pPr fontAlgn="base"/>
            <a:r>
              <a:rPr lang="en-GB" dirty="0"/>
              <a:t>First and foremost, the check is about finding out which children are struggling with their times tables so that they can get extra support. It is not a judgement on what your child can do, but a way for the school to know how their teaching is going and to adjust their focus if needed.</a:t>
            </a:r>
          </a:p>
          <a:p>
            <a:pPr fontAlgn="base"/>
            <a:endParaRPr lang="en-GB" dirty="0"/>
          </a:p>
          <a:p>
            <a:pPr fontAlgn="base"/>
            <a:r>
              <a:rPr lang="en-GB" b="1" dirty="0"/>
              <a:t>		When is the check going to happen? </a:t>
            </a:r>
          </a:p>
          <a:p>
            <a:pPr fontAlgn="base"/>
            <a:r>
              <a:rPr lang="en-GB" dirty="0"/>
              <a:t>		The test takes place in June.</a:t>
            </a:r>
          </a:p>
        </p:txBody>
      </p:sp>
      <p:pic>
        <p:nvPicPr>
          <p:cNvPr id="5" name="Picture 4">
            <a:extLst>
              <a:ext uri="{FF2B5EF4-FFF2-40B4-BE49-F238E27FC236}">
                <a16:creationId xmlns:a16="http://schemas.microsoft.com/office/drawing/2014/main" id="{EFC0CFF7-C264-49C7-90EE-27B639B2043F}"/>
              </a:ext>
            </a:extLst>
          </p:cNvPr>
          <p:cNvPicPr>
            <a:picLocks noChangeAspect="1"/>
          </p:cNvPicPr>
          <p:nvPr/>
        </p:nvPicPr>
        <p:blipFill>
          <a:blip r:embed="rId4"/>
          <a:stretch>
            <a:fillRect/>
          </a:stretch>
        </p:blipFill>
        <p:spPr>
          <a:xfrm>
            <a:off x="43543" y="5612130"/>
            <a:ext cx="1714500" cy="1245870"/>
          </a:xfrm>
          <a:prstGeom prst="rect">
            <a:avLst/>
          </a:prstGeom>
        </p:spPr>
      </p:pic>
    </p:spTree>
    <p:extLst>
      <p:ext uri="{BB962C8B-B14F-4D97-AF65-F5344CB8AC3E}">
        <p14:creationId xmlns:p14="http://schemas.microsoft.com/office/powerpoint/2010/main" val="364348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How can you help?</a:t>
            </a:r>
            <a:br>
              <a:rPr lang="en-GB" dirty="0"/>
            </a:br>
            <a:r>
              <a:rPr lang="en-GB" dirty="0"/>
              <a:t>Preview Learning and Homework</a:t>
            </a:r>
          </a:p>
        </p:txBody>
      </p:sp>
      <p:sp>
        <p:nvSpPr>
          <p:cNvPr id="3" name="Content Placeholder 2"/>
          <p:cNvSpPr>
            <a:spLocks noGrp="1"/>
          </p:cNvSpPr>
          <p:nvPr>
            <p:ph idx="1"/>
          </p:nvPr>
        </p:nvSpPr>
        <p:spPr>
          <a:xfrm>
            <a:off x="457200" y="1417638"/>
            <a:ext cx="8229600" cy="4525963"/>
          </a:xfrm>
        </p:spPr>
        <p:txBody>
          <a:bodyPr/>
          <a:lstStyle/>
          <a:p>
            <a:pPr marL="0" indent="0">
              <a:buNone/>
            </a:pPr>
            <a:endParaRPr lang="en-GB" dirty="0"/>
          </a:p>
          <a:p>
            <a:endParaRPr lang="en-GB" dirty="0"/>
          </a:p>
          <a:p>
            <a:endParaRPr lang="en-GB" dirty="0"/>
          </a:p>
        </p:txBody>
      </p:sp>
      <p:sp>
        <p:nvSpPr>
          <p:cNvPr id="4" name="TextBox 3"/>
          <p:cNvSpPr txBox="1"/>
          <p:nvPr/>
        </p:nvSpPr>
        <p:spPr>
          <a:xfrm>
            <a:off x="838200" y="1905506"/>
            <a:ext cx="655320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Preview learning – a heads up on what the learning will be in the coming week to give your child a head start.   This will be sent out each Friday. Please try and do the preview learning with your child as it will give your son or daughter a huge boost to their learning.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Times tables practise (Times Tables Rock Stars)</a:t>
            </a:r>
          </a:p>
        </p:txBody>
      </p:sp>
      <p:pic>
        <p:nvPicPr>
          <p:cNvPr id="9" name="Picture 8">
            <a:extLst>
              <a:ext uri="{FF2B5EF4-FFF2-40B4-BE49-F238E27FC236}">
                <a16:creationId xmlns:a16="http://schemas.microsoft.com/office/drawing/2014/main" id="{8E16553C-EF04-4D93-82B6-9D638C72B487}"/>
              </a:ext>
            </a:extLst>
          </p:cNvPr>
          <p:cNvPicPr>
            <a:picLocks noChangeAspect="1"/>
          </p:cNvPicPr>
          <p:nvPr/>
        </p:nvPicPr>
        <p:blipFill rotWithShape="1">
          <a:blip r:embed="rId3" cstate="print"/>
          <a:srcRect l="6668" t="10417" r="56666" b="73741"/>
          <a:stretch/>
        </p:blipFill>
        <p:spPr>
          <a:xfrm>
            <a:off x="2667000" y="4952494"/>
            <a:ext cx="3352800" cy="579438"/>
          </a:xfrm>
          <a:prstGeom prst="rect">
            <a:avLst/>
          </a:prstGeom>
        </p:spPr>
      </p:pic>
      <p:pic>
        <p:nvPicPr>
          <p:cNvPr id="16" name="Picture 15">
            <a:extLst>
              <a:ext uri="{FF2B5EF4-FFF2-40B4-BE49-F238E27FC236}">
                <a16:creationId xmlns:a16="http://schemas.microsoft.com/office/drawing/2014/main" id="{C86878F4-9604-47F2-AD4B-07AB09F7A9CB}"/>
              </a:ext>
            </a:extLst>
          </p:cNvPr>
          <p:cNvPicPr>
            <a:picLocks noChangeAspect="1"/>
          </p:cNvPicPr>
          <p:nvPr/>
        </p:nvPicPr>
        <p:blipFill>
          <a:blip r:embed="rId4" cstate="print"/>
          <a:stretch>
            <a:fillRect/>
          </a:stretch>
        </p:blipFill>
        <p:spPr>
          <a:xfrm>
            <a:off x="6923570" y="2438400"/>
            <a:ext cx="1807071" cy="1539357"/>
          </a:xfrm>
          <a:prstGeom prst="rect">
            <a:avLst/>
          </a:prstGeom>
        </p:spPr>
      </p:pic>
    </p:spTree>
    <p:extLst>
      <p:ext uri="{BB962C8B-B14F-4D97-AF65-F5344CB8AC3E}">
        <p14:creationId xmlns:p14="http://schemas.microsoft.com/office/powerpoint/2010/main" val="359221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ways to support your child</a:t>
            </a:r>
          </a:p>
        </p:txBody>
      </p:sp>
      <p:sp>
        <p:nvSpPr>
          <p:cNvPr id="3" name="Content Placeholder 2"/>
          <p:cNvSpPr>
            <a:spLocks noGrp="1"/>
          </p:cNvSpPr>
          <p:nvPr>
            <p:ph idx="1"/>
          </p:nvPr>
        </p:nvSpPr>
        <p:spPr>
          <a:xfrm>
            <a:off x="457200" y="1417638"/>
            <a:ext cx="8229600" cy="5165724"/>
          </a:xfrm>
        </p:spPr>
        <p:txBody>
          <a:bodyPr>
            <a:normAutofit fontScale="92500"/>
          </a:bodyPr>
          <a:lstStyle/>
          <a:p>
            <a:pPr marL="0" indent="0">
              <a:buNone/>
            </a:pPr>
            <a:r>
              <a:rPr lang="en-GB" sz="2400" dirty="0"/>
              <a:t>Encouraging your child to read is one of the best things you can do:</a:t>
            </a:r>
          </a:p>
          <a:p>
            <a:r>
              <a:rPr lang="en-GB" sz="2400" dirty="0"/>
              <a:t>Hearing stories helps vocabulary grow. </a:t>
            </a:r>
          </a:p>
          <a:p>
            <a:r>
              <a:rPr lang="en-GB" sz="2400" dirty="0"/>
              <a:t>The more words your child knows,                                                          the more they understand in science,                                             history, geography and maths.  </a:t>
            </a:r>
          </a:p>
          <a:p>
            <a:r>
              <a:rPr lang="en-GB" sz="2400" dirty="0"/>
              <a:t>The more stories your child hears, the easier writing becomes.</a:t>
            </a:r>
          </a:p>
          <a:p>
            <a:endParaRPr lang="en-GB" sz="2400" dirty="0"/>
          </a:p>
          <a:p>
            <a:pPr marL="0" indent="0">
              <a:buNone/>
            </a:pPr>
            <a:r>
              <a:rPr lang="en-GB" sz="2400" dirty="0"/>
              <a:t>In addition to this, help with spelling practise (there are a lot of spelling games available)</a:t>
            </a:r>
          </a:p>
          <a:p>
            <a:pPr marL="0" indent="0">
              <a:buNone/>
            </a:pPr>
            <a:endParaRPr lang="en-GB" sz="2400" dirty="0"/>
          </a:p>
          <a:p>
            <a:pPr marL="0" indent="0" algn="ctr">
              <a:buNone/>
            </a:pPr>
            <a:r>
              <a:rPr lang="en-GB" sz="2400" dirty="0"/>
              <a:t>Please take a look at the school website for further information</a:t>
            </a:r>
          </a:p>
          <a:p>
            <a:pPr marL="0" indent="0" algn="ctr">
              <a:buNone/>
            </a:pPr>
            <a:r>
              <a:rPr lang="en-GB" sz="2400" dirty="0">
                <a:hlinkClick r:id="rId3"/>
              </a:rPr>
              <a:t>https://www.fernhillprimary.kite.academy/curriculum/curriculum-policies/</a:t>
            </a:r>
            <a:endParaRPr lang="en-GB" sz="2400" dirty="0"/>
          </a:p>
        </p:txBody>
      </p:sp>
      <p:pic>
        <p:nvPicPr>
          <p:cNvPr id="6" name="Picture 5">
            <a:extLst>
              <a:ext uri="{FF2B5EF4-FFF2-40B4-BE49-F238E27FC236}">
                <a16:creationId xmlns:a16="http://schemas.microsoft.com/office/drawing/2014/main" id="{2FE0E6BF-B69B-4FB8-B4CB-503E51E0EE1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1200" y="1874227"/>
            <a:ext cx="1828800" cy="1372821"/>
          </a:xfrm>
          <a:prstGeom prst="rect">
            <a:avLst/>
          </a:prstGeom>
        </p:spPr>
      </p:pic>
    </p:spTree>
    <p:extLst>
      <p:ext uri="{BB962C8B-B14F-4D97-AF65-F5344CB8AC3E}">
        <p14:creationId xmlns:p14="http://schemas.microsoft.com/office/powerpoint/2010/main" val="276861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about uniform</a:t>
            </a:r>
          </a:p>
        </p:txBody>
      </p:sp>
      <p:sp>
        <p:nvSpPr>
          <p:cNvPr id="3" name="Content Placeholder 2"/>
          <p:cNvSpPr>
            <a:spLocks noGrp="1"/>
          </p:cNvSpPr>
          <p:nvPr>
            <p:ph idx="1"/>
          </p:nvPr>
        </p:nvSpPr>
        <p:spPr>
          <a:xfrm>
            <a:off x="0" y="1417638"/>
            <a:ext cx="9144000" cy="4525963"/>
          </a:xfrm>
        </p:spPr>
        <p:txBody>
          <a:bodyPr>
            <a:normAutofit/>
          </a:bodyPr>
          <a:lstStyle/>
          <a:p>
            <a:r>
              <a:rPr lang="en-GB" sz="2600" dirty="0"/>
              <a:t>School shoes only. Black trainers are not permitted.</a:t>
            </a:r>
          </a:p>
          <a:p>
            <a:pPr marL="0" indent="0">
              <a:buNone/>
            </a:pPr>
            <a:endParaRPr lang="en-GB" sz="2600" dirty="0"/>
          </a:p>
          <a:p>
            <a:r>
              <a:rPr lang="en-GB" sz="2600" dirty="0"/>
              <a:t>Only stud earrings in school and your child must be able to remove their own earrings for each PE lesson.</a:t>
            </a:r>
          </a:p>
          <a:p>
            <a:pPr marL="0" indent="0">
              <a:buNone/>
            </a:pPr>
            <a:endParaRPr lang="en-GB" sz="2600" dirty="0"/>
          </a:p>
          <a:p>
            <a:r>
              <a:rPr lang="en-GB" sz="2600" dirty="0"/>
              <a:t>PE Kits: Stay in weekly and should include white plain t-shirt/house t-shirt &amp; black shorts. </a:t>
            </a:r>
          </a:p>
          <a:p>
            <a:pPr marL="400050" lvl="1" indent="0">
              <a:buNone/>
            </a:pPr>
            <a:r>
              <a:rPr lang="en-GB" sz="2200" dirty="0"/>
              <a:t>All children participate in PE unless there is a medical reason not to.</a:t>
            </a:r>
            <a:endParaRPr lang="en-GB" dirty="0"/>
          </a:p>
          <a:p>
            <a:endParaRPr lang="en-GB" dirty="0"/>
          </a:p>
          <a:p>
            <a:endParaRPr lang="en-GB" dirty="0"/>
          </a:p>
        </p:txBody>
      </p:sp>
      <p:pic>
        <p:nvPicPr>
          <p:cNvPr id="4" name="Picture 3">
            <a:extLst>
              <a:ext uri="{FF2B5EF4-FFF2-40B4-BE49-F238E27FC236}">
                <a16:creationId xmlns:a16="http://schemas.microsoft.com/office/drawing/2014/main" id="{B871EAE5-0D5F-467F-A7C8-D7BE51116893}"/>
              </a:ext>
            </a:extLst>
          </p:cNvPr>
          <p:cNvPicPr>
            <a:picLocks noChangeAspect="1"/>
          </p:cNvPicPr>
          <p:nvPr/>
        </p:nvPicPr>
        <p:blipFill>
          <a:blip r:embed="rId3" cstate="print"/>
          <a:stretch>
            <a:fillRect/>
          </a:stretch>
        </p:blipFill>
        <p:spPr>
          <a:xfrm>
            <a:off x="6096000" y="5004351"/>
            <a:ext cx="2362200" cy="1579011"/>
          </a:xfrm>
          <a:prstGeom prst="rect">
            <a:avLst/>
          </a:prstGeom>
        </p:spPr>
      </p:pic>
    </p:spTree>
    <p:extLst>
      <p:ext uri="{BB962C8B-B14F-4D97-AF65-F5344CB8AC3E}">
        <p14:creationId xmlns:p14="http://schemas.microsoft.com/office/powerpoint/2010/main" val="261731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38400" y="533400"/>
            <a:ext cx="4464107" cy="769441"/>
          </a:xfrm>
          <a:prstGeom prst="rect">
            <a:avLst/>
          </a:prstGeom>
          <a:noFill/>
        </p:spPr>
        <p:txBody>
          <a:bodyPr wrap="none" rtlCol="0">
            <a:spAutoFit/>
          </a:bodyPr>
          <a:lstStyle/>
          <a:p>
            <a:r>
              <a:rPr lang="en-GB" sz="4400" dirty="0"/>
              <a:t>Trips &amp; Workshops</a:t>
            </a:r>
          </a:p>
        </p:txBody>
      </p:sp>
      <p:sp>
        <p:nvSpPr>
          <p:cNvPr id="2" name="TextBox 1"/>
          <p:cNvSpPr txBox="1"/>
          <p:nvPr/>
        </p:nvSpPr>
        <p:spPr>
          <a:xfrm>
            <a:off x="380999" y="1528482"/>
            <a:ext cx="8305801" cy="2523768"/>
          </a:xfrm>
          <a:prstGeom prst="rect">
            <a:avLst/>
          </a:prstGeom>
          <a:noFill/>
        </p:spPr>
        <p:txBody>
          <a:bodyPr wrap="square" rtlCol="0">
            <a:spAutoFit/>
          </a:bodyPr>
          <a:lstStyle/>
          <a:p>
            <a:endParaRPr lang="en-GB" sz="2800" dirty="0"/>
          </a:p>
          <a:p>
            <a:r>
              <a:rPr lang="en-GB" sz="2800" dirty="0"/>
              <a:t>We think trips and activities are very important and do our best to get out and about as often as possible.  </a:t>
            </a:r>
          </a:p>
          <a:p>
            <a:pPr algn="ctr"/>
            <a:r>
              <a:rPr lang="en-GB" sz="2800" dirty="0"/>
              <a:t>We will be following government guidelines when trips are possible.</a:t>
            </a:r>
          </a:p>
          <a:p>
            <a:endParaRPr lang="en-GB" dirty="0"/>
          </a:p>
        </p:txBody>
      </p:sp>
      <p:pic>
        <p:nvPicPr>
          <p:cNvPr id="3" name="Picture 2">
            <a:extLst>
              <a:ext uri="{FF2B5EF4-FFF2-40B4-BE49-F238E27FC236}">
                <a16:creationId xmlns:a16="http://schemas.microsoft.com/office/drawing/2014/main" id="{5B6136F7-A0D9-4028-AD93-D4C2F8C66AFF}"/>
              </a:ext>
            </a:extLst>
          </p:cNvPr>
          <p:cNvPicPr>
            <a:picLocks noChangeAspect="1"/>
          </p:cNvPicPr>
          <p:nvPr/>
        </p:nvPicPr>
        <p:blipFill>
          <a:blip r:embed="rId3" cstate="print"/>
          <a:stretch>
            <a:fillRect/>
          </a:stretch>
        </p:blipFill>
        <p:spPr>
          <a:xfrm>
            <a:off x="3581400" y="4023414"/>
            <a:ext cx="2238375" cy="2038350"/>
          </a:xfrm>
          <a:prstGeom prst="rect">
            <a:avLst/>
          </a:prstGeom>
        </p:spPr>
      </p:pic>
    </p:spTree>
    <p:extLst>
      <p:ext uri="{BB962C8B-B14F-4D97-AF65-F5344CB8AC3E}">
        <p14:creationId xmlns:p14="http://schemas.microsoft.com/office/powerpoint/2010/main" val="193618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B4A9618B203A4488B389B28872F3C0" ma:contentTypeVersion="11" ma:contentTypeDescription="Create a new document." ma:contentTypeScope="" ma:versionID="e5c5e3131558b59b504f555263ea4197">
  <xsd:schema xmlns:xsd="http://www.w3.org/2001/XMLSchema" xmlns:xs="http://www.w3.org/2001/XMLSchema" xmlns:p="http://schemas.microsoft.com/office/2006/metadata/properties" xmlns:ns3="a103227f-3988-491f-a620-68ecb26b5a0a" xmlns:ns4="91249667-5755-40e1-acfa-875e216de1f6" targetNamespace="http://schemas.microsoft.com/office/2006/metadata/properties" ma:root="true" ma:fieldsID="8a7a2928021b40bfec231c193ed377f0" ns3:_="" ns4:_="">
    <xsd:import namespace="a103227f-3988-491f-a620-68ecb26b5a0a"/>
    <xsd:import namespace="91249667-5755-40e1-acfa-875e216de1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3227f-3988-491f-a620-68ecb26b5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249667-5755-40e1-acfa-875e216de1f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B6C841-8E8B-45AC-B702-534FC753A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3227f-3988-491f-a620-68ecb26b5a0a"/>
    <ds:schemaRef ds:uri="91249667-5755-40e1-acfa-875e216de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42EA44-F3C4-49CC-9D05-395E1BB23C49}">
  <ds:schemaRefs>
    <ds:schemaRef ds:uri="http://schemas.microsoft.com/sharepoint/v3/contenttype/forms"/>
  </ds:schemaRefs>
</ds:datastoreItem>
</file>

<file path=customXml/itemProps3.xml><?xml version="1.0" encoding="utf-8"?>
<ds:datastoreItem xmlns:ds="http://schemas.openxmlformats.org/officeDocument/2006/customXml" ds:itemID="{B5644A5B-DAD0-4E23-AE77-457219530DD5}">
  <ds:schemaRefs>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 ds:uri="a103227f-3988-491f-a620-68ecb26b5a0a"/>
    <ds:schemaRef ds:uri="http://schemas.openxmlformats.org/package/2006/metadata/core-properties"/>
    <ds:schemaRef ds:uri="http://schemas.microsoft.com/office/infopath/2007/PartnerControls"/>
    <ds:schemaRef ds:uri="91249667-5755-40e1-acfa-875e216de1f6"/>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7552</TotalTime>
  <Words>1031</Words>
  <Application>Microsoft Office PowerPoint</Application>
  <PresentationFormat>On-screen Show (4:3)</PresentationFormat>
  <Paragraphs>75</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Welcome to Fernhill Primary School Meet the Teachers Year 4 Mrs Kerr &amp; Miss Ayre  (Teachers)  </vt:lpstr>
      <vt:lpstr>Meet the teacher…</vt:lpstr>
      <vt:lpstr>Meet the teacher…</vt:lpstr>
      <vt:lpstr>Welcome to Fernhill Primary School Other adults working with  Year 4</vt:lpstr>
      <vt:lpstr>What to expect in Year 4:</vt:lpstr>
      <vt:lpstr>How can you help? Preview Learning and Homework</vt:lpstr>
      <vt:lpstr>More ways to support your child</vt:lpstr>
      <vt:lpstr>Reminder about uniform</vt:lpstr>
      <vt:lpstr>PowerPoint Presentation</vt:lpstr>
      <vt:lpstr>A worry or concern?</vt:lpstr>
      <vt:lpstr>And finally….</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Mayhill Junior School Developing a whole school vision</dc:title>
  <dc:creator>Tom May</dc:creator>
  <cp:lastModifiedBy>Hayley Barkley</cp:lastModifiedBy>
  <cp:revision>174</cp:revision>
  <cp:lastPrinted>2016-10-05T14:11:53Z</cp:lastPrinted>
  <dcterms:created xsi:type="dcterms:W3CDTF">2014-07-04T10:29:54Z</dcterms:created>
  <dcterms:modified xsi:type="dcterms:W3CDTF">2020-07-09T11:16:13Z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0x010100F0B4A9618B203A4488B389B28872F3C0</vt:lpwstr>
  </property>
</Properties>
</file>