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58" r:id="rId5"/>
    <p:sldId id="269" r:id="rId6"/>
    <p:sldId id="286" r:id="rId7"/>
    <p:sldId id="287" r:id="rId8"/>
    <p:sldId id="263" r:id="rId9"/>
    <p:sldId id="270" r:id="rId10"/>
    <p:sldId id="297" r:id="rId11"/>
    <p:sldId id="289" r:id="rId12"/>
    <p:sldId id="264" r:id="rId13"/>
    <p:sldId id="271" r:id="rId14"/>
    <p:sldId id="290" r:id="rId15"/>
    <p:sldId id="291" r:id="rId16"/>
    <p:sldId id="265" r:id="rId17"/>
    <p:sldId id="272" r:id="rId18"/>
    <p:sldId id="298" r:id="rId19"/>
    <p:sldId id="293" r:id="rId20"/>
    <p:sldId id="266" r:id="rId21"/>
    <p:sldId id="273" r:id="rId22"/>
    <p:sldId id="300" r:id="rId23"/>
    <p:sldId id="295" r:id="rId24"/>
    <p:sldId id="296"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57" d="100"/>
          <a:sy n="57" d="100"/>
        </p:scale>
        <p:origin x="7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7/3/2020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bc.co.uk/bitesize/articles/zdbmt39"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bc.co.uk/bitesize/articles/zmnvgwx"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bc.co.uk/bitesize/articles/zknvgwx"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bc.co.uk/bitesize/articles/z6kj2sg"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bbc.co.uk/bitesize/articles/zhs9d6f"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bbc.co.uk/bitesize/articles/zrb48x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bbc.co.uk/bitesize/articles/zd7j2s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bbc.co.uk/bitesize/articles/zknnf4j"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bitesize/articles/zbk6pg8" TargetMode="External"/><Relationship Id="rId2" Type="http://schemas.openxmlformats.org/officeDocument/2006/relationships/hyperlink" Target="https://www.bbc.co.uk/bitesize/articles/z4gsy9q"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bbc.co.uk/bitesize/articles/zsj6wn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bc.co.uk/bitesize/articles/z42vgwx"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bc.co.uk/bitesize/articles/zkvg47h"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C084-A224-489A-8210-07872B8CEC58}"/>
              </a:ext>
            </a:extLst>
          </p:cNvPr>
          <p:cNvSpPr>
            <a:spLocks noGrp="1"/>
          </p:cNvSpPr>
          <p:nvPr>
            <p:ph type="ctrTitle"/>
          </p:nvPr>
        </p:nvSpPr>
        <p:spPr/>
        <p:txBody>
          <a:bodyPr/>
          <a:lstStyle/>
          <a:p>
            <a:r>
              <a:rPr lang="en-GB" dirty="0"/>
              <a:t>Year 5</a:t>
            </a:r>
            <a:br>
              <a:rPr lang="en-GB" dirty="0"/>
            </a:br>
            <a:r>
              <a:rPr lang="en-GB" dirty="0"/>
              <a:t>Chestnut </a:t>
            </a:r>
            <a:br>
              <a:rPr lang="en-GB" dirty="0"/>
            </a:br>
            <a:r>
              <a:rPr lang="en-GB" dirty="0"/>
              <a:t>Home Learning</a:t>
            </a:r>
          </a:p>
        </p:txBody>
      </p:sp>
      <p:sp>
        <p:nvSpPr>
          <p:cNvPr id="3" name="Subtitle 2">
            <a:extLst>
              <a:ext uri="{FF2B5EF4-FFF2-40B4-BE49-F238E27FC236}">
                <a16:creationId xmlns:a16="http://schemas.microsoft.com/office/drawing/2014/main" id="{83ED4A64-D4C8-47C0-B9CA-8D08110F048D}"/>
              </a:ext>
            </a:extLst>
          </p:cNvPr>
          <p:cNvSpPr>
            <a:spLocks noGrp="1"/>
          </p:cNvSpPr>
          <p:nvPr>
            <p:ph type="subTitle" idx="1"/>
          </p:nvPr>
        </p:nvSpPr>
        <p:spPr/>
        <p:txBody>
          <a:bodyPr/>
          <a:lstStyle/>
          <a:p>
            <a:r>
              <a:rPr lang="en-GB" dirty="0"/>
              <a:t>Week commencing 06.07.20</a:t>
            </a:r>
          </a:p>
        </p:txBody>
      </p:sp>
    </p:spTree>
    <p:extLst>
      <p:ext uri="{BB962C8B-B14F-4D97-AF65-F5344CB8AC3E}">
        <p14:creationId xmlns:p14="http://schemas.microsoft.com/office/powerpoint/2010/main" val="108493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284D2-F3C5-4412-815F-16BE3A91E0E0}"/>
              </a:ext>
            </a:extLst>
          </p:cNvPr>
          <p:cNvSpPr>
            <a:spLocks noGrp="1"/>
          </p:cNvSpPr>
          <p:nvPr>
            <p:ph type="title"/>
          </p:nvPr>
        </p:nvSpPr>
        <p:spPr>
          <a:xfrm>
            <a:off x="440267" y="618517"/>
            <a:ext cx="11192933" cy="1596177"/>
          </a:xfrm>
        </p:spPr>
        <p:txBody>
          <a:bodyPr/>
          <a:lstStyle/>
          <a:p>
            <a:r>
              <a:rPr lang="en-GB" dirty="0"/>
              <a:t>Add 2 fractions where the answer could be greater than 1</a:t>
            </a:r>
            <a:br>
              <a:rPr lang="en-GB" dirty="0"/>
            </a:br>
            <a:r>
              <a:rPr lang="en-GB" dirty="0">
                <a:hlinkClick r:id="rId2"/>
              </a:rPr>
              <a:t>https://www.bbc.co.uk/bitesize/articles/zdbmt39</a:t>
            </a:r>
            <a:endParaRPr lang="en-GB" dirty="0"/>
          </a:p>
        </p:txBody>
      </p:sp>
      <p:pic>
        <p:nvPicPr>
          <p:cNvPr id="7" name="Content Placeholder 6">
            <a:extLst>
              <a:ext uri="{FF2B5EF4-FFF2-40B4-BE49-F238E27FC236}">
                <a16:creationId xmlns:a16="http://schemas.microsoft.com/office/drawing/2014/main" id="{56077F24-66CC-4E49-BC82-211CC39A8361}"/>
              </a:ext>
            </a:extLst>
          </p:cNvPr>
          <p:cNvPicPr>
            <a:picLocks noGrp="1" noChangeAspect="1"/>
          </p:cNvPicPr>
          <p:nvPr>
            <p:ph sz="quarter" idx="13"/>
          </p:nvPr>
        </p:nvPicPr>
        <p:blipFill>
          <a:blip r:embed="rId3"/>
          <a:stretch>
            <a:fillRect/>
          </a:stretch>
        </p:blipFill>
        <p:spPr>
          <a:xfrm>
            <a:off x="440267" y="2522272"/>
            <a:ext cx="4705350" cy="1352550"/>
          </a:xfrm>
          <a:prstGeom prst="rect">
            <a:avLst/>
          </a:prstGeom>
        </p:spPr>
      </p:pic>
      <p:pic>
        <p:nvPicPr>
          <p:cNvPr id="8" name="Picture 7">
            <a:extLst>
              <a:ext uri="{FF2B5EF4-FFF2-40B4-BE49-F238E27FC236}">
                <a16:creationId xmlns:a16="http://schemas.microsoft.com/office/drawing/2014/main" id="{89EC3256-E1A2-420D-864E-8B5081DE4163}"/>
              </a:ext>
            </a:extLst>
          </p:cNvPr>
          <p:cNvPicPr>
            <a:picLocks noChangeAspect="1"/>
          </p:cNvPicPr>
          <p:nvPr/>
        </p:nvPicPr>
        <p:blipFill>
          <a:blip r:embed="rId4"/>
          <a:stretch>
            <a:fillRect/>
          </a:stretch>
        </p:blipFill>
        <p:spPr>
          <a:xfrm>
            <a:off x="5893800" y="2315499"/>
            <a:ext cx="5535141" cy="4052757"/>
          </a:xfrm>
          <a:prstGeom prst="rect">
            <a:avLst/>
          </a:prstGeom>
        </p:spPr>
      </p:pic>
    </p:spTree>
    <p:extLst>
      <p:ext uri="{BB962C8B-B14F-4D97-AF65-F5344CB8AC3E}">
        <p14:creationId xmlns:p14="http://schemas.microsoft.com/office/powerpoint/2010/main" val="359538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6E3F-C24C-4BE0-9BCA-B82217D6869B}"/>
              </a:ext>
            </a:extLst>
          </p:cNvPr>
          <p:cNvSpPr>
            <a:spLocks noGrp="1"/>
          </p:cNvSpPr>
          <p:nvPr>
            <p:ph type="title"/>
          </p:nvPr>
        </p:nvSpPr>
        <p:spPr/>
        <p:txBody>
          <a:bodyPr>
            <a:normAutofit fontScale="90000"/>
          </a:bodyPr>
          <a:lstStyle/>
          <a:p>
            <a:pPr lvl="0"/>
            <a:r>
              <a:rPr lang="en-GB" dirty="0"/>
              <a:t>Formal and informal language</a:t>
            </a:r>
            <a:br>
              <a:rPr lang="en-GB" dirty="0"/>
            </a:br>
            <a:r>
              <a:rPr lang="en-GB" dirty="0">
                <a:hlinkClick r:id="rId2"/>
              </a:rPr>
              <a:t>https://www.bbc.co.uk/bitesize/articles/zmnvgwx</a:t>
            </a:r>
            <a:br>
              <a:rPr lang="en-GB" dirty="0"/>
            </a:br>
            <a:endParaRPr lang="en-GB" dirty="0"/>
          </a:p>
        </p:txBody>
      </p:sp>
      <p:pic>
        <p:nvPicPr>
          <p:cNvPr id="7" name="Content Placeholder 6">
            <a:extLst>
              <a:ext uri="{FF2B5EF4-FFF2-40B4-BE49-F238E27FC236}">
                <a16:creationId xmlns:a16="http://schemas.microsoft.com/office/drawing/2014/main" id="{EBD26371-7F30-4C80-8A13-8A57EBADECD1}"/>
              </a:ext>
            </a:extLst>
          </p:cNvPr>
          <p:cNvPicPr>
            <a:picLocks noGrp="1" noChangeAspect="1"/>
          </p:cNvPicPr>
          <p:nvPr>
            <p:ph sz="quarter" idx="13"/>
          </p:nvPr>
        </p:nvPicPr>
        <p:blipFill>
          <a:blip r:embed="rId3"/>
          <a:stretch>
            <a:fillRect/>
          </a:stretch>
        </p:blipFill>
        <p:spPr>
          <a:xfrm>
            <a:off x="737227" y="1716881"/>
            <a:ext cx="5075174" cy="4522602"/>
          </a:xfrm>
          <a:prstGeom prst="rect">
            <a:avLst/>
          </a:prstGeom>
        </p:spPr>
      </p:pic>
      <p:pic>
        <p:nvPicPr>
          <p:cNvPr id="8" name="Picture 7">
            <a:extLst>
              <a:ext uri="{FF2B5EF4-FFF2-40B4-BE49-F238E27FC236}">
                <a16:creationId xmlns:a16="http://schemas.microsoft.com/office/drawing/2014/main" id="{53F8DB37-6B90-4F4D-B0D5-8382BC8458D6}"/>
              </a:ext>
            </a:extLst>
          </p:cNvPr>
          <p:cNvPicPr>
            <a:picLocks noChangeAspect="1"/>
          </p:cNvPicPr>
          <p:nvPr/>
        </p:nvPicPr>
        <p:blipFill>
          <a:blip r:embed="rId4"/>
          <a:stretch>
            <a:fillRect/>
          </a:stretch>
        </p:blipFill>
        <p:spPr>
          <a:xfrm>
            <a:off x="6172826" y="2738307"/>
            <a:ext cx="5105400" cy="1905000"/>
          </a:xfrm>
          <a:prstGeom prst="rect">
            <a:avLst/>
          </a:prstGeom>
        </p:spPr>
      </p:pic>
    </p:spTree>
    <p:extLst>
      <p:ext uri="{BB962C8B-B14F-4D97-AF65-F5344CB8AC3E}">
        <p14:creationId xmlns:p14="http://schemas.microsoft.com/office/powerpoint/2010/main" val="589556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wednesDAY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3200" dirty="0"/>
              <a:t>Spelling mat	</a:t>
            </a:r>
          </a:p>
          <a:p>
            <a:r>
              <a:rPr lang="en-GB" sz="3200" dirty="0"/>
              <a:t>Maths activity	</a:t>
            </a:r>
          </a:p>
          <a:p>
            <a:r>
              <a:rPr lang="en-GB" sz="3200" dirty="0"/>
              <a:t>English</a:t>
            </a:r>
          </a:p>
          <a:p>
            <a:endParaRPr lang="en-GB" dirty="0"/>
          </a:p>
        </p:txBody>
      </p:sp>
    </p:spTree>
    <p:extLst>
      <p:ext uri="{BB962C8B-B14F-4D97-AF65-F5344CB8AC3E}">
        <p14:creationId xmlns:p14="http://schemas.microsoft.com/office/powerpoint/2010/main" val="333331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3" name="Picture 2">
            <a:extLst>
              <a:ext uri="{FF2B5EF4-FFF2-40B4-BE49-F238E27FC236}">
                <a16:creationId xmlns:a16="http://schemas.microsoft.com/office/drawing/2014/main" id="{CCBBE4F9-9D9B-4E4D-8A36-68A0A4F2A887}"/>
              </a:ext>
            </a:extLst>
          </p:cNvPr>
          <p:cNvPicPr>
            <a:picLocks noChangeAspect="1"/>
          </p:cNvPicPr>
          <p:nvPr/>
        </p:nvPicPr>
        <p:blipFill>
          <a:blip r:embed="rId2"/>
          <a:stretch>
            <a:fillRect/>
          </a:stretch>
        </p:blipFill>
        <p:spPr>
          <a:xfrm>
            <a:off x="2079095" y="1343025"/>
            <a:ext cx="7762875" cy="5514975"/>
          </a:xfrm>
          <a:prstGeom prst="rect">
            <a:avLst/>
          </a:prstGeom>
        </p:spPr>
      </p:pic>
    </p:spTree>
    <p:extLst>
      <p:ext uri="{BB962C8B-B14F-4D97-AF65-F5344CB8AC3E}">
        <p14:creationId xmlns:p14="http://schemas.microsoft.com/office/powerpoint/2010/main" val="323353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2B10-A291-4E1B-B53D-AE223EAC29EF}"/>
              </a:ext>
            </a:extLst>
          </p:cNvPr>
          <p:cNvSpPr>
            <a:spLocks noGrp="1"/>
          </p:cNvSpPr>
          <p:nvPr>
            <p:ph type="title"/>
          </p:nvPr>
        </p:nvSpPr>
        <p:spPr>
          <a:xfrm>
            <a:off x="347133" y="618517"/>
            <a:ext cx="11844867" cy="1596177"/>
          </a:xfrm>
        </p:spPr>
        <p:txBody>
          <a:bodyPr>
            <a:normAutofit/>
          </a:bodyPr>
          <a:lstStyle/>
          <a:p>
            <a:r>
              <a:rPr lang="en-GB" dirty="0"/>
              <a:t>Adding 2 mixed numbers</a:t>
            </a:r>
            <a:br>
              <a:rPr lang="en-GB" dirty="0"/>
            </a:br>
            <a:r>
              <a:rPr lang="en-GB" dirty="0">
                <a:hlinkClick r:id="rId2"/>
              </a:rPr>
              <a:t>https://www.bbc.co.uk/bitesize/articles/zknvgwx</a:t>
            </a:r>
            <a:endParaRPr lang="en-GB" dirty="0"/>
          </a:p>
        </p:txBody>
      </p:sp>
      <p:pic>
        <p:nvPicPr>
          <p:cNvPr id="7" name="Content Placeholder 6">
            <a:extLst>
              <a:ext uri="{FF2B5EF4-FFF2-40B4-BE49-F238E27FC236}">
                <a16:creationId xmlns:a16="http://schemas.microsoft.com/office/drawing/2014/main" id="{9B262445-B257-4363-B93C-94FBFD933521}"/>
              </a:ext>
            </a:extLst>
          </p:cNvPr>
          <p:cNvPicPr>
            <a:picLocks noGrp="1" noChangeAspect="1"/>
          </p:cNvPicPr>
          <p:nvPr>
            <p:ph sz="quarter" idx="13"/>
          </p:nvPr>
        </p:nvPicPr>
        <p:blipFill>
          <a:blip r:embed="rId3"/>
          <a:stretch>
            <a:fillRect/>
          </a:stretch>
        </p:blipFill>
        <p:spPr>
          <a:xfrm>
            <a:off x="183597" y="1952625"/>
            <a:ext cx="4724400" cy="1476375"/>
          </a:xfrm>
          <a:prstGeom prst="rect">
            <a:avLst/>
          </a:prstGeom>
        </p:spPr>
      </p:pic>
      <p:pic>
        <p:nvPicPr>
          <p:cNvPr id="8" name="Picture 7">
            <a:extLst>
              <a:ext uri="{FF2B5EF4-FFF2-40B4-BE49-F238E27FC236}">
                <a16:creationId xmlns:a16="http://schemas.microsoft.com/office/drawing/2014/main" id="{4017FA0E-15BC-4C3E-9D6E-22D09499BA19}"/>
              </a:ext>
            </a:extLst>
          </p:cNvPr>
          <p:cNvPicPr>
            <a:picLocks noChangeAspect="1"/>
          </p:cNvPicPr>
          <p:nvPr/>
        </p:nvPicPr>
        <p:blipFill>
          <a:blip r:embed="rId4"/>
          <a:stretch>
            <a:fillRect/>
          </a:stretch>
        </p:blipFill>
        <p:spPr>
          <a:xfrm>
            <a:off x="4907997" y="1952625"/>
            <a:ext cx="3960835" cy="4596342"/>
          </a:xfrm>
          <a:prstGeom prst="rect">
            <a:avLst/>
          </a:prstGeom>
        </p:spPr>
      </p:pic>
      <p:pic>
        <p:nvPicPr>
          <p:cNvPr id="9" name="Picture 8">
            <a:extLst>
              <a:ext uri="{FF2B5EF4-FFF2-40B4-BE49-F238E27FC236}">
                <a16:creationId xmlns:a16="http://schemas.microsoft.com/office/drawing/2014/main" id="{05FD9884-91DC-4505-9D99-90DB7C9F5337}"/>
              </a:ext>
            </a:extLst>
          </p:cNvPr>
          <p:cNvPicPr>
            <a:picLocks noChangeAspect="1"/>
          </p:cNvPicPr>
          <p:nvPr/>
        </p:nvPicPr>
        <p:blipFill>
          <a:blip r:embed="rId5"/>
          <a:stretch>
            <a:fillRect/>
          </a:stretch>
        </p:blipFill>
        <p:spPr>
          <a:xfrm>
            <a:off x="7597245" y="4643307"/>
            <a:ext cx="4448175" cy="742950"/>
          </a:xfrm>
          <a:prstGeom prst="rect">
            <a:avLst/>
          </a:prstGeom>
        </p:spPr>
      </p:pic>
    </p:spTree>
    <p:extLst>
      <p:ext uri="{BB962C8B-B14F-4D97-AF65-F5344CB8AC3E}">
        <p14:creationId xmlns:p14="http://schemas.microsoft.com/office/powerpoint/2010/main" val="2496621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2371-E890-4D99-9FEB-092B150954DB}"/>
              </a:ext>
            </a:extLst>
          </p:cNvPr>
          <p:cNvSpPr>
            <a:spLocks noGrp="1"/>
          </p:cNvSpPr>
          <p:nvPr>
            <p:ph type="title"/>
          </p:nvPr>
        </p:nvSpPr>
        <p:spPr/>
        <p:txBody>
          <a:bodyPr>
            <a:normAutofit fontScale="90000"/>
          </a:bodyPr>
          <a:lstStyle/>
          <a:p>
            <a:pPr lvl="0"/>
            <a:r>
              <a:rPr lang="en-GB" dirty="0"/>
              <a:t>Using subordinating conjunctions</a:t>
            </a:r>
            <a:br>
              <a:rPr lang="en-GB" dirty="0"/>
            </a:br>
            <a:r>
              <a:rPr lang="en-GB" dirty="0">
                <a:hlinkClick r:id="rId2"/>
              </a:rPr>
              <a:t>https://www.bbc.co.uk/bitesize/articles/z6kj2sg</a:t>
            </a:r>
            <a:br>
              <a:rPr lang="en-GB" dirty="0"/>
            </a:br>
            <a:endParaRPr lang="en-GB" dirty="0"/>
          </a:p>
        </p:txBody>
      </p:sp>
      <p:sp>
        <p:nvSpPr>
          <p:cNvPr id="4" name="Content Placeholder 3">
            <a:extLst>
              <a:ext uri="{FF2B5EF4-FFF2-40B4-BE49-F238E27FC236}">
                <a16:creationId xmlns:a16="http://schemas.microsoft.com/office/drawing/2014/main" id="{D9113802-2ED4-434A-B8F0-20A20448B0B0}"/>
              </a:ext>
            </a:extLst>
          </p:cNvPr>
          <p:cNvSpPr>
            <a:spLocks noGrp="1"/>
          </p:cNvSpPr>
          <p:nvPr>
            <p:ph sz="quarter" idx="13"/>
          </p:nvPr>
        </p:nvSpPr>
        <p:spPr/>
        <p:txBody>
          <a:bodyPr/>
          <a:lstStyle/>
          <a:p>
            <a:endParaRPr lang="en-GB"/>
          </a:p>
        </p:txBody>
      </p:sp>
      <p:pic>
        <p:nvPicPr>
          <p:cNvPr id="5" name="Picture 4">
            <a:extLst>
              <a:ext uri="{FF2B5EF4-FFF2-40B4-BE49-F238E27FC236}">
                <a16:creationId xmlns:a16="http://schemas.microsoft.com/office/drawing/2014/main" id="{A28589EC-2656-4C92-9C8B-9F5211A0533F}"/>
              </a:ext>
            </a:extLst>
          </p:cNvPr>
          <p:cNvPicPr>
            <a:picLocks noChangeAspect="1"/>
          </p:cNvPicPr>
          <p:nvPr/>
        </p:nvPicPr>
        <p:blipFill>
          <a:blip r:embed="rId3"/>
          <a:stretch>
            <a:fillRect/>
          </a:stretch>
        </p:blipFill>
        <p:spPr>
          <a:xfrm>
            <a:off x="5600700" y="2040795"/>
            <a:ext cx="5676900" cy="4076700"/>
          </a:xfrm>
          <a:prstGeom prst="rect">
            <a:avLst/>
          </a:prstGeom>
        </p:spPr>
      </p:pic>
      <p:pic>
        <p:nvPicPr>
          <p:cNvPr id="6" name="Picture 5">
            <a:extLst>
              <a:ext uri="{FF2B5EF4-FFF2-40B4-BE49-F238E27FC236}">
                <a16:creationId xmlns:a16="http://schemas.microsoft.com/office/drawing/2014/main" id="{98E80DCD-A292-47DE-8BDB-6844F76178C0}"/>
              </a:ext>
            </a:extLst>
          </p:cNvPr>
          <p:cNvPicPr>
            <a:picLocks noChangeAspect="1"/>
          </p:cNvPicPr>
          <p:nvPr/>
        </p:nvPicPr>
        <p:blipFill>
          <a:blip r:embed="rId4"/>
          <a:stretch>
            <a:fillRect/>
          </a:stretch>
        </p:blipFill>
        <p:spPr>
          <a:xfrm>
            <a:off x="669925" y="1991333"/>
            <a:ext cx="4552950" cy="4248150"/>
          </a:xfrm>
          <a:prstGeom prst="rect">
            <a:avLst/>
          </a:prstGeom>
        </p:spPr>
      </p:pic>
    </p:spTree>
    <p:extLst>
      <p:ext uri="{BB962C8B-B14F-4D97-AF65-F5344CB8AC3E}">
        <p14:creationId xmlns:p14="http://schemas.microsoft.com/office/powerpoint/2010/main" val="3784042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thursDAY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2800" dirty="0"/>
              <a:t>Spelling mat	</a:t>
            </a:r>
          </a:p>
          <a:p>
            <a:r>
              <a:rPr lang="en-GB" sz="2800" dirty="0"/>
              <a:t>Maths activity	</a:t>
            </a:r>
          </a:p>
          <a:p>
            <a:r>
              <a:rPr lang="en-GB" sz="2800" dirty="0"/>
              <a:t>English</a:t>
            </a:r>
          </a:p>
          <a:p>
            <a:endParaRPr lang="en-GB" dirty="0"/>
          </a:p>
        </p:txBody>
      </p:sp>
    </p:spTree>
    <p:extLst>
      <p:ext uri="{BB962C8B-B14F-4D97-AF65-F5344CB8AC3E}">
        <p14:creationId xmlns:p14="http://schemas.microsoft.com/office/powerpoint/2010/main" val="75297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4" name="Picture 3">
            <a:extLst>
              <a:ext uri="{FF2B5EF4-FFF2-40B4-BE49-F238E27FC236}">
                <a16:creationId xmlns:a16="http://schemas.microsoft.com/office/drawing/2014/main" id="{0CB84F1D-AAC5-4286-8DA1-02479487AD8C}"/>
              </a:ext>
            </a:extLst>
          </p:cNvPr>
          <p:cNvPicPr>
            <a:picLocks noChangeAspect="1"/>
          </p:cNvPicPr>
          <p:nvPr/>
        </p:nvPicPr>
        <p:blipFill>
          <a:blip r:embed="rId2"/>
          <a:stretch>
            <a:fillRect/>
          </a:stretch>
        </p:blipFill>
        <p:spPr>
          <a:xfrm>
            <a:off x="2181225" y="1390650"/>
            <a:ext cx="7829550" cy="5467350"/>
          </a:xfrm>
          <a:prstGeom prst="rect">
            <a:avLst/>
          </a:prstGeom>
        </p:spPr>
      </p:pic>
    </p:spTree>
    <p:extLst>
      <p:ext uri="{BB962C8B-B14F-4D97-AF65-F5344CB8AC3E}">
        <p14:creationId xmlns:p14="http://schemas.microsoft.com/office/powerpoint/2010/main" val="325583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FA39-E8C5-4666-B72E-88DD2E394335}"/>
              </a:ext>
            </a:extLst>
          </p:cNvPr>
          <p:cNvSpPr>
            <a:spLocks noGrp="1"/>
          </p:cNvSpPr>
          <p:nvPr>
            <p:ph type="title"/>
          </p:nvPr>
        </p:nvSpPr>
        <p:spPr>
          <a:xfrm>
            <a:off x="440265" y="161317"/>
            <a:ext cx="11311467" cy="1596177"/>
          </a:xfrm>
        </p:spPr>
        <p:txBody>
          <a:bodyPr/>
          <a:lstStyle/>
          <a:p>
            <a:r>
              <a:rPr lang="en-GB" dirty="0"/>
              <a:t>Subtract 2 mixed numbers</a:t>
            </a:r>
            <a:br>
              <a:rPr lang="en-GB" dirty="0"/>
            </a:br>
            <a:r>
              <a:rPr lang="en-GB" dirty="0">
                <a:hlinkClick r:id="rId2"/>
              </a:rPr>
              <a:t>https://www.bbc.co.uk/bitesize/articles/zhs9d6f</a:t>
            </a:r>
            <a:endParaRPr lang="en-GB" dirty="0"/>
          </a:p>
        </p:txBody>
      </p:sp>
      <p:pic>
        <p:nvPicPr>
          <p:cNvPr id="5" name="Content Placeholder 4">
            <a:extLst>
              <a:ext uri="{FF2B5EF4-FFF2-40B4-BE49-F238E27FC236}">
                <a16:creationId xmlns:a16="http://schemas.microsoft.com/office/drawing/2014/main" id="{D51617C7-E8E4-4797-B062-D795241EBD63}"/>
              </a:ext>
            </a:extLst>
          </p:cNvPr>
          <p:cNvPicPr>
            <a:picLocks noGrp="1" noChangeAspect="1"/>
          </p:cNvPicPr>
          <p:nvPr>
            <p:ph sz="quarter" idx="13"/>
          </p:nvPr>
        </p:nvPicPr>
        <p:blipFill>
          <a:blip r:embed="rId3"/>
          <a:stretch>
            <a:fillRect/>
          </a:stretch>
        </p:blipFill>
        <p:spPr>
          <a:xfrm>
            <a:off x="246325" y="1757494"/>
            <a:ext cx="3148731" cy="2484419"/>
          </a:xfrm>
          <a:prstGeom prst="rect">
            <a:avLst/>
          </a:prstGeom>
        </p:spPr>
      </p:pic>
      <p:pic>
        <p:nvPicPr>
          <p:cNvPr id="6" name="Picture 5">
            <a:extLst>
              <a:ext uri="{FF2B5EF4-FFF2-40B4-BE49-F238E27FC236}">
                <a16:creationId xmlns:a16="http://schemas.microsoft.com/office/drawing/2014/main" id="{964AE1B3-3958-4001-9CBA-66CF05AD8578}"/>
              </a:ext>
            </a:extLst>
          </p:cNvPr>
          <p:cNvPicPr>
            <a:picLocks noChangeAspect="1"/>
          </p:cNvPicPr>
          <p:nvPr/>
        </p:nvPicPr>
        <p:blipFill>
          <a:blip r:embed="rId4"/>
          <a:stretch>
            <a:fillRect/>
          </a:stretch>
        </p:blipFill>
        <p:spPr>
          <a:xfrm>
            <a:off x="3588996" y="1757494"/>
            <a:ext cx="4199670" cy="2484420"/>
          </a:xfrm>
          <a:prstGeom prst="rect">
            <a:avLst/>
          </a:prstGeom>
        </p:spPr>
      </p:pic>
      <p:pic>
        <p:nvPicPr>
          <p:cNvPr id="7" name="Picture 6">
            <a:extLst>
              <a:ext uri="{FF2B5EF4-FFF2-40B4-BE49-F238E27FC236}">
                <a16:creationId xmlns:a16="http://schemas.microsoft.com/office/drawing/2014/main" id="{ED910742-87CD-46E0-B328-E46767510E3B}"/>
              </a:ext>
            </a:extLst>
          </p:cNvPr>
          <p:cNvPicPr>
            <a:picLocks noChangeAspect="1"/>
          </p:cNvPicPr>
          <p:nvPr/>
        </p:nvPicPr>
        <p:blipFill>
          <a:blip r:embed="rId5"/>
          <a:stretch>
            <a:fillRect/>
          </a:stretch>
        </p:blipFill>
        <p:spPr>
          <a:xfrm>
            <a:off x="7332133" y="2729577"/>
            <a:ext cx="4011612" cy="3797773"/>
          </a:xfrm>
          <a:prstGeom prst="rect">
            <a:avLst/>
          </a:prstGeom>
        </p:spPr>
      </p:pic>
    </p:spTree>
    <p:extLst>
      <p:ext uri="{BB962C8B-B14F-4D97-AF65-F5344CB8AC3E}">
        <p14:creationId xmlns:p14="http://schemas.microsoft.com/office/powerpoint/2010/main" val="3006957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65F8-4E41-4E87-946C-182C5768CA45}"/>
              </a:ext>
            </a:extLst>
          </p:cNvPr>
          <p:cNvSpPr>
            <a:spLocks noGrp="1"/>
          </p:cNvSpPr>
          <p:nvPr>
            <p:ph type="title"/>
          </p:nvPr>
        </p:nvSpPr>
        <p:spPr/>
        <p:txBody>
          <a:bodyPr>
            <a:normAutofit fontScale="90000"/>
          </a:bodyPr>
          <a:lstStyle/>
          <a:p>
            <a:pPr lvl="0"/>
            <a:r>
              <a:rPr lang="en-US" dirty="0"/>
              <a:t>Creating a formal report</a:t>
            </a:r>
            <a:br>
              <a:rPr lang="en-GB" dirty="0"/>
            </a:br>
            <a:r>
              <a:rPr lang="en-GB" dirty="0">
                <a:hlinkClick r:id="rId2"/>
              </a:rPr>
              <a:t>https://www.bbc.co.uk/bitesize/articles/zrb48xs</a:t>
            </a:r>
            <a:br>
              <a:rPr lang="en-GB" dirty="0"/>
            </a:br>
            <a:endParaRPr lang="en-GB" dirty="0"/>
          </a:p>
        </p:txBody>
      </p:sp>
      <p:pic>
        <p:nvPicPr>
          <p:cNvPr id="3" name="Content Placeholder 2">
            <a:extLst>
              <a:ext uri="{FF2B5EF4-FFF2-40B4-BE49-F238E27FC236}">
                <a16:creationId xmlns:a16="http://schemas.microsoft.com/office/drawing/2014/main" id="{10CFF412-8142-4142-B1D0-296316C66149}"/>
              </a:ext>
            </a:extLst>
          </p:cNvPr>
          <p:cNvPicPr>
            <a:picLocks noGrp="1" noChangeAspect="1"/>
          </p:cNvPicPr>
          <p:nvPr>
            <p:ph sz="quarter" idx="13"/>
          </p:nvPr>
        </p:nvPicPr>
        <p:blipFill>
          <a:blip r:embed="rId3"/>
          <a:stretch>
            <a:fillRect/>
          </a:stretch>
        </p:blipFill>
        <p:spPr>
          <a:xfrm>
            <a:off x="2750343" y="2330625"/>
            <a:ext cx="6691313" cy="3431105"/>
          </a:xfrm>
          <a:prstGeom prst="rect">
            <a:avLst/>
          </a:prstGeom>
        </p:spPr>
      </p:pic>
    </p:spTree>
    <p:extLst>
      <p:ext uri="{BB962C8B-B14F-4D97-AF65-F5344CB8AC3E}">
        <p14:creationId xmlns:p14="http://schemas.microsoft.com/office/powerpoint/2010/main" val="261915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1A05-525C-4FCA-B5FE-4442447851A2}"/>
              </a:ext>
            </a:extLst>
          </p:cNvPr>
          <p:cNvSpPr>
            <a:spLocks noGrp="1"/>
          </p:cNvSpPr>
          <p:nvPr>
            <p:ph type="title"/>
          </p:nvPr>
        </p:nvSpPr>
        <p:spPr/>
        <p:txBody>
          <a:bodyPr/>
          <a:lstStyle/>
          <a:p>
            <a:r>
              <a:rPr lang="en-GB" dirty="0"/>
              <a:t>Welcome back!</a:t>
            </a:r>
          </a:p>
        </p:txBody>
      </p:sp>
      <p:sp>
        <p:nvSpPr>
          <p:cNvPr id="3" name="Content Placeholder 2">
            <a:extLst>
              <a:ext uri="{FF2B5EF4-FFF2-40B4-BE49-F238E27FC236}">
                <a16:creationId xmlns:a16="http://schemas.microsoft.com/office/drawing/2014/main" id="{4489A6FA-C186-48B9-B5EC-6157C44CC6A5}"/>
              </a:ext>
            </a:extLst>
          </p:cNvPr>
          <p:cNvSpPr>
            <a:spLocks noGrp="1"/>
          </p:cNvSpPr>
          <p:nvPr>
            <p:ph sz="quarter" idx="13"/>
          </p:nvPr>
        </p:nvSpPr>
        <p:spPr/>
        <p:txBody>
          <a:bodyPr>
            <a:normAutofit fontScale="92500" lnSpcReduction="20000"/>
          </a:bodyPr>
          <a:lstStyle/>
          <a:p>
            <a:r>
              <a:rPr lang="en-GB" dirty="0"/>
              <a:t>I hope you all had a fantastic weekend!</a:t>
            </a:r>
          </a:p>
          <a:p>
            <a:r>
              <a:rPr lang="en-GB" dirty="0"/>
              <a:t>This week I have set bitesize links. Please watch the short videos and complete the activities. If you can not print an activity off you can work from the screen or move on to the next activity. </a:t>
            </a:r>
          </a:p>
          <a:p>
            <a:r>
              <a:rPr lang="en-GB" dirty="0"/>
              <a:t>A lot of the work this week is revision, if you would like a challenge please take a look at </a:t>
            </a:r>
            <a:r>
              <a:rPr lang="en-GB" dirty="0" err="1"/>
              <a:t>cherrytree</a:t>
            </a:r>
            <a:r>
              <a:rPr lang="en-GB" dirty="0"/>
              <a:t> </a:t>
            </a:r>
            <a:r>
              <a:rPr lang="en-GB" dirty="0" err="1"/>
              <a:t>powerpoint</a:t>
            </a:r>
            <a:r>
              <a:rPr lang="en-GB" dirty="0"/>
              <a:t> on the school website</a:t>
            </a:r>
          </a:p>
          <a:p>
            <a:r>
              <a:rPr lang="en-GB" dirty="0"/>
              <a:t>Enjoy and don’t forget to let me know how you got on!</a:t>
            </a:r>
          </a:p>
          <a:p>
            <a:r>
              <a:rPr lang="en-GB" dirty="0"/>
              <a:t>Please let me know if the new home learning does not suit you or even if you like it better than the old style!</a:t>
            </a:r>
          </a:p>
        </p:txBody>
      </p:sp>
    </p:spTree>
    <p:extLst>
      <p:ext uri="{BB962C8B-B14F-4D97-AF65-F5344CB8AC3E}">
        <p14:creationId xmlns:p14="http://schemas.microsoft.com/office/powerpoint/2010/main" val="2594514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friDAY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3200" dirty="0"/>
              <a:t>Spelling mat	</a:t>
            </a:r>
          </a:p>
          <a:p>
            <a:r>
              <a:rPr lang="en-GB" sz="3200" dirty="0"/>
              <a:t>Maths activity	</a:t>
            </a:r>
          </a:p>
          <a:p>
            <a:r>
              <a:rPr lang="en-GB" sz="3200" dirty="0"/>
              <a:t>English</a:t>
            </a:r>
          </a:p>
          <a:p>
            <a:endParaRPr lang="en-GB" dirty="0"/>
          </a:p>
        </p:txBody>
      </p:sp>
    </p:spTree>
    <p:extLst>
      <p:ext uri="{BB962C8B-B14F-4D97-AF65-F5344CB8AC3E}">
        <p14:creationId xmlns:p14="http://schemas.microsoft.com/office/powerpoint/2010/main" val="363104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4" name="Picture 3">
            <a:extLst>
              <a:ext uri="{FF2B5EF4-FFF2-40B4-BE49-F238E27FC236}">
                <a16:creationId xmlns:a16="http://schemas.microsoft.com/office/drawing/2014/main" id="{8DCFD26D-C263-4055-82D4-DFE162A750A4}"/>
              </a:ext>
            </a:extLst>
          </p:cNvPr>
          <p:cNvPicPr>
            <a:picLocks noChangeAspect="1"/>
          </p:cNvPicPr>
          <p:nvPr/>
        </p:nvPicPr>
        <p:blipFill>
          <a:blip r:embed="rId2"/>
          <a:stretch>
            <a:fillRect/>
          </a:stretch>
        </p:blipFill>
        <p:spPr>
          <a:xfrm>
            <a:off x="2205037" y="1466850"/>
            <a:ext cx="7781925" cy="5391150"/>
          </a:xfrm>
          <a:prstGeom prst="rect">
            <a:avLst/>
          </a:prstGeom>
        </p:spPr>
      </p:pic>
    </p:spTree>
    <p:extLst>
      <p:ext uri="{BB962C8B-B14F-4D97-AF65-F5344CB8AC3E}">
        <p14:creationId xmlns:p14="http://schemas.microsoft.com/office/powerpoint/2010/main" val="2010611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20A8-C9CD-4693-A2EA-2BC442DFB6A5}"/>
              </a:ext>
            </a:extLst>
          </p:cNvPr>
          <p:cNvSpPr>
            <a:spLocks noGrp="1"/>
          </p:cNvSpPr>
          <p:nvPr>
            <p:ph type="title"/>
          </p:nvPr>
        </p:nvSpPr>
        <p:spPr/>
        <p:txBody>
          <a:bodyPr/>
          <a:lstStyle/>
          <a:p>
            <a:r>
              <a:rPr lang="en-GB" dirty="0"/>
              <a:t>Week 5 challenges </a:t>
            </a:r>
            <a:br>
              <a:rPr lang="en-GB" dirty="0"/>
            </a:br>
            <a:r>
              <a:rPr lang="en-GB" dirty="0">
                <a:hlinkClick r:id="rId2"/>
              </a:rPr>
              <a:t>https://www.bbc.co.uk/bitesize/articles/zd7j2sg</a:t>
            </a:r>
            <a:endParaRPr lang="en-GB" dirty="0"/>
          </a:p>
        </p:txBody>
      </p:sp>
      <p:pic>
        <p:nvPicPr>
          <p:cNvPr id="4" name="Content Placeholder 3">
            <a:extLst>
              <a:ext uri="{FF2B5EF4-FFF2-40B4-BE49-F238E27FC236}">
                <a16:creationId xmlns:a16="http://schemas.microsoft.com/office/drawing/2014/main" id="{9E8FB5E3-9562-4848-B813-9206494CCD47}"/>
              </a:ext>
            </a:extLst>
          </p:cNvPr>
          <p:cNvPicPr>
            <a:picLocks noGrp="1" noChangeAspect="1"/>
          </p:cNvPicPr>
          <p:nvPr>
            <p:ph sz="quarter" idx="13"/>
          </p:nvPr>
        </p:nvPicPr>
        <p:blipFill>
          <a:blip r:embed="rId3"/>
          <a:stretch>
            <a:fillRect/>
          </a:stretch>
        </p:blipFill>
        <p:spPr>
          <a:xfrm>
            <a:off x="4451244" y="2366963"/>
            <a:ext cx="3289512" cy="3424237"/>
          </a:xfrm>
          <a:prstGeom prst="rect">
            <a:avLst/>
          </a:prstGeom>
        </p:spPr>
      </p:pic>
    </p:spTree>
    <p:extLst>
      <p:ext uri="{BB962C8B-B14F-4D97-AF65-F5344CB8AC3E}">
        <p14:creationId xmlns:p14="http://schemas.microsoft.com/office/powerpoint/2010/main" val="2678531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31B0-15E0-4A4C-8DE6-DEC1B96E5F58}"/>
              </a:ext>
            </a:extLst>
          </p:cNvPr>
          <p:cNvSpPr>
            <a:spLocks noGrp="1"/>
          </p:cNvSpPr>
          <p:nvPr>
            <p:ph type="title"/>
          </p:nvPr>
        </p:nvSpPr>
        <p:spPr/>
        <p:txBody>
          <a:bodyPr>
            <a:normAutofit/>
          </a:bodyPr>
          <a:lstStyle/>
          <a:p>
            <a:pPr lvl="0"/>
            <a:r>
              <a:rPr lang="en-US" dirty="0"/>
              <a:t> you’re a bad man, </a:t>
            </a:r>
            <a:r>
              <a:rPr lang="en-US" dirty="0" err="1"/>
              <a:t>mr</a:t>
            </a:r>
            <a:r>
              <a:rPr lang="en-US" dirty="0"/>
              <a:t> gum reading activity</a:t>
            </a:r>
            <a:br>
              <a:rPr lang="en-GB" dirty="0"/>
            </a:br>
            <a:r>
              <a:rPr lang="en-GB" dirty="0">
                <a:hlinkClick r:id="rId2"/>
              </a:rPr>
              <a:t>https://www.bbc.co.uk/bitesize/articles/zknnf4j</a:t>
            </a:r>
            <a:endParaRPr lang="en-GB" dirty="0"/>
          </a:p>
        </p:txBody>
      </p:sp>
      <p:sp>
        <p:nvSpPr>
          <p:cNvPr id="3" name="Content Placeholder 2">
            <a:extLst>
              <a:ext uri="{FF2B5EF4-FFF2-40B4-BE49-F238E27FC236}">
                <a16:creationId xmlns:a16="http://schemas.microsoft.com/office/drawing/2014/main" id="{F809A8BE-8782-415A-8C77-F76A8C95179C}"/>
              </a:ext>
            </a:extLst>
          </p:cNvPr>
          <p:cNvSpPr>
            <a:spLocks noGrp="1"/>
          </p:cNvSpPr>
          <p:nvPr>
            <p:ph sz="quarter" idx="13"/>
          </p:nvPr>
        </p:nvSpPr>
        <p:spPr/>
        <p:txBody>
          <a:bodyPr/>
          <a:lstStyle/>
          <a:p>
            <a:r>
              <a:rPr lang="en-GB" dirty="0"/>
              <a:t>See the next slides for an extract and activity </a:t>
            </a:r>
          </a:p>
        </p:txBody>
      </p:sp>
    </p:spTree>
    <p:extLst>
      <p:ext uri="{BB962C8B-B14F-4D97-AF65-F5344CB8AC3E}">
        <p14:creationId xmlns:p14="http://schemas.microsoft.com/office/powerpoint/2010/main" val="480808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D97F-C657-4E39-8DDC-8A1BE2E62E9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5B0C9B-6176-4F2D-A98A-B119AC56A3FB}"/>
              </a:ext>
            </a:extLst>
          </p:cNvPr>
          <p:cNvSpPr>
            <a:spLocks noGrp="1"/>
          </p:cNvSpPr>
          <p:nvPr>
            <p:ph sz="quarter" idx="13"/>
          </p:nvPr>
        </p:nvSpPr>
        <p:spPr/>
        <p:txBody>
          <a:bodyPr/>
          <a:lstStyle/>
          <a:p>
            <a:endParaRPr lang="en-GB"/>
          </a:p>
        </p:txBody>
      </p:sp>
      <p:pic>
        <p:nvPicPr>
          <p:cNvPr id="6" name="Picture 5">
            <a:extLst>
              <a:ext uri="{FF2B5EF4-FFF2-40B4-BE49-F238E27FC236}">
                <a16:creationId xmlns:a16="http://schemas.microsoft.com/office/drawing/2014/main" id="{58A0CB3E-18A5-42D1-8BD2-7E6AE14247B0}"/>
              </a:ext>
            </a:extLst>
          </p:cNvPr>
          <p:cNvPicPr>
            <a:picLocks noChangeAspect="1"/>
          </p:cNvPicPr>
          <p:nvPr/>
        </p:nvPicPr>
        <p:blipFill>
          <a:blip r:embed="rId2"/>
          <a:stretch>
            <a:fillRect/>
          </a:stretch>
        </p:blipFill>
        <p:spPr>
          <a:xfrm>
            <a:off x="323537" y="468312"/>
            <a:ext cx="5772150" cy="4295775"/>
          </a:xfrm>
          <a:prstGeom prst="rect">
            <a:avLst/>
          </a:prstGeom>
        </p:spPr>
      </p:pic>
      <p:pic>
        <p:nvPicPr>
          <p:cNvPr id="7" name="Picture 6">
            <a:extLst>
              <a:ext uri="{FF2B5EF4-FFF2-40B4-BE49-F238E27FC236}">
                <a16:creationId xmlns:a16="http://schemas.microsoft.com/office/drawing/2014/main" id="{62D5E1C6-AA45-44A1-B809-FA0F84D6C996}"/>
              </a:ext>
            </a:extLst>
          </p:cNvPr>
          <p:cNvPicPr>
            <a:picLocks noChangeAspect="1"/>
          </p:cNvPicPr>
          <p:nvPr/>
        </p:nvPicPr>
        <p:blipFill>
          <a:blip r:embed="rId3"/>
          <a:stretch>
            <a:fillRect/>
          </a:stretch>
        </p:blipFill>
        <p:spPr>
          <a:xfrm>
            <a:off x="6400800" y="3582008"/>
            <a:ext cx="4876800" cy="2657475"/>
          </a:xfrm>
          <a:prstGeom prst="rect">
            <a:avLst/>
          </a:prstGeom>
        </p:spPr>
      </p:pic>
    </p:spTree>
    <p:extLst>
      <p:ext uri="{BB962C8B-B14F-4D97-AF65-F5344CB8AC3E}">
        <p14:creationId xmlns:p14="http://schemas.microsoft.com/office/powerpoint/2010/main" val="4095981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5481-F39D-4734-BBC9-3792971016B5}"/>
              </a:ext>
            </a:extLst>
          </p:cNvPr>
          <p:cNvSpPr>
            <a:spLocks noGrp="1"/>
          </p:cNvSpPr>
          <p:nvPr>
            <p:ph type="title"/>
          </p:nvPr>
        </p:nvSpPr>
        <p:spPr/>
        <p:txBody>
          <a:bodyPr/>
          <a:lstStyle/>
          <a:p>
            <a:r>
              <a:rPr lang="en-GB" dirty="0"/>
              <a:t>Have a great weekend!</a:t>
            </a:r>
          </a:p>
        </p:txBody>
      </p:sp>
      <p:sp>
        <p:nvSpPr>
          <p:cNvPr id="3" name="Content Placeholder 2">
            <a:extLst>
              <a:ext uri="{FF2B5EF4-FFF2-40B4-BE49-F238E27FC236}">
                <a16:creationId xmlns:a16="http://schemas.microsoft.com/office/drawing/2014/main" id="{E25EC007-C087-4610-BD68-8F0731A2A848}"/>
              </a:ext>
            </a:extLst>
          </p:cNvPr>
          <p:cNvSpPr>
            <a:spLocks noGrp="1"/>
          </p:cNvSpPr>
          <p:nvPr>
            <p:ph sz="quarter" idx="13"/>
          </p:nvPr>
        </p:nvSpPr>
        <p:spPr/>
        <p:txBody>
          <a:bodyPr/>
          <a:lstStyle/>
          <a:p>
            <a:r>
              <a:rPr lang="en-GB" dirty="0"/>
              <a:t>Let me know how you got on</a:t>
            </a:r>
          </a:p>
          <a:p>
            <a:endParaRPr lang="en-GB" dirty="0"/>
          </a:p>
          <a:p>
            <a:r>
              <a:rPr lang="en-GB" dirty="0" err="1"/>
              <a:t>Chestnut.class@fernhill.kite.academy</a:t>
            </a:r>
            <a:endParaRPr lang="en-GB" dirty="0"/>
          </a:p>
        </p:txBody>
      </p:sp>
    </p:spTree>
    <p:extLst>
      <p:ext uri="{BB962C8B-B14F-4D97-AF65-F5344CB8AC3E}">
        <p14:creationId xmlns:p14="http://schemas.microsoft.com/office/powerpoint/2010/main" val="421317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E962-4DE5-4016-9B48-66DD8B4759FC}"/>
              </a:ext>
            </a:extLst>
          </p:cNvPr>
          <p:cNvSpPr>
            <a:spLocks noGrp="1"/>
          </p:cNvSpPr>
          <p:nvPr>
            <p:ph type="title"/>
          </p:nvPr>
        </p:nvSpPr>
        <p:spPr/>
        <p:txBody>
          <a:bodyPr>
            <a:normAutofit fontScale="90000"/>
          </a:bodyPr>
          <a:lstStyle/>
          <a:p>
            <a:r>
              <a:rPr lang="en-GB" dirty="0"/>
              <a:t>Bonus sessions </a:t>
            </a:r>
            <a:br>
              <a:rPr lang="en-GB" dirty="0"/>
            </a:br>
            <a:r>
              <a:rPr lang="en-GB" dirty="0"/>
              <a:t>computing</a:t>
            </a:r>
            <a:br>
              <a:rPr lang="en-GB" dirty="0"/>
            </a:br>
            <a:br>
              <a:rPr lang="en-GB" dirty="0"/>
            </a:br>
            <a:endParaRPr lang="en-GB" dirty="0"/>
          </a:p>
        </p:txBody>
      </p:sp>
      <p:sp>
        <p:nvSpPr>
          <p:cNvPr id="3" name="Content Placeholder 2">
            <a:extLst>
              <a:ext uri="{FF2B5EF4-FFF2-40B4-BE49-F238E27FC236}">
                <a16:creationId xmlns:a16="http://schemas.microsoft.com/office/drawing/2014/main" id="{8944C964-5E68-4202-8628-562A866A2A64}"/>
              </a:ext>
            </a:extLst>
          </p:cNvPr>
          <p:cNvSpPr>
            <a:spLocks noGrp="1"/>
          </p:cNvSpPr>
          <p:nvPr>
            <p:ph sz="quarter" idx="13"/>
          </p:nvPr>
        </p:nvSpPr>
        <p:spPr/>
        <p:txBody>
          <a:bodyPr>
            <a:normAutofit fontScale="92500" lnSpcReduction="20000"/>
          </a:bodyPr>
          <a:lstStyle/>
          <a:p>
            <a:r>
              <a:rPr lang="en-GB" dirty="0"/>
              <a:t>Why not have a go at these session throughout the week:</a:t>
            </a:r>
          </a:p>
          <a:p>
            <a:endParaRPr lang="en-GB" dirty="0"/>
          </a:p>
          <a:p>
            <a:r>
              <a:rPr lang="en-US" dirty="0"/>
              <a:t>Day 1: how do we get computers to do what we want?</a:t>
            </a:r>
            <a:endParaRPr lang="en-GB" dirty="0"/>
          </a:p>
          <a:p>
            <a:r>
              <a:rPr lang="en-GB" dirty="0">
                <a:hlinkClick r:id="rId2"/>
              </a:rPr>
              <a:t>https://www.bbc.co.uk/bitesize/articles/z4gsy9q</a:t>
            </a:r>
            <a:endParaRPr lang="en-GB" dirty="0"/>
          </a:p>
          <a:p>
            <a:r>
              <a:rPr lang="en-US" dirty="0"/>
              <a:t>Day 2: How does the internet and search engines work?</a:t>
            </a:r>
          </a:p>
          <a:p>
            <a:r>
              <a:rPr lang="en-GB" dirty="0">
                <a:hlinkClick r:id="rId3"/>
              </a:rPr>
              <a:t>https://www.bbc.co.uk/bitesize/articles/zbk6pg8</a:t>
            </a:r>
            <a:endParaRPr lang="en-GB" dirty="0"/>
          </a:p>
          <a:p>
            <a:r>
              <a:rPr lang="en-US" dirty="0"/>
              <a:t>Day 3: </a:t>
            </a:r>
            <a:r>
              <a:rPr lang="en-GB" dirty="0"/>
              <a:t>what are malware and viruses? </a:t>
            </a:r>
          </a:p>
          <a:p>
            <a:r>
              <a:rPr lang="en-GB" dirty="0">
                <a:hlinkClick r:id="rId4"/>
              </a:rPr>
              <a:t>https://www.bbc.co.uk/bitesize/articles/zsj6wnb</a:t>
            </a:r>
            <a:endParaRPr lang="en-GB" dirty="0"/>
          </a:p>
        </p:txBody>
      </p:sp>
      <p:pic>
        <p:nvPicPr>
          <p:cNvPr id="5" name="Picture 4">
            <a:extLst>
              <a:ext uri="{FF2B5EF4-FFF2-40B4-BE49-F238E27FC236}">
                <a16:creationId xmlns:a16="http://schemas.microsoft.com/office/drawing/2014/main" id="{55565ACB-1ADD-4940-812B-28206D744204}"/>
              </a:ext>
            </a:extLst>
          </p:cNvPr>
          <p:cNvPicPr>
            <a:picLocks noChangeAspect="1"/>
          </p:cNvPicPr>
          <p:nvPr/>
        </p:nvPicPr>
        <p:blipFill>
          <a:blip r:embed="rId5"/>
          <a:stretch>
            <a:fillRect/>
          </a:stretch>
        </p:blipFill>
        <p:spPr>
          <a:xfrm>
            <a:off x="7810339" y="421472"/>
            <a:ext cx="3755127" cy="1945620"/>
          </a:xfrm>
          <a:prstGeom prst="rect">
            <a:avLst/>
          </a:prstGeom>
        </p:spPr>
      </p:pic>
    </p:spTree>
    <p:extLst>
      <p:ext uri="{BB962C8B-B14F-4D97-AF65-F5344CB8AC3E}">
        <p14:creationId xmlns:p14="http://schemas.microsoft.com/office/powerpoint/2010/main" val="188097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mONDAY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2400" dirty="0"/>
              <a:t>Spelling mat	</a:t>
            </a:r>
          </a:p>
          <a:p>
            <a:r>
              <a:rPr lang="en-GB" sz="2400" dirty="0"/>
              <a:t>Maths activity	</a:t>
            </a:r>
          </a:p>
          <a:p>
            <a:r>
              <a:rPr lang="en-GB" sz="2400" dirty="0"/>
              <a:t>English</a:t>
            </a:r>
          </a:p>
          <a:p>
            <a:endParaRPr lang="en-GB" dirty="0"/>
          </a:p>
        </p:txBody>
      </p:sp>
    </p:spTree>
    <p:extLst>
      <p:ext uri="{BB962C8B-B14F-4D97-AF65-F5344CB8AC3E}">
        <p14:creationId xmlns:p14="http://schemas.microsoft.com/office/powerpoint/2010/main" val="207433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3" name="Picture 2">
            <a:extLst>
              <a:ext uri="{FF2B5EF4-FFF2-40B4-BE49-F238E27FC236}">
                <a16:creationId xmlns:a16="http://schemas.microsoft.com/office/drawing/2014/main" id="{43BB7745-952A-4026-BD0A-44E1D3C5392F}"/>
              </a:ext>
            </a:extLst>
          </p:cNvPr>
          <p:cNvPicPr>
            <a:picLocks noChangeAspect="1"/>
          </p:cNvPicPr>
          <p:nvPr/>
        </p:nvPicPr>
        <p:blipFill>
          <a:blip r:embed="rId2"/>
          <a:stretch>
            <a:fillRect/>
          </a:stretch>
        </p:blipFill>
        <p:spPr>
          <a:xfrm>
            <a:off x="2472266" y="1358900"/>
            <a:ext cx="7520517" cy="5253567"/>
          </a:xfrm>
          <a:prstGeom prst="rect">
            <a:avLst/>
          </a:prstGeom>
        </p:spPr>
      </p:pic>
    </p:spTree>
    <p:extLst>
      <p:ext uri="{BB962C8B-B14F-4D97-AF65-F5344CB8AC3E}">
        <p14:creationId xmlns:p14="http://schemas.microsoft.com/office/powerpoint/2010/main" val="239149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018D-25EB-4065-BACC-76E7C13F219C}"/>
              </a:ext>
            </a:extLst>
          </p:cNvPr>
          <p:cNvSpPr>
            <a:spLocks noGrp="1"/>
          </p:cNvSpPr>
          <p:nvPr>
            <p:ph type="title"/>
          </p:nvPr>
        </p:nvSpPr>
        <p:spPr/>
        <p:txBody>
          <a:bodyPr>
            <a:normAutofit fontScale="90000"/>
          </a:bodyPr>
          <a:lstStyle/>
          <a:p>
            <a:br>
              <a:rPr lang="en-GB" dirty="0"/>
            </a:br>
            <a:r>
              <a:rPr lang="en-GB" dirty="0"/>
              <a:t>Add and subtract fractions within 1</a:t>
            </a:r>
            <a:br>
              <a:rPr lang="en-GB" dirty="0"/>
            </a:br>
            <a:r>
              <a:rPr lang="en-GB" dirty="0">
                <a:hlinkClick r:id="rId2"/>
              </a:rPr>
              <a:t>https://www.bbc.co.uk/bitesize/articles/z42vgwx</a:t>
            </a:r>
            <a:endParaRPr lang="en-GB" dirty="0"/>
          </a:p>
        </p:txBody>
      </p:sp>
      <p:pic>
        <p:nvPicPr>
          <p:cNvPr id="3" name="Content Placeholder 2">
            <a:extLst>
              <a:ext uri="{FF2B5EF4-FFF2-40B4-BE49-F238E27FC236}">
                <a16:creationId xmlns:a16="http://schemas.microsoft.com/office/drawing/2014/main" id="{237AFC5A-9EB4-42FA-AC0C-2AFBC2B40635}"/>
              </a:ext>
            </a:extLst>
          </p:cNvPr>
          <p:cNvPicPr>
            <a:picLocks noGrp="1" noChangeAspect="1"/>
          </p:cNvPicPr>
          <p:nvPr>
            <p:ph sz="quarter" idx="13"/>
          </p:nvPr>
        </p:nvPicPr>
        <p:blipFill>
          <a:blip r:embed="rId3"/>
          <a:stretch>
            <a:fillRect/>
          </a:stretch>
        </p:blipFill>
        <p:spPr>
          <a:xfrm>
            <a:off x="710142" y="2504281"/>
            <a:ext cx="4743450" cy="2438400"/>
          </a:xfrm>
          <a:prstGeom prst="rect">
            <a:avLst/>
          </a:prstGeom>
        </p:spPr>
      </p:pic>
      <p:pic>
        <p:nvPicPr>
          <p:cNvPr id="4" name="Picture 3">
            <a:extLst>
              <a:ext uri="{FF2B5EF4-FFF2-40B4-BE49-F238E27FC236}">
                <a16:creationId xmlns:a16="http://schemas.microsoft.com/office/drawing/2014/main" id="{A234A1D6-F203-4357-A91E-F687018A3D04}"/>
              </a:ext>
            </a:extLst>
          </p:cNvPr>
          <p:cNvPicPr>
            <a:picLocks noChangeAspect="1"/>
          </p:cNvPicPr>
          <p:nvPr/>
        </p:nvPicPr>
        <p:blipFill>
          <a:blip r:embed="rId4"/>
          <a:stretch>
            <a:fillRect/>
          </a:stretch>
        </p:blipFill>
        <p:spPr>
          <a:xfrm>
            <a:off x="5947914" y="2214694"/>
            <a:ext cx="5583687" cy="4066381"/>
          </a:xfrm>
          <a:prstGeom prst="rect">
            <a:avLst/>
          </a:prstGeom>
        </p:spPr>
      </p:pic>
    </p:spTree>
    <p:extLst>
      <p:ext uri="{BB962C8B-B14F-4D97-AF65-F5344CB8AC3E}">
        <p14:creationId xmlns:p14="http://schemas.microsoft.com/office/powerpoint/2010/main" val="2538917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6578-37ED-4E16-9452-B5E7F8F4A53F}"/>
              </a:ext>
            </a:extLst>
          </p:cNvPr>
          <p:cNvSpPr>
            <a:spLocks noGrp="1"/>
          </p:cNvSpPr>
          <p:nvPr>
            <p:ph type="title"/>
          </p:nvPr>
        </p:nvSpPr>
        <p:spPr/>
        <p:txBody>
          <a:bodyPr>
            <a:normAutofit fontScale="90000"/>
          </a:bodyPr>
          <a:lstStyle/>
          <a:p>
            <a:pPr lvl="0"/>
            <a:r>
              <a:rPr lang="en-GB" dirty="0"/>
              <a:t>Fact and opinion</a:t>
            </a:r>
            <a:br>
              <a:rPr lang="en-GB" dirty="0"/>
            </a:br>
            <a:r>
              <a:rPr lang="en-GB" dirty="0">
                <a:hlinkClick r:id="rId2"/>
              </a:rPr>
              <a:t>https://www.bbc.co.uk/bitesize/articles/zkvg47h</a:t>
            </a:r>
            <a:br>
              <a:rPr lang="en-GB" dirty="0"/>
            </a:br>
            <a:endParaRPr lang="en-GB" dirty="0"/>
          </a:p>
        </p:txBody>
      </p:sp>
      <p:pic>
        <p:nvPicPr>
          <p:cNvPr id="6" name="Content Placeholder 5">
            <a:extLst>
              <a:ext uri="{FF2B5EF4-FFF2-40B4-BE49-F238E27FC236}">
                <a16:creationId xmlns:a16="http://schemas.microsoft.com/office/drawing/2014/main" id="{97F8629B-5676-48FB-A182-FE418A87F36A}"/>
              </a:ext>
            </a:extLst>
          </p:cNvPr>
          <p:cNvPicPr>
            <a:picLocks noGrp="1" noChangeAspect="1"/>
          </p:cNvPicPr>
          <p:nvPr>
            <p:ph sz="quarter" idx="13"/>
          </p:nvPr>
        </p:nvPicPr>
        <p:blipFill>
          <a:blip r:embed="rId3"/>
          <a:stretch>
            <a:fillRect/>
          </a:stretch>
        </p:blipFill>
        <p:spPr>
          <a:xfrm>
            <a:off x="5108094" y="3505808"/>
            <a:ext cx="5819775" cy="2733675"/>
          </a:xfrm>
          <a:prstGeom prst="rect">
            <a:avLst/>
          </a:prstGeom>
        </p:spPr>
      </p:pic>
      <p:pic>
        <p:nvPicPr>
          <p:cNvPr id="5" name="Picture 4">
            <a:extLst>
              <a:ext uri="{FF2B5EF4-FFF2-40B4-BE49-F238E27FC236}">
                <a16:creationId xmlns:a16="http://schemas.microsoft.com/office/drawing/2014/main" id="{A9E18138-A023-4738-A2C0-D1E4D88BCB2E}"/>
              </a:ext>
            </a:extLst>
          </p:cNvPr>
          <p:cNvPicPr>
            <a:picLocks noChangeAspect="1"/>
          </p:cNvPicPr>
          <p:nvPr/>
        </p:nvPicPr>
        <p:blipFill>
          <a:blip r:embed="rId4"/>
          <a:stretch>
            <a:fillRect/>
          </a:stretch>
        </p:blipFill>
        <p:spPr>
          <a:xfrm>
            <a:off x="423862" y="2072216"/>
            <a:ext cx="4333875" cy="2171700"/>
          </a:xfrm>
          <a:prstGeom prst="rect">
            <a:avLst/>
          </a:prstGeom>
        </p:spPr>
      </p:pic>
    </p:spTree>
    <p:extLst>
      <p:ext uri="{BB962C8B-B14F-4D97-AF65-F5344CB8AC3E}">
        <p14:creationId xmlns:p14="http://schemas.microsoft.com/office/powerpoint/2010/main" val="203106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a:t>TUESDAY</a:t>
            </a:r>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3200" dirty="0"/>
              <a:t>Spelling mat	</a:t>
            </a:r>
          </a:p>
          <a:p>
            <a:r>
              <a:rPr lang="en-GB" sz="3200" dirty="0"/>
              <a:t>Maths activity	</a:t>
            </a:r>
          </a:p>
          <a:p>
            <a:r>
              <a:rPr lang="en-GB" sz="3200" dirty="0"/>
              <a:t>English</a:t>
            </a:r>
          </a:p>
          <a:p>
            <a:endParaRPr lang="en-GB" dirty="0"/>
          </a:p>
        </p:txBody>
      </p:sp>
    </p:spTree>
    <p:extLst>
      <p:ext uri="{BB962C8B-B14F-4D97-AF65-F5344CB8AC3E}">
        <p14:creationId xmlns:p14="http://schemas.microsoft.com/office/powerpoint/2010/main" val="2582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4" name="Picture 3">
            <a:extLst>
              <a:ext uri="{FF2B5EF4-FFF2-40B4-BE49-F238E27FC236}">
                <a16:creationId xmlns:a16="http://schemas.microsoft.com/office/drawing/2014/main" id="{8E288BD5-A5C1-46EB-B91F-6079470EFAC8}"/>
              </a:ext>
            </a:extLst>
          </p:cNvPr>
          <p:cNvPicPr>
            <a:picLocks noChangeAspect="1"/>
          </p:cNvPicPr>
          <p:nvPr/>
        </p:nvPicPr>
        <p:blipFill>
          <a:blip r:embed="rId2"/>
          <a:stretch>
            <a:fillRect/>
          </a:stretch>
        </p:blipFill>
        <p:spPr>
          <a:xfrm>
            <a:off x="2370667" y="1428750"/>
            <a:ext cx="7602008" cy="5323273"/>
          </a:xfrm>
          <a:prstGeom prst="rect">
            <a:avLst/>
          </a:prstGeom>
        </p:spPr>
      </p:pic>
    </p:spTree>
    <p:extLst>
      <p:ext uri="{BB962C8B-B14F-4D97-AF65-F5344CB8AC3E}">
        <p14:creationId xmlns:p14="http://schemas.microsoft.com/office/powerpoint/2010/main" val="337448825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229</TotalTime>
  <Words>567</Words>
  <Application>Microsoft Office PowerPoint</Application>
  <PresentationFormat>Widescreen</PresentationFormat>
  <Paragraphs>57</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Tw Cen MT</vt:lpstr>
      <vt:lpstr>Droplet</vt:lpstr>
      <vt:lpstr>Year 5 Chestnut  Home Learning</vt:lpstr>
      <vt:lpstr>Welcome back!</vt:lpstr>
      <vt:lpstr>Bonus sessions  computing  </vt:lpstr>
      <vt:lpstr>mONDAY</vt:lpstr>
      <vt:lpstr>Spelling mat (you can work from the screen)</vt:lpstr>
      <vt:lpstr> Add and subtract fractions within 1 https://www.bbc.co.uk/bitesize/articles/z42vgwx</vt:lpstr>
      <vt:lpstr>Fact and opinion https://www.bbc.co.uk/bitesize/articles/zkvg47h </vt:lpstr>
      <vt:lpstr>TUESDAY</vt:lpstr>
      <vt:lpstr>Spelling mat (you can work from the screen)</vt:lpstr>
      <vt:lpstr>Add 2 fractions where the answer could be greater than 1 https://www.bbc.co.uk/bitesize/articles/zdbmt39</vt:lpstr>
      <vt:lpstr>Formal and informal language https://www.bbc.co.uk/bitesize/articles/zmnvgwx </vt:lpstr>
      <vt:lpstr>wednesDAY</vt:lpstr>
      <vt:lpstr>Spelling mat (you can work from the screen)</vt:lpstr>
      <vt:lpstr>Adding 2 mixed numbers https://www.bbc.co.uk/bitesize/articles/zknvgwx</vt:lpstr>
      <vt:lpstr>Using subordinating conjunctions https://www.bbc.co.uk/bitesize/articles/z6kj2sg </vt:lpstr>
      <vt:lpstr>thursDAY</vt:lpstr>
      <vt:lpstr>Spelling mat (you can work from the screen)</vt:lpstr>
      <vt:lpstr>Subtract 2 mixed numbers https://www.bbc.co.uk/bitesize/articles/zhs9d6f</vt:lpstr>
      <vt:lpstr>Creating a formal report https://www.bbc.co.uk/bitesize/articles/zrb48xs </vt:lpstr>
      <vt:lpstr>friDAY</vt:lpstr>
      <vt:lpstr>Spelling mat (you can work from the screen)</vt:lpstr>
      <vt:lpstr>Week 5 challenges  https://www.bbc.co.uk/bitesize/articles/zd7j2sg</vt:lpstr>
      <vt:lpstr> you’re a bad man, mr gum reading activity https://www.bbc.co.uk/bitesize/articles/zknnf4j</vt:lpstr>
      <vt:lpstr>PowerPoint Presentation</vt:lpstr>
      <vt:lpstr>Have a great weekend!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dc:title>
  <dc:creator>Alice Askew</dc:creator>
  <cp:lastModifiedBy>Hayley Barkley</cp:lastModifiedBy>
  <cp:revision>39</cp:revision>
  <dcterms:created xsi:type="dcterms:W3CDTF">2020-06-11T13:53:01Z</dcterms:created>
  <dcterms:modified xsi:type="dcterms:W3CDTF">2020-07-03T08:57:20Z</dcterms:modified>
</cp:coreProperties>
</file>