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4"/>
  </p:notesMasterIdLst>
  <p:handoutMasterIdLst>
    <p:handoutMasterId r:id="rId15"/>
  </p:handoutMasterIdLst>
  <p:sldIdLst>
    <p:sldId id="256" r:id="rId5"/>
    <p:sldId id="258" r:id="rId6"/>
    <p:sldId id="266" r:id="rId7"/>
    <p:sldId id="263" r:id="rId8"/>
    <p:sldId id="262" r:id="rId9"/>
    <p:sldId id="264" r:id="rId10"/>
    <p:sldId id="261" r:id="rId11"/>
    <p:sldId id="260" r:id="rId12"/>
    <p:sldId id="267"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99"/>
    <a:srgbClr val="00FF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72202" autoAdjust="0"/>
  </p:normalViewPr>
  <p:slideViewPr>
    <p:cSldViewPr>
      <p:cViewPr varScale="1">
        <p:scale>
          <a:sx n="77" d="100"/>
          <a:sy n="77" d="100"/>
        </p:scale>
        <p:origin x="948"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7B3F45A-7011-429D-AE65-D17F210D4850}" type="datetimeFigureOut">
              <a:rPr lang="en-GB" smtClean="0"/>
              <a:t>09/07/2020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7AB0620-EFB6-464C-B0D5-C066818EDB31}" type="slidenum">
              <a:rPr lang="en-GB" smtClean="0"/>
              <a:t>‹#›</a:t>
            </a:fld>
            <a:endParaRPr lang="en-GB"/>
          </a:p>
        </p:txBody>
      </p:sp>
    </p:spTree>
    <p:extLst>
      <p:ext uri="{BB962C8B-B14F-4D97-AF65-F5344CB8AC3E}">
        <p14:creationId xmlns:p14="http://schemas.microsoft.com/office/powerpoint/2010/main" val="138957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0A24DED-D149-4270-9C2A-1EFB52F03CC8}" type="datetimeFigureOut">
              <a:rPr lang="en-GB" smtClean="0"/>
              <a:t>09/07/2020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0744D665-FED7-4883-B08F-B01B3577CB5A}" type="slidenum">
              <a:rPr lang="en-GB" smtClean="0"/>
              <a:t>‹#›</a:t>
            </a:fld>
            <a:endParaRPr lang="en-GB"/>
          </a:p>
        </p:txBody>
      </p:sp>
    </p:spTree>
    <p:extLst>
      <p:ext uri="{BB962C8B-B14F-4D97-AF65-F5344CB8AC3E}">
        <p14:creationId xmlns:p14="http://schemas.microsoft.com/office/powerpoint/2010/main" val="309914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t>1</a:t>
            </a:fld>
            <a:endParaRPr lang="en-GB"/>
          </a:p>
        </p:txBody>
      </p:sp>
    </p:spTree>
    <p:extLst>
      <p:ext uri="{BB962C8B-B14F-4D97-AF65-F5344CB8AC3E}">
        <p14:creationId xmlns:p14="http://schemas.microsoft.com/office/powerpoint/2010/main" val="104325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t>2</a:t>
            </a:fld>
            <a:endParaRPr lang="en-GB"/>
          </a:p>
        </p:txBody>
      </p:sp>
    </p:spTree>
    <p:extLst>
      <p:ext uri="{BB962C8B-B14F-4D97-AF65-F5344CB8AC3E}">
        <p14:creationId xmlns:p14="http://schemas.microsoft.com/office/powerpoint/2010/main" val="271499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44D665-FED7-4883-B08F-B01B3577CB5A}" type="slidenum">
              <a:rPr lang="en-GB" smtClean="0"/>
              <a:t>3</a:t>
            </a:fld>
            <a:endParaRPr lang="en-GB"/>
          </a:p>
        </p:txBody>
      </p:sp>
    </p:spTree>
    <p:extLst>
      <p:ext uri="{BB962C8B-B14F-4D97-AF65-F5344CB8AC3E}">
        <p14:creationId xmlns:p14="http://schemas.microsoft.com/office/powerpoint/2010/main" val="312274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t>4</a:t>
            </a:fld>
            <a:endParaRPr lang="en-GB"/>
          </a:p>
        </p:txBody>
      </p:sp>
    </p:spTree>
    <p:extLst>
      <p:ext uri="{BB962C8B-B14F-4D97-AF65-F5344CB8AC3E}">
        <p14:creationId xmlns:p14="http://schemas.microsoft.com/office/powerpoint/2010/main" val="326757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t>5</a:t>
            </a:fld>
            <a:endParaRPr lang="en-GB"/>
          </a:p>
        </p:txBody>
      </p:sp>
    </p:spTree>
    <p:extLst>
      <p:ext uri="{BB962C8B-B14F-4D97-AF65-F5344CB8AC3E}">
        <p14:creationId xmlns:p14="http://schemas.microsoft.com/office/powerpoint/2010/main" val="256496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t>6</a:t>
            </a:fld>
            <a:endParaRPr lang="en-GB"/>
          </a:p>
        </p:txBody>
      </p:sp>
    </p:spTree>
    <p:extLst>
      <p:ext uri="{BB962C8B-B14F-4D97-AF65-F5344CB8AC3E}">
        <p14:creationId xmlns:p14="http://schemas.microsoft.com/office/powerpoint/2010/main" val="49853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4D665-FED7-4883-B08F-B01B3577CB5A}" type="slidenum">
              <a:rPr lang="en-GB" smtClean="0"/>
              <a:t>7</a:t>
            </a:fld>
            <a:endParaRPr lang="en-GB"/>
          </a:p>
        </p:txBody>
      </p:sp>
    </p:spTree>
    <p:extLst>
      <p:ext uri="{BB962C8B-B14F-4D97-AF65-F5344CB8AC3E}">
        <p14:creationId xmlns:p14="http://schemas.microsoft.com/office/powerpoint/2010/main" val="282655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44D665-FED7-4883-B08F-B01B3577CB5A}" type="slidenum">
              <a:rPr lang="en-GB" smtClean="0"/>
              <a:t>8</a:t>
            </a:fld>
            <a:endParaRPr lang="en-GB"/>
          </a:p>
        </p:txBody>
      </p:sp>
    </p:spTree>
    <p:extLst>
      <p:ext uri="{BB962C8B-B14F-4D97-AF65-F5344CB8AC3E}">
        <p14:creationId xmlns:p14="http://schemas.microsoft.com/office/powerpoint/2010/main" val="84260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44D665-FED7-4883-B08F-B01B3577CB5A}" type="slidenum">
              <a:rPr lang="en-GB" smtClean="0"/>
              <a:t>9</a:t>
            </a:fld>
            <a:endParaRPr lang="en-GB"/>
          </a:p>
        </p:txBody>
      </p:sp>
    </p:spTree>
    <p:extLst>
      <p:ext uri="{BB962C8B-B14F-4D97-AF65-F5344CB8AC3E}">
        <p14:creationId xmlns:p14="http://schemas.microsoft.com/office/powerpoint/2010/main" val="281320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3FFDD5-C2E5-444F-96CC-CA581A6FA76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11737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FFDD5-C2E5-444F-96CC-CA581A6FA76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295600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FFDD5-C2E5-444F-96CC-CA581A6FA76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115848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FFDD5-C2E5-444F-96CC-CA581A6FA76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214996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FFDD5-C2E5-444F-96CC-CA581A6FA76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243957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3FFDD5-C2E5-444F-96CC-CA581A6FA763}"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307976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3FFDD5-C2E5-444F-96CC-CA581A6FA763}"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261327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FFDD5-C2E5-444F-96CC-CA581A6FA763}"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139965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FFDD5-C2E5-444F-96CC-CA581A6FA763}"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260879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3FFDD5-C2E5-444F-96CC-CA581A6FA763}"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221314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3FFDD5-C2E5-444F-96CC-CA581A6FA763}"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6AE3DE-A0D0-4FD6-9144-2F7E9B0DB72A}" type="slidenum">
              <a:rPr lang="en-GB" smtClean="0"/>
              <a:t>‹#›</a:t>
            </a:fld>
            <a:endParaRPr lang="en-GB"/>
          </a:p>
        </p:txBody>
      </p:sp>
    </p:spTree>
    <p:extLst>
      <p:ext uri="{BB962C8B-B14F-4D97-AF65-F5344CB8AC3E}">
        <p14:creationId xmlns:p14="http://schemas.microsoft.com/office/powerpoint/2010/main" val="423522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FFDD5-C2E5-444F-96CC-CA581A6FA763}" type="datetimeFigureOut">
              <a:rPr lang="en-GB" smtClean="0"/>
              <a:t>09/07/2020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E3DE-A0D0-4FD6-9144-2F7E9B0DB72A}" type="slidenum">
              <a:rPr lang="en-GB" smtClean="0"/>
              <a:t>‹#›</a:t>
            </a:fld>
            <a:endParaRPr lang="en-GB"/>
          </a:p>
        </p:txBody>
      </p:sp>
    </p:spTree>
    <p:extLst>
      <p:ext uri="{BB962C8B-B14F-4D97-AF65-F5344CB8AC3E}">
        <p14:creationId xmlns:p14="http://schemas.microsoft.com/office/powerpoint/2010/main" val="17375735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topmarks.co.uk/english-games/7-11-years/spelling-and-gramm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utismhomerescue.wordpress.com/category/required-reading/" TargetMode="External"/><Relationship Id="rId5" Type="http://schemas.openxmlformats.org/officeDocument/2006/relationships/image" Target="../media/image11.gif"/><Relationship Id="rId4" Type="http://schemas.openxmlformats.org/officeDocument/2006/relationships/hyperlink" Target="https://www.fernhillprimary.kite.academy/curriculum/curriculum-polic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kiteacademy.sharepoint.com/:v:/s/homelearning/EbNZdaMHRSFOpGzsbAxGdlABzUZIkk20zyARiQ__wsGLrw?e=ngs0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DEAB02-8C92-4C58-88D3-5F3786F515F1}"/>
              </a:ext>
            </a:extLst>
          </p:cNvPr>
          <p:cNvPicPr>
            <a:picLocks noChangeAspect="1"/>
          </p:cNvPicPr>
          <p:nvPr/>
        </p:nvPicPr>
        <p:blipFill>
          <a:blip r:embed="rId3"/>
          <a:stretch>
            <a:fillRect/>
          </a:stretch>
        </p:blipFill>
        <p:spPr>
          <a:xfrm>
            <a:off x="5252059" y="5181600"/>
            <a:ext cx="1423232" cy="1389345"/>
          </a:xfrm>
          <a:prstGeom prst="rect">
            <a:avLst/>
          </a:prstGeom>
        </p:spPr>
      </p:pic>
      <p:sp>
        <p:nvSpPr>
          <p:cNvPr id="2" name="Title 1"/>
          <p:cNvSpPr>
            <a:spLocks noGrp="1"/>
          </p:cNvSpPr>
          <p:nvPr>
            <p:ph type="ctrTitle"/>
          </p:nvPr>
        </p:nvSpPr>
        <p:spPr>
          <a:xfrm>
            <a:off x="762000" y="287055"/>
            <a:ext cx="7772400" cy="6112071"/>
          </a:xfrm>
        </p:spPr>
        <p:txBody>
          <a:bodyPr anchor="t">
            <a:normAutofit/>
          </a:bodyPr>
          <a:lstStyle/>
          <a:p>
            <a:r>
              <a:rPr lang="en-GB" sz="3600" dirty="0">
                <a:solidFill>
                  <a:schemeClr val="tx1"/>
                </a:solidFill>
                <a:latin typeface="+mn-lt"/>
              </a:rPr>
              <a:t>Welcome to Fernhill Primary School</a:t>
            </a:r>
            <a:br>
              <a:rPr lang="en-GB" dirty="0">
                <a:solidFill>
                  <a:schemeClr val="tx1"/>
                </a:solidFill>
                <a:latin typeface="+mn-lt"/>
              </a:rPr>
            </a:br>
            <a:r>
              <a:rPr lang="en-GB" dirty="0">
                <a:solidFill>
                  <a:schemeClr val="tx1"/>
                </a:solidFill>
                <a:latin typeface="+mn-lt"/>
              </a:rPr>
              <a:t>Meet the Teacher</a:t>
            </a:r>
            <a:br>
              <a:rPr lang="en-GB" dirty="0">
                <a:solidFill>
                  <a:schemeClr val="tx1"/>
                </a:solidFill>
              </a:rPr>
            </a:br>
            <a:br>
              <a:rPr lang="en-GB" dirty="0">
                <a:solidFill>
                  <a:schemeClr val="tx1"/>
                </a:solidFill>
              </a:rPr>
            </a:br>
            <a:endParaRPr lang="en-GB" sz="3600" b="1" dirty="0">
              <a:solidFill>
                <a:srgbClr val="7030A0"/>
              </a:solidFill>
            </a:endParaRP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E7DC5DF-0613-4EDF-B358-7422612C6936}"/>
              </a:ext>
            </a:extLst>
          </p:cNvPr>
          <p:cNvPicPr>
            <a:picLocks noChangeAspect="1"/>
          </p:cNvPicPr>
          <p:nvPr/>
        </p:nvPicPr>
        <p:blipFill>
          <a:blip r:embed="rId5"/>
          <a:stretch>
            <a:fillRect/>
          </a:stretch>
        </p:blipFill>
        <p:spPr>
          <a:xfrm>
            <a:off x="1404495" y="1981200"/>
            <a:ext cx="2243741" cy="3476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a:extLst>
              <a:ext uri="{FF2B5EF4-FFF2-40B4-BE49-F238E27FC236}">
                <a16:creationId xmlns:a16="http://schemas.microsoft.com/office/drawing/2014/main" id="{833A0B39-088F-4426-B777-577C496BE894}"/>
              </a:ext>
            </a:extLst>
          </p:cNvPr>
          <p:cNvSpPr/>
          <p:nvPr/>
        </p:nvSpPr>
        <p:spPr>
          <a:xfrm>
            <a:off x="4112784" y="2404371"/>
            <a:ext cx="4297208" cy="1877437"/>
          </a:xfrm>
          <a:prstGeom prst="rect">
            <a:avLst/>
          </a:prstGeom>
        </p:spPr>
        <p:txBody>
          <a:bodyPr wrap="square">
            <a:spAutoFit/>
          </a:bodyPr>
          <a:lstStyle/>
          <a:p>
            <a:pPr algn="ctr"/>
            <a:r>
              <a:rPr lang="en-GB" sz="4000" b="1" dirty="0">
                <a:solidFill>
                  <a:srgbClr val="7030A0"/>
                </a:solidFill>
              </a:rPr>
              <a:t>Mrs Butler </a:t>
            </a:r>
            <a:br>
              <a:rPr lang="en-GB" sz="4000" b="1" dirty="0">
                <a:solidFill>
                  <a:srgbClr val="7030A0"/>
                </a:solidFill>
              </a:rPr>
            </a:br>
            <a:r>
              <a:rPr lang="en-GB" sz="4000" b="1" dirty="0">
                <a:solidFill>
                  <a:srgbClr val="7030A0"/>
                </a:solidFill>
              </a:rPr>
              <a:t>(Teacher) </a:t>
            </a:r>
            <a:br>
              <a:rPr lang="en-GB" sz="4000" b="1" dirty="0">
                <a:solidFill>
                  <a:srgbClr val="7030A0"/>
                </a:solidFill>
              </a:rPr>
            </a:br>
            <a:r>
              <a:rPr lang="en-GB" sz="3600" b="1" dirty="0">
                <a:solidFill>
                  <a:srgbClr val="7030A0"/>
                </a:solidFill>
              </a:rPr>
              <a:t>Year 5 – Maple class</a:t>
            </a:r>
            <a:endParaRPr lang="en-GB" sz="4000" dirty="0"/>
          </a:p>
        </p:txBody>
      </p:sp>
    </p:spTree>
    <p:extLst>
      <p:ext uri="{BB962C8B-B14F-4D97-AF65-F5344CB8AC3E}">
        <p14:creationId xmlns:p14="http://schemas.microsoft.com/office/powerpoint/2010/main" val="119493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682D13-ED94-4D31-9A85-90793A401388}"/>
              </a:ext>
            </a:extLst>
          </p:cNvPr>
          <p:cNvPicPr>
            <a:picLocks noChangeAspect="1"/>
          </p:cNvPicPr>
          <p:nvPr/>
        </p:nvPicPr>
        <p:blipFill>
          <a:blip r:embed="rId3"/>
          <a:stretch>
            <a:fillRect/>
          </a:stretch>
        </p:blipFill>
        <p:spPr>
          <a:xfrm>
            <a:off x="5460584" y="5248928"/>
            <a:ext cx="1423232" cy="1389345"/>
          </a:xfrm>
          <a:prstGeom prst="rect">
            <a:avLst/>
          </a:prstGeom>
        </p:spPr>
      </p:pic>
      <p:sp>
        <p:nvSpPr>
          <p:cNvPr id="2" name="Title 1"/>
          <p:cNvSpPr>
            <a:spLocks noGrp="1"/>
          </p:cNvSpPr>
          <p:nvPr>
            <p:ph type="title"/>
          </p:nvPr>
        </p:nvSpPr>
        <p:spPr>
          <a:xfrm>
            <a:off x="531518" y="152400"/>
            <a:ext cx="8229600" cy="1143000"/>
          </a:xfrm>
        </p:spPr>
        <p:txBody>
          <a:bodyPr/>
          <a:lstStyle/>
          <a:p>
            <a:r>
              <a:rPr lang="en-GB" dirty="0"/>
              <a:t>Meet the teacher…</a:t>
            </a:r>
          </a:p>
        </p:txBody>
      </p:sp>
      <p:sp>
        <p:nvSpPr>
          <p:cNvPr id="3" name="Content Placeholder 2"/>
          <p:cNvSpPr>
            <a:spLocks noGrp="1"/>
          </p:cNvSpPr>
          <p:nvPr>
            <p:ph idx="1"/>
          </p:nvPr>
        </p:nvSpPr>
        <p:spPr>
          <a:xfrm>
            <a:off x="457200" y="1125099"/>
            <a:ext cx="8229600" cy="373386"/>
          </a:xfrm>
        </p:spPr>
        <p:txBody>
          <a:bodyPr>
            <a:normAutofit/>
          </a:bodyPr>
          <a:lstStyle/>
          <a:p>
            <a:pPr marL="0" indent="0" algn="ctr">
              <a:buNone/>
            </a:pPr>
            <a:r>
              <a:rPr lang="en-GB" sz="1800" dirty="0">
                <a:solidFill>
                  <a:srgbClr val="7030A0"/>
                </a:solidFill>
              </a:rPr>
              <a:t>Class Teacher: Mrs Butler</a:t>
            </a:r>
            <a:endParaRPr lang="en-GB" sz="1800" b="1" dirty="0">
              <a:solidFill>
                <a:srgbClr val="7030A0"/>
              </a:solidFill>
            </a:endParaRP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27E54AB-1870-46CF-AD46-943D8D2E7C2A}"/>
              </a:ext>
            </a:extLst>
          </p:cNvPr>
          <p:cNvSpPr txBox="1"/>
          <p:nvPr/>
        </p:nvSpPr>
        <p:spPr>
          <a:xfrm>
            <a:off x="6689377" y="830550"/>
            <a:ext cx="2071741" cy="3970318"/>
          </a:xfrm>
          <a:prstGeom prst="rect">
            <a:avLst/>
          </a:prstGeom>
          <a:solidFill>
            <a:schemeClr val="accent4">
              <a:lumMod val="40000"/>
              <a:lumOff val="60000"/>
            </a:schemeClr>
          </a:solidFill>
          <a:ln>
            <a:solidFill>
              <a:srgbClr val="7030A0"/>
            </a:solidFill>
          </a:ln>
        </p:spPr>
        <p:txBody>
          <a:bodyPr wrap="square" rtlCol="0" anchor="ctr">
            <a:spAutoFit/>
          </a:bodyPr>
          <a:lstStyle/>
          <a:p>
            <a:pPr algn="ctr"/>
            <a:r>
              <a:rPr lang="en-US" b="1" dirty="0"/>
              <a:t>My Favourites:</a:t>
            </a:r>
          </a:p>
          <a:p>
            <a:pPr algn="ctr"/>
            <a:r>
              <a:rPr lang="en-US" i="1" dirty="0"/>
              <a:t>Colour - Purple</a:t>
            </a:r>
          </a:p>
          <a:p>
            <a:pPr algn="ctr"/>
            <a:r>
              <a:rPr lang="en-US" i="1" dirty="0"/>
              <a:t>Season - Winter</a:t>
            </a:r>
          </a:p>
          <a:p>
            <a:pPr algn="ctr"/>
            <a:r>
              <a:rPr lang="en-US" i="1" dirty="0"/>
              <a:t>Food – Mexican</a:t>
            </a:r>
          </a:p>
          <a:p>
            <a:pPr algn="ctr"/>
            <a:r>
              <a:rPr lang="en-US" i="1" dirty="0"/>
              <a:t>Snack - Popcorn </a:t>
            </a:r>
          </a:p>
          <a:p>
            <a:pPr algn="ctr"/>
            <a:r>
              <a:rPr lang="en-US" i="1" dirty="0"/>
              <a:t>Drink – Tea</a:t>
            </a:r>
          </a:p>
          <a:p>
            <a:pPr algn="ctr"/>
            <a:r>
              <a:rPr lang="en-US" i="1" dirty="0"/>
              <a:t>Hobby – Jogging</a:t>
            </a:r>
          </a:p>
          <a:p>
            <a:pPr algn="ctr"/>
            <a:r>
              <a:rPr lang="en-US" i="1" dirty="0"/>
              <a:t>Book – Matilda</a:t>
            </a:r>
          </a:p>
          <a:p>
            <a:pPr algn="ctr"/>
            <a:r>
              <a:rPr lang="en-US" i="1" dirty="0"/>
              <a:t>Film – Toy Story</a:t>
            </a:r>
          </a:p>
          <a:p>
            <a:pPr algn="ctr"/>
            <a:r>
              <a:rPr lang="en-US" i="1" dirty="0"/>
              <a:t>Game – Boggle</a:t>
            </a:r>
          </a:p>
          <a:p>
            <a:pPr algn="ctr"/>
            <a:r>
              <a:rPr lang="en-US" i="1" dirty="0"/>
              <a:t>Music – All sorts – a bit of a </a:t>
            </a:r>
            <a:r>
              <a:rPr lang="en-US" i="1"/>
              <a:t>mix! </a:t>
            </a:r>
          </a:p>
          <a:p>
            <a:pPr algn="ctr"/>
            <a:r>
              <a:rPr lang="en-US" i="1"/>
              <a:t>Subject </a:t>
            </a:r>
            <a:r>
              <a:rPr lang="en-US" i="1" dirty="0"/>
              <a:t>– </a:t>
            </a:r>
            <a:r>
              <a:rPr lang="en-US" i="1" dirty="0" err="1"/>
              <a:t>Maths</a:t>
            </a:r>
            <a:r>
              <a:rPr lang="en-US" i="1" dirty="0"/>
              <a:t> and Art</a:t>
            </a:r>
          </a:p>
        </p:txBody>
      </p:sp>
      <p:sp>
        <p:nvSpPr>
          <p:cNvPr id="7" name="TextBox 6">
            <a:extLst>
              <a:ext uri="{FF2B5EF4-FFF2-40B4-BE49-F238E27FC236}">
                <a16:creationId xmlns:a16="http://schemas.microsoft.com/office/drawing/2014/main" id="{F3F93258-38EC-4FCA-A0C7-99C1E8FF9A13}"/>
              </a:ext>
            </a:extLst>
          </p:cNvPr>
          <p:cNvSpPr txBox="1"/>
          <p:nvPr/>
        </p:nvSpPr>
        <p:spPr>
          <a:xfrm flipH="1">
            <a:off x="242014" y="1077850"/>
            <a:ext cx="2941319" cy="5632311"/>
          </a:xfrm>
          <a:prstGeom prst="rect">
            <a:avLst/>
          </a:prstGeom>
          <a:solidFill>
            <a:schemeClr val="accent4">
              <a:lumMod val="40000"/>
              <a:lumOff val="60000"/>
            </a:schemeClr>
          </a:solidFill>
          <a:ln w="12700">
            <a:solidFill>
              <a:srgbClr val="7030A0"/>
            </a:solidFill>
          </a:ln>
        </p:spPr>
        <p:txBody>
          <a:bodyPr wrap="square" rtlCol="0">
            <a:spAutoFit/>
          </a:bodyPr>
          <a:lstStyle/>
          <a:p>
            <a:r>
              <a:rPr lang="en-GB" b="1" dirty="0"/>
              <a:t>A little about me:</a:t>
            </a:r>
          </a:p>
          <a:p>
            <a:r>
              <a:rPr lang="en-GB" dirty="0"/>
              <a:t>I live in Camberley with my husband and 2 sons, aged 6 and 10. </a:t>
            </a:r>
          </a:p>
          <a:p>
            <a:r>
              <a:rPr lang="en-GB" dirty="0"/>
              <a:t>We have a dog, called Sampson, and we love to go on long walks together in the local woods. We enjoy going camping, to the beach, watching films, playing board games and seeing family and friends. </a:t>
            </a:r>
          </a:p>
          <a:p>
            <a:r>
              <a:rPr lang="en-GB" dirty="0"/>
              <a:t>I enjoy being creative - making, baking or cooking and I try my best at gardening  – I’m still learning!</a:t>
            </a:r>
          </a:p>
          <a:p>
            <a:r>
              <a:rPr lang="en-GB" dirty="0"/>
              <a:t>I have my fingers crossed for my new vegetable patch and flowerbed.  </a:t>
            </a:r>
          </a:p>
        </p:txBody>
      </p:sp>
      <p:pic>
        <p:nvPicPr>
          <p:cNvPr id="9" name="Picture 8">
            <a:extLst>
              <a:ext uri="{FF2B5EF4-FFF2-40B4-BE49-F238E27FC236}">
                <a16:creationId xmlns:a16="http://schemas.microsoft.com/office/drawing/2014/main" id="{F1AABAD3-F727-472A-9DBC-454A24A77C9B}"/>
              </a:ext>
            </a:extLst>
          </p:cNvPr>
          <p:cNvPicPr>
            <a:picLocks noChangeAspect="1"/>
          </p:cNvPicPr>
          <p:nvPr/>
        </p:nvPicPr>
        <p:blipFill>
          <a:blip r:embed="rId5"/>
          <a:stretch>
            <a:fillRect/>
          </a:stretch>
        </p:blipFill>
        <p:spPr>
          <a:xfrm>
            <a:off x="3392708" y="1658152"/>
            <a:ext cx="2627092" cy="1326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C603F545-EAFF-4C48-99C7-3AC44741741C}"/>
              </a:ext>
            </a:extLst>
          </p:cNvPr>
          <p:cNvPicPr>
            <a:picLocks noChangeAspect="1"/>
          </p:cNvPicPr>
          <p:nvPr/>
        </p:nvPicPr>
        <p:blipFill>
          <a:blip r:embed="rId6"/>
          <a:stretch>
            <a:fillRect/>
          </a:stretch>
        </p:blipFill>
        <p:spPr>
          <a:xfrm>
            <a:off x="3634171" y="2792405"/>
            <a:ext cx="1686255" cy="1585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D7F92260-CB22-4E66-A0C7-EC309AFBC4E6}"/>
              </a:ext>
            </a:extLst>
          </p:cNvPr>
          <p:cNvPicPr>
            <a:picLocks noChangeAspect="1"/>
          </p:cNvPicPr>
          <p:nvPr/>
        </p:nvPicPr>
        <p:blipFill>
          <a:blip r:embed="rId7"/>
          <a:stretch>
            <a:fillRect/>
          </a:stretch>
        </p:blipFill>
        <p:spPr>
          <a:xfrm>
            <a:off x="3987797" y="4083113"/>
            <a:ext cx="2347954" cy="1370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14A3A017-A5E8-49DA-BC09-9C8FAE14CBB8}"/>
              </a:ext>
            </a:extLst>
          </p:cNvPr>
          <p:cNvPicPr>
            <a:picLocks noChangeAspect="1"/>
          </p:cNvPicPr>
          <p:nvPr/>
        </p:nvPicPr>
        <p:blipFill>
          <a:blip r:embed="rId8"/>
          <a:stretch>
            <a:fillRect/>
          </a:stretch>
        </p:blipFill>
        <p:spPr>
          <a:xfrm>
            <a:off x="3418521" y="5167965"/>
            <a:ext cx="1686255" cy="1265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614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D421-1C7C-4080-9C13-734C83E9AA3E}"/>
              </a:ext>
            </a:extLst>
          </p:cNvPr>
          <p:cNvSpPr>
            <a:spLocks noGrp="1"/>
          </p:cNvSpPr>
          <p:nvPr>
            <p:ph type="title"/>
          </p:nvPr>
        </p:nvSpPr>
        <p:spPr>
          <a:xfrm>
            <a:off x="457200" y="228600"/>
            <a:ext cx="8229600" cy="1143000"/>
          </a:xfrm>
        </p:spPr>
        <p:txBody>
          <a:bodyPr>
            <a:normAutofit/>
          </a:bodyPr>
          <a:lstStyle/>
          <a:p>
            <a:r>
              <a:rPr lang="en-GB" dirty="0"/>
              <a:t>What to expect in Year 5:</a:t>
            </a:r>
            <a:endParaRPr lang="en-GB" sz="3600" dirty="0"/>
          </a:p>
        </p:txBody>
      </p:sp>
      <p:pic>
        <p:nvPicPr>
          <p:cNvPr id="1026" name="Picture 2" descr="What To Expect Cliparts, Stock Vector And Royalty Free What To ...">
            <a:extLst>
              <a:ext uri="{FF2B5EF4-FFF2-40B4-BE49-F238E27FC236}">
                <a16:creationId xmlns:a16="http://schemas.microsoft.com/office/drawing/2014/main" id="{96F0DB9D-440A-443C-82F2-8317CB802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8091"/>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777571-CE43-4F96-8CDE-8602D359EE95}"/>
              </a:ext>
            </a:extLst>
          </p:cNvPr>
          <p:cNvSpPr txBox="1"/>
          <p:nvPr/>
        </p:nvSpPr>
        <p:spPr>
          <a:xfrm>
            <a:off x="3048000" y="1414981"/>
            <a:ext cx="5638800" cy="4401205"/>
          </a:xfrm>
          <a:prstGeom prst="rect">
            <a:avLst/>
          </a:prstGeom>
          <a:noFill/>
        </p:spPr>
        <p:txBody>
          <a:bodyPr wrap="square" rtlCol="0">
            <a:spAutoFit/>
          </a:bodyPr>
          <a:lstStyle/>
          <a:p>
            <a:pPr marL="285750" indent="-285750">
              <a:buFont typeface="Arial" panose="020B0604020202020204" pitchFamily="34" charset="0"/>
              <a:buChar char="•"/>
            </a:pPr>
            <a:r>
              <a:rPr lang="en-GB" sz="2000" dirty="0"/>
              <a:t>High expectations – building increased responsibility, self organisation and independence</a:t>
            </a:r>
          </a:p>
          <a:p>
            <a:pPr marL="285750" indent="-285750">
              <a:buFont typeface="Arial" panose="020B0604020202020204" pitchFamily="34" charset="0"/>
              <a:buChar char="•"/>
            </a:pPr>
            <a:r>
              <a:rPr lang="en-GB" sz="2000" dirty="0"/>
              <a:t>Active learners – ‘Be the best that you can be’</a:t>
            </a:r>
          </a:p>
          <a:p>
            <a:pPr marL="285750" indent="-285750">
              <a:buFont typeface="Arial" panose="020B0604020202020204" pitchFamily="34" charset="0"/>
              <a:buChar char="•"/>
            </a:pPr>
            <a:r>
              <a:rPr lang="en-GB" sz="2000" dirty="0"/>
              <a:t>Collaboration - Maple class is a team – we work together in lots of ways!</a:t>
            </a:r>
          </a:p>
          <a:p>
            <a:pPr marL="285750" indent="-285750">
              <a:buFont typeface="Arial" panose="020B0604020202020204" pitchFamily="34" charset="0"/>
              <a:buChar char="•"/>
            </a:pPr>
            <a:r>
              <a:rPr lang="en-GB" sz="2000" dirty="0"/>
              <a:t>Developing resilience – it’s ok to make mistakes or need help</a:t>
            </a:r>
          </a:p>
          <a:p>
            <a:pPr marL="285750" indent="-285750">
              <a:buFont typeface="Arial" panose="020B0604020202020204" pitchFamily="34" charset="0"/>
              <a:buChar char="•"/>
            </a:pPr>
            <a:r>
              <a:rPr lang="en-GB" sz="2000" dirty="0"/>
              <a:t>Increased pace in lessons/ working to deadlines</a:t>
            </a:r>
          </a:p>
          <a:p>
            <a:pPr marL="285750" indent="-285750">
              <a:buFont typeface="Arial" panose="020B0604020202020204" pitchFamily="34" charset="0"/>
              <a:buChar char="•"/>
            </a:pPr>
            <a:r>
              <a:rPr lang="en-GB" sz="2000" dirty="0"/>
              <a:t>Developing curiosity, imagination and creativity</a:t>
            </a:r>
          </a:p>
          <a:p>
            <a:endParaRPr lang="en-GB" sz="2000" dirty="0"/>
          </a:p>
        </p:txBody>
      </p:sp>
      <p:sp>
        <p:nvSpPr>
          <p:cNvPr id="4" name="Rectangle 3">
            <a:extLst>
              <a:ext uri="{FF2B5EF4-FFF2-40B4-BE49-F238E27FC236}">
                <a16:creationId xmlns:a16="http://schemas.microsoft.com/office/drawing/2014/main" id="{86A3CC69-6D17-4B19-A873-84B7228064F5}"/>
              </a:ext>
            </a:extLst>
          </p:cNvPr>
          <p:cNvSpPr/>
          <p:nvPr/>
        </p:nvSpPr>
        <p:spPr>
          <a:xfrm>
            <a:off x="1640633" y="5744470"/>
            <a:ext cx="7010400" cy="369332"/>
          </a:xfrm>
          <a:prstGeom prst="rect">
            <a:avLst/>
          </a:prstGeom>
        </p:spPr>
        <p:txBody>
          <a:bodyPr wrap="square">
            <a:spAutoFit/>
          </a:bodyPr>
          <a:lstStyle/>
          <a:p>
            <a:r>
              <a:rPr lang="en-GB" dirty="0"/>
              <a:t>Curriculum overviews can be found on our school website.</a:t>
            </a:r>
          </a:p>
        </p:txBody>
      </p:sp>
      <p:sp>
        <p:nvSpPr>
          <p:cNvPr id="5" name="Rectangle 4">
            <a:extLst>
              <a:ext uri="{FF2B5EF4-FFF2-40B4-BE49-F238E27FC236}">
                <a16:creationId xmlns:a16="http://schemas.microsoft.com/office/drawing/2014/main" id="{9FF096A3-3063-4A96-B3D5-FB7456FB1C83}"/>
              </a:ext>
            </a:extLst>
          </p:cNvPr>
          <p:cNvSpPr/>
          <p:nvPr/>
        </p:nvSpPr>
        <p:spPr>
          <a:xfrm>
            <a:off x="482082" y="4528619"/>
            <a:ext cx="8204718" cy="923330"/>
          </a:xfrm>
          <a:prstGeom prst="rect">
            <a:avLst/>
          </a:prstGeom>
        </p:spPr>
        <p:txBody>
          <a:bodyPr wrap="square">
            <a:spAutoFit/>
          </a:bodyPr>
          <a:lstStyle/>
          <a:p>
            <a:r>
              <a:rPr lang="en-GB" b="1" dirty="0"/>
              <a:t>Regular attendance</a:t>
            </a:r>
            <a:r>
              <a:rPr lang="en-GB" dirty="0"/>
              <a:t>: </a:t>
            </a:r>
          </a:p>
          <a:p>
            <a:r>
              <a:rPr lang="en-GB" dirty="0"/>
              <a:t>“Missing 1 day a week regularly is the same as missing 1 whole school year. </a:t>
            </a:r>
          </a:p>
          <a:p>
            <a:r>
              <a:rPr lang="en-GB" b="1" dirty="0"/>
              <a:t>Which year do you want to miss?”</a:t>
            </a:r>
          </a:p>
        </p:txBody>
      </p:sp>
    </p:spTree>
    <p:extLst>
      <p:ext uri="{BB962C8B-B14F-4D97-AF65-F5344CB8AC3E}">
        <p14:creationId xmlns:p14="http://schemas.microsoft.com/office/powerpoint/2010/main" val="364348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can you help?</a:t>
            </a:r>
          </a:p>
        </p:txBody>
      </p:sp>
      <p:sp>
        <p:nvSpPr>
          <p:cNvPr id="3" name="Content Placeholder 2"/>
          <p:cNvSpPr>
            <a:spLocks noGrp="1"/>
          </p:cNvSpPr>
          <p:nvPr>
            <p:ph idx="1"/>
          </p:nvPr>
        </p:nvSpPr>
        <p:spPr>
          <a:xfrm>
            <a:off x="457200" y="1417638"/>
            <a:ext cx="8229600" cy="4525963"/>
          </a:xfrm>
        </p:spPr>
        <p:txBody>
          <a:bodyPr/>
          <a:lstStyle/>
          <a:p>
            <a:pPr marL="0" indent="0">
              <a:buNone/>
            </a:pPr>
            <a:endParaRPr lang="en-GB" dirty="0"/>
          </a:p>
          <a:p>
            <a:endParaRPr lang="en-GB" dirty="0"/>
          </a:p>
          <a:p>
            <a:endParaRPr lang="en-GB" dirty="0"/>
          </a:p>
        </p:txBody>
      </p:sp>
      <p:sp>
        <p:nvSpPr>
          <p:cNvPr id="4" name="TextBox 3"/>
          <p:cNvSpPr txBox="1"/>
          <p:nvPr/>
        </p:nvSpPr>
        <p:spPr>
          <a:xfrm>
            <a:off x="457200" y="1320594"/>
            <a:ext cx="8074110" cy="4093428"/>
          </a:xfrm>
          <a:prstGeom prst="rect">
            <a:avLst/>
          </a:prstGeom>
          <a:noFill/>
        </p:spPr>
        <p:txBody>
          <a:bodyPr wrap="square" rtlCol="0">
            <a:spAutoFit/>
          </a:bodyPr>
          <a:lstStyle/>
          <a:p>
            <a:pPr lvl="4"/>
            <a:endParaRPr lang="en-GB" sz="2000" b="1" dirty="0"/>
          </a:p>
          <a:p>
            <a:pPr marL="2171700" lvl="4" indent="-342900">
              <a:buFont typeface="Arial" panose="020B0604020202020204" pitchFamily="34" charset="0"/>
              <a:buChar char="•"/>
            </a:pPr>
            <a:r>
              <a:rPr lang="en-GB" sz="2000" b="1" dirty="0"/>
              <a:t>Preview learning </a:t>
            </a:r>
            <a:r>
              <a:rPr lang="en-GB" sz="2000" dirty="0"/>
              <a:t>– this information on what learning will be taking place in the coming week is to give your child a head start.   This will be sent out each Friday. </a:t>
            </a:r>
          </a:p>
          <a:p>
            <a:pPr lvl="4"/>
            <a:endParaRPr lang="en-GB" sz="2000" dirty="0"/>
          </a:p>
          <a:p>
            <a:r>
              <a:rPr lang="en-GB" sz="2000" dirty="0"/>
              <a:t>Please try and do the preview learning with your child as often as possible - it will give your son or daughter a huge boost to their learning.</a:t>
            </a:r>
          </a:p>
          <a:p>
            <a:pPr marL="285750" indent="-285750">
              <a:buFont typeface="Arial" panose="020B0604020202020204" pitchFamily="34" charset="0"/>
              <a:buChar char="•"/>
            </a:pPr>
            <a:endParaRPr lang="en-GB" sz="2000" dirty="0"/>
          </a:p>
          <a:p>
            <a:endParaRPr lang="en-GB" sz="2000" dirty="0"/>
          </a:p>
          <a:p>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t>Times tables </a:t>
            </a:r>
            <a:r>
              <a:rPr lang="en-GB" sz="2000" dirty="0"/>
              <a:t>practise - Times Tables Rock Stars</a:t>
            </a:r>
          </a:p>
          <a:p>
            <a:r>
              <a:rPr lang="en-GB" sz="2000" dirty="0"/>
              <a:t>If you are unsure of your child’s login, please let me know.</a:t>
            </a:r>
          </a:p>
        </p:txBody>
      </p:sp>
      <p:pic>
        <p:nvPicPr>
          <p:cNvPr id="9" name="Picture 8">
            <a:extLst>
              <a:ext uri="{FF2B5EF4-FFF2-40B4-BE49-F238E27FC236}">
                <a16:creationId xmlns:a16="http://schemas.microsoft.com/office/drawing/2014/main" id="{8E16553C-EF04-4D93-82B6-9D638C72B487}"/>
              </a:ext>
            </a:extLst>
          </p:cNvPr>
          <p:cNvPicPr>
            <a:picLocks noChangeAspect="1"/>
          </p:cNvPicPr>
          <p:nvPr/>
        </p:nvPicPr>
        <p:blipFill rotWithShape="1">
          <a:blip r:embed="rId3"/>
          <a:srcRect l="6668" t="10417" r="56666" b="73741"/>
          <a:stretch/>
        </p:blipFill>
        <p:spPr>
          <a:xfrm>
            <a:off x="2817855" y="3962400"/>
            <a:ext cx="3352800" cy="579438"/>
          </a:xfrm>
          <a:prstGeom prst="rect">
            <a:avLst/>
          </a:prstGeom>
        </p:spPr>
      </p:pic>
      <p:pic>
        <p:nvPicPr>
          <p:cNvPr id="16" name="Picture 15">
            <a:extLst>
              <a:ext uri="{FF2B5EF4-FFF2-40B4-BE49-F238E27FC236}">
                <a16:creationId xmlns:a16="http://schemas.microsoft.com/office/drawing/2014/main" id="{C86878F4-9604-47F2-AD4B-07AB09F7A9CB}"/>
              </a:ext>
            </a:extLst>
          </p:cNvPr>
          <p:cNvPicPr>
            <a:picLocks noChangeAspect="1"/>
          </p:cNvPicPr>
          <p:nvPr/>
        </p:nvPicPr>
        <p:blipFill>
          <a:blip r:embed="rId4"/>
          <a:stretch>
            <a:fillRect/>
          </a:stretch>
        </p:blipFill>
        <p:spPr>
          <a:xfrm>
            <a:off x="458755" y="1340810"/>
            <a:ext cx="1807071" cy="1539357"/>
          </a:xfrm>
          <a:prstGeom prst="rect">
            <a:avLst/>
          </a:prstGeom>
        </p:spPr>
      </p:pic>
    </p:spTree>
    <p:extLst>
      <p:ext uri="{BB962C8B-B14F-4D97-AF65-F5344CB8AC3E}">
        <p14:creationId xmlns:p14="http://schemas.microsoft.com/office/powerpoint/2010/main" val="359221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ways to support your child</a:t>
            </a:r>
          </a:p>
        </p:txBody>
      </p:sp>
      <p:sp>
        <p:nvSpPr>
          <p:cNvPr id="3" name="Content Placeholder 2"/>
          <p:cNvSpPr>
            <a:spLocks noGrp="1"/>
          </p:cNvSpPr>
          <p:nvPr>
            <p:ph idx="1"/>
          </p:nvPr>
        </p:nvSpPr>
        <p:spPr>
          <a:xfrm>
            <a:off x="457200" y="1417638"/>
            <a:ext cx="8229600" cy="5165724"/>
          </a:xfrm>
        </p:spPr>
        <p:txBody>
          <a:bodyPr>
            <a:normAutofit fontScale="77500" lnSpcReduction="20000"/>
          </a:bodyPr>
          <a:lstStyle/>
          <a:p>
            <a:pPr marL="0" indent="0">
              <a:buNone/>
            </a:pPr>
            <a:r>
              <a:rPr lang="en-GB" sz="2400" b="1" dirty="0"/>
              <a:t>Encouraging your child to read </a:t>
            </a:r>
            <a:r>
              <a:rPr lang="en-GB" sz="2400" dirty="0"/>
              <a:t>is one of the best things you can do:</a:t>
            </a:r>
          </a:p>
          <a:p>
            <a:r>
              <a:rPr lang="en-GB" sz="2400" dirty="0"/>
              <a:t>Hearing stories helps vocabulary grow. </a:t>
            </a:r>
          </a:p>
          <a:p>
            <a:r>
              <a:rPr lang="en-GB" sz="2400" dirty="0"/>
              <a:t>The more words your child knows, the more they understand in science, history, geography and maths.  </a:t>
            </a:r>
          </a:p>
          <a:p>
            <a:r>
              <a:rPr lang="en-GB" sz="2400" dirty="0"/>
              <a:t>The more stories your child hears, the easier writing becomes</a:t>
            </a:r>
          </a:p>
          <a:p>
            <a:endParaRPr lang="en-GB" sz="2400" dirty="0"/>
          </a:p>
          <a:p>
            <a:pPr marL="0" indent="0">
              <a:buNone/>
            </a:pPr>
            <a:r>
              <a:rPr lang="en-GB" sz="2400" dirty="0"/>
              <a:t>In addition to this, help with </a:t>
            </a:r>
            <a:r>
              <a:rPr lang="en-GB" sz="2400" b="1" dirty="0"/>
              <a:t>spelling practise</a:t>
            </a:r>
            <a:r>
              <a:rPr lang="en-GB" sz="2400" dirty="0"/>
              <a:t>:</a:t>
            </a:r>
          </a:p>
          <a:p>
            <a:r>
              <a:rPr lang="en-GB" sz="2400" dirty="0"/>
              <a:t>Look, say, cover, write and check.</a:t>
            </a:r>
          </a:p>
          <a:p>
            <a:r>
              <a:rPr lang="en-GB" sz="2400" dirty="0"/>
              <a:t>Illustrated spelling </a:t>
            </a:r>
          </a:p>
          <a:p>
            <a:r>
              <a:rPr lang="en-GB" sz="2400" dirty="0"/>
              <a:t>Roll and spell (dice game)</a:t>
            </a:r>
          </a:p>
          <a:p>
            <a:pPr marL="0" indent="0">
              <a:buNone/>
            </a:pPr>
            <a:endParaRPr lang="en-GB" sz="2400" dirty="0"/>
          </a:p>
          <a:p>
            <a:pPr marL="0" indent="0">
              <a:buNone/>
            </a:pPr>
            <a:r>
              <a:rPr lang="en-GB" sz="2400" dirty="0"/>
              <a:t>Or there are a lot of spelling games available online e.g. </a:t>
            </a:r>
            <a:r>
              <a:rPr lang="en-GB" sz="2400" dirty="0">
                <a:hlinkClick r:id="rId3"/>
              </a:rPr>
              <a:t>https://www.topmarks.co.uk/english-games/7-11-years/spelling-and-grammar</a:t>
            </a:r>
            <a:endParaRPr lang="en-GB" sz="2400" dirty="0"/>
          </a:p>
          <a:p>
            <a:pPr marL="0" indent="0">
              <a:buNone/>
            </a:pPr>
            <a:endParaRPr lang="en-GB" sz="2400" dirty="0"/>
          </a:p>
          <a:p>
            <a:pPr marL="0" indent="0" algn="ctr">
              <a:buNone/>
            </a:pPr>
            <a:r>
              <a:rPr lang="en-GB" sz="2400" dirty="0"/>
              <a:t>Please take a look at the school website for further information</a:t>
            </a:r>
          </a:p>
          <a:p>
            <a:pPr marL="0" indent="0" algn="ctr">
              <a:buNone/>
            </a:pPr>
            <a:r>
              <a:rPr lang="en-GB" sz="2400" dirty="0">
                <a:hlinkClick r:id="rId4"/>
              </a:rPr>
              <a:t>https://www.fernhillprimary.kite.academy/curriculum/curriculum-policies/</a:t>
            </a:r>
            <a:endParaRPr lang="en-GB" sz="2400" dirty="0"/>
          </a:p>
        </p:txBody>
      </p:sp>
      <p:pic>
        <p:nvPicPr>
          <p:cNvPr id="6" name="Picture 5">
            <a:extLst>
              <a:ext uri="{FF2B5EF4-FFF2-40B4-BE49-F238E27FC236}">
                <a16:creationId xmlns:a16="http://schemas.microsoft.com/office/drawing/2014/main" id="{2FE0E6BF-B69B-4FB8-B4CB-503E51E0EE1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62800" y="2362200"/>
            <a:ext cx="1828800" cy="1372821"/>
          </a:xfrm>
          <a:prstGeom prst="rect">
            <a:avLst/>
          </a:prstGeom>
        </p:spPr>
      </p:pic>
    </p:spTree>
    <p:extLst>
      <p:ext uri="{BB962C8B-B14F-4D97-AF65-F5344CB8AC3E}">
        <p14:creationId xmlns:p14="http://schemas.microsoft.com/office/powerpoint/2010/main" val="276861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Reminders</a:t>
            </a:r>
          </a:p>
        </p:txBody>
      </p:sp>
      <p:sp>
        <p:nvSpPr>
          <p:cNvPr id="3" name="Content Placeholder 2"/>
          <p:cNvSpPr>
            <a:spLocks noGrp="1"/>
          </p:cNvSpPr>
          <p:nvPr>
            <p:ph idx="1"/>
          </p:nvPr>
        </p:nvSpPr>
        <p:spPr>
          <a:xfrm>
            <a:off x="461865" y="1635677"/>
            <a:ext cx="8229600" cy="4525963"/>
          </a:xfrm>
        </p:spPr>
        <p:txBody>
          <a:bodyPr>
            <a:normAutofit fontScale="92500" lnSpcReduction="10000"/>
          </a:bodyPr>
          <a:lstStyle/>
          <a:p>
            <a:r>
              <a:rPr lang="en-GB" sz="2000" dirty="0"/>
              <a:t>Be prepared for your day in school. You should have everything you need with you e.g. a bottle of water, reading book and diary, a coat in the colder/wetter weather, kit for clubs. </a:t>
            </a:r>
          </a:p>
          <a:p>
            <a:endParaRPr lang="en-GB" sz="2000" dirty="0"/>
          </a:p>
          <a:p>
            <a:r>
              <a:rPr lang="en-GB" sz="2000" dirty="0"/>
              <a:t>Named uniform - school jumpers seem to have a mind of their own on PE day! </a:t>
            </a:r>
          </a:p>
          <a:p>
            <a:pPr marL="0" indent="0">
              <a:buNone/>
            </a:pPr>
            <a:endParaRPr lang="en-GB" sz="2000" dirty="0"/>
          </a:p>
          <a:p>
            <a:r>
              <a:rPr lang="en-GB" sz="2000" dirty="0"/>
              <a:t>School shoes only - Black trainers are not permitted.</a:t>
            </a:r>
          </a:p>
          <a:p>
            <a:pPr marL="0" indent="0">
              <a:buNone/>
            </a:pPr>
            <a:endParaRPr lang="en-GB" sz="2000" dirty="0"/>
          </a:p>
          <a:p>
            <a:r>
              <a:rPr lang="en-GB" sz="2000" dirty="0"/>
              <a:t>Only stud earrings in school and your child must be able to remove their own earrings for each PE lesson. </a:t>
            </a:r>
          </a:p>
          <a:p>
            <a:pPr marL="0" indent="0">
              <a:buNone/>
            </a:pPr>
            <a:endParaRPr lang="en-GB" sz="2000" dirty="0"/>
          </a:p>
          <a:p>
            <a:r>
              <a:rPr lang="en-GB" sz="2000" dirty="0"/>
              <a:t>Full PE Kit must be kept in school weekly and should include white plain t-shirt/house t-shirt &amp; black shorts.   All children are expected to participate in PE unless there is a specified medical reason not to. </a:t>
            </a:r>
          </a:p>
        </p:txBody>
      </p:sp>
      <p:pic>
        <p:nvPicPr>
          <p:cNvPr id="4" name="Picture 3">
            <a:extLst>
              <a:ext uri="{FF2B5EF4-FFF2-40B4-BE49-F238E27FC236}">
                <a16:creationId xmlns:a16="http://schemas.microsoft.com/office/drawing/2014/main" id="{B871EAE5-0D5F-467F-A7C8-D7BE51116893}"/>
              </a:ext>
            </a:extLst>
          </p:cNvPr>
          <p:cNvPicPr>
            <a:picLocks noChangeAspect="1"/>
          </p:cNvPicPr>
          <p:nvPr/>
        </p:nvPicPr>
        <p:blipFill>
          <a:blip r:embed="rId3"/>
          <a:stretch>
            <a:fillRect/>
          </a:stretch>
        </p:blipFill>
        <p:spPr>
          <a:xfrm>
            <a:off x="6705600" y="172617"/>
            <a:ext cx="1981200" cy="1324332"/>
          </a:xfrm>
          <a:prstGeom prst="rect">
            <a:avLst/>
          </a:prstGeom>
        </p:spPr>
      </p:pic>
    </p:spTree>
    <p:extLst>
      <p:ext uri="{BB962C8B-B14F-4D97-AF65-F5344CB8AC3E}">
        <p14:creationId xmlns:p14="http://schemas.microsoft.com/office/powerpoint/2010/main" val="261731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38400" y="533400"/>
            <a:ext cx="4850623" cy="830997"/>
          </a:xfrm>
          <a:prstGeom prst="rect">
            <a:avLst/>
          </a:prstGeom>
          <a:noFill/>
        </p:spPr>
        <p:txBody>
          <a:bodyPr wrap="none" rtlCol="0">
            <a:spAutoFit/>
          </a:bodyPr>
          <a:lstStyle/>
          <a:p>
            <a:r>
              <a:rPr lang="en-GB" sz="4800" dirty="0"/>
              <a:t>Trips &amp; Workshops</a:t>
            </a:r>
          </a:p>
        </p:txBody>
      </p:sp>
      <p:sp>
        <p:nvSpPr>
          <p:cNvPr id="2" name="TextBox 1"/>
          <p:cNvSpPr txBox="1"/>
          <p:nvPr/>
        </p:nvSpPr>
        <p:spPr>
          <a:xfrm>
            <a:off x="547684" y="1418805"/>
            <a:ext cx="8305801" cy="2339102"/>
          </a:xfrm>
          <a:prstGeom prst="rect">
            <a:avLst/>
          </a:prstGeom>
          <a:noFill/>
        </p:spPr>
        <p:txBody>
          <a:bodyPr wrap="square" rtlCol="0">
            <a:spAutoFit/>
          </a:bodyPr>
          <a:lstStyle/>
          <a:p>
            <a:endParaRPr lang="en-GB" sz="2800" dirty="0"/>
          </a:p>
          <a:p>
            <a:r>
              <a:rPr lang="en-GB" sz="2000" dirty="0"/>
              <a:t>We think trips and enrichment activities are very important and do our best to get out and about as often as possible.  </a:t>
            </a:r>
          </a:p>
          <a:p>
            <a:endParaRPr lang="en-GB" sz="2000" dirty="0"/>
          </a:p>
          <a:p>
            <a:r>
              <a:rPr lang="en-GB" sz="2000" dirty="0"/>
              <a:t>We will be following government guidelines when trips become possible again in the future.</a:t>
            </a:r>
          </a:p>
          <a:p>
            <a:endParaRPr lang="en-GB" dirty="0"/>
          </a:p>
        </p:txBody>
      </p:sp>
      <p:pic>
        <p:nvPicPr>
          <p:cNvPr id="3" name="Picture 2">
            <a:extLst>
              <a:ext uri="{FF2B5EF4-FFF2-40B4-BE49-F238E27FC236}">
                <a16:creationId xmlns:a16="http://schemas.microsoft.com/office/drawing/2014/main" id="{5B6136F7-A0D9-4028-AD93-D4C2F8C66AFF}"/>
              </a:ext>
            </a:extLst>
          </p:cNvPr>
          <p:cNvPicPr>
            <a:picLocks noChangeAspect="1"/>
          </p:cNvPicPr>
          <p:nvPr/>
        </p:nvPicPr>
        <p:blipFill>
          <a:blip r:embed="rId3"/>
          <a:stretch>
            <a:fillRect/>
          </a:stretch>
        </p:blipFill>
        <p:spPr>
          <a:xfrm>
            <a:off x="3581398" y="3699606"/>
            <a:ext cx="2238375" cy="2038350"/>
          </a:xfrm>
          <a:prstGeom prst="rect">
            <a:avLst/>
          </a:prstGeom>
        </p:spPr>
      </p:pic>
    </p:spTree>
    <p:extLst>
      <p:ext uri="{BB962C8B-B14F-4D97-AF65-F5344CB8AC3E}">
        <p14:creationId xmlns:p14="http://schemas.microsoft.com/office/powerpoint/2010/main" val="193618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AAB96-9A1B-404C-B8C4-194B2A272F4A}"/>
              </a:ext>
            </a:extLst>
          </p:cNvPr>
          <p:cNvPicPr>
            <a:picLocks noChangeAspect="1"/>
          </p:cNvPicPr>
          <p:nvPr/>
        </p:nvPicPr>
        <p:blipFill>
          <a:blip r:embed="rId3"/>
          <a:stretch>
            <a:fillRect/>
          </a:stretch>
        </p:blipFill>
        <p:spPr>
          <a:xfrm>
            <a:off x="5257800" y="5193354"/>
            <a:ext cx="1420491" cy="1390008"/>
          </a:xfrm>
          <a:prstGeom prst="rect">
            <a:avLst/>
          </a:prstGeom>
        </p:spPr>
      </p:pic>
      <p:sp>
        <p:nvSpPr>
          <p:cNvPr id="2" name="Title 1"/>
          <p:cNvSpPr>
            <a:spLocks noGrp="1"/>
          </p:cNvSpPr>
          <p:nvPr>
            <p:ph type="title"/>
          </p:nvPr>
        </p:nvSpPr>
        <p:spPr/>
        <p:txBody>
          <a:bodyPr/>
          <a:lstStyle/>
          <a:p>
            <a:r>
              <a:rPr lang="en-GB" dirty="0"/>
              <a:t>A worry or concern?</a:t>
            </a:r>
          </a:p>
        </p:txBody>
      </p:sp>
      <p:sp>
        <p:nvSpPr>
          <p:cNvPr id="3" name="Content Placeholder 2"/>
          <p:cNvSpPr>
            <a:spLocks noGrp="1"/>
          </p:cNvSpPr>
          <p:nvPr>
            <p:ph idx="1"/>
          </p:nvPr>
        </p:nvSpPr>
        <p:spPr>
          <a:xfrm>
            <a:off x="457200" y="1417638"/>
            <a:ext cx="6477000" cy="4525963"/>
          </a:xfrm>
        </p:spPr>
        <p:txBody>
          <a:bodyPr>
            <a:normAutofit/>
          </a:bodyPr>
          <a:lstStyle/>
          <a:p>
            <a:pPr marL="0" indent="0">
              <a:buNone/>
            </a:pPr>
            <a:r>
              <a:rPr lang="en-GB" sz="2000" dirty="0"/>
              <a:t>Always come and talk to me if you have a worry or a concern. </a:t>
            </a:r>
          </a:p>
          <a:p>
            <a:pPr marL="0" indent="0">
              <a:buNone/>
            </a:pPr>
            <a:r>
              <a:rPr lang="en-GB" sz="2000" dirty="0"/>
              <a:t>This can be either face to face, on the phone, by email or via a note in your child’s reading diary.</a:t>
            </a:r>
          </a:p>
          <a:p>
            <a:pPr marL="0" indent="0">
              <a:buNone/>
            </a:pPr>
            <a:r>
              <a:rPr lang="en-GB" sz="2000" dirty="0"/>
              <a:t>I am usually available straight after school, except on Mondays (staff meetings) or if I am running a club.</a:t>
            </a:r>
          </a:p>
          <a:p>
            <a:pPr marL="0" indent="0">
              <a:buNone/>
            </a:pPr>
            <a:endParaRPr lang="en-GB" sz="2000" dirty="0"/>
          </a:p>
          <a:p>
            <a:pPr marL="0" indent="0">
              <a:buNone/>
            </a:pPr>
            <a:r>
              <a:rPr lang="en-GB" sz="2000" dirty="0"/>
              <a:t>For longer appointments, please call the school office to arrange an appointment. </a:t>
            </a:r>
          </a:p>
        </p:txBody>
      </p:sp>
      <p:pic>
        <p:nvPicPr>
          <p:cNvPr id="5" name="Picture 4" descr="Fern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658838"/>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7EEF573-1803-41A2-ADBE-D76C55B81FCB}"/>
              </a:ext>
            </a:extLst>
          </p:cNvPr>
          <p:cNvPicPr>
            <a:picLocks noChangeAspect="1"/>
          </p:cNvPicPr>
          <p:nvPr/>
        </p:nvPicPr>
        <p:blipFill>
          <a:blip r:embed="rId5"/>
          <a:stretch>
            <a:fillRect/>
          </a:stretch>
        </p:blipFill>
        <p:spPr>
          <a:xfrm>
            <a:off x="6849908" y="1357012"/>
            <a:ext cx="2095500" cy="2181225"/>
          </a:xfrm>
          <a:prstGeom prst="rect">
            <a:avLst/>
          </a:prstGeom>
        </p:spPr>
      </p:pic>
    </p:spTree>
    <p:extLst>
      <p:ext uri="{BB962C8B-B14F-4D97-AF65-F5344CB8AC3E}">
        <p14:creationId xmlns:p14="http://schemas.microsoft.com/office/powerpoint/2010/main" val="205125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AAB96-9A1B-404C-B8C4-194B2A272F4A}"/>
              </a:ext>
            </a:extLst>
          </p:cNvPr>
          <p:cNvPicPr>
            <a:picLocks noChangeAspect="1"/>
          </p:cNvPicPr>
          <p:nvPr/>
        </p:nvPicPr>
        <p:blipFill>
          <a:blip r:embed="rId3"/>
          <a:stretch>
            <a:fillRect/>
          </a:stretch>
        </p:blipFill>
        <p:spPr>
          <a:xfrm>
            <a:off x="5029200" y="5526084"/>
            <a:ext cx="1420491" cy="1390008"/>
          </a:xfrm>
          <a:prstGeom prst="rect">
            <a:avLst/>
          </a:prstGeom>
        </p:spPr>
      </p:pic>
      <p:sp>
        <p:nvSpPr>
          <p:cNvPr id="2" name="Title 1"/>
          <p:cNvSpPr>
            <a:spLocks noGrp="1"/>
          </p:cNvSpPr>
          <p:nvPr>
            <p:ph type="title"/>
          </p:nvPr>
        </p:nvSpPr>
        <p:spPr/>
        <p:txBody>
          <a:bodyPr/>
          <a:lstStyle/>
          <a:p>
            <a:pPr algn="l"/>
            <a:r>
              <a:rPr lang="en-GB" dirty="0"/>
              <a:t>And finally….</a:t>
            </a:r>
          </a:p>
        </p:txBody>
      </p:sp>
      <p:sp>
        <p:nvSpPr>
          <p:cNvPr id="8" name="Content Placeholder 7">
            <a:extLst>
              <a:ext uri="{FF2B5EF4-FFF2-40B4-BE49-F238E27FC236}">
                <a16:creationId xmlns:a16="http://schemas.microsoft.com/office/drawing/2014/main" id="{B057B6EA-AEE4-4222-AE5B-2A7FF1A69BF1}"/>
              </a:ext>
            </a:extLst>
          </p:cNvPr>
          <p:cNvSpPr>
            <a:spLocks noGrp="1"/>
          </p:cNvSpPr>
          <p:nvPr>
            <p:ph idx="1"/>
          </p:nvPr>
        </p:nvSpPr>
        <p:spPr>
          <a:xfrm>
            <a:off x="457200" y="1219201"/>
            <a:ext cx="8229600" cy="5364161"/>
          </a:xfrm>
        </p:spPr>
        <p:txBody>
          <a:bodyPr>
            <a:noAutofit/>
          </a:bodyPr>
          <a:lstStyle/>
          <a:p>
            <a:pPr marL="0" indent="0" algn="ctr">
              <a:buNone/>
            </a:pPr>
            <a:r>
              <a:rPr lang="en-GB" sz="2000" dirty="0">
                <a:solidFill>
                  <a:srgbClr val="7030A0"/>
                </a:solidFill>
              </a:rPr>
              <a:t>Dear Maple Class, </a:t>
            </a:r>
          </a:p>
          <a:p>
            <a:pPr marL="0" indent="0" algn="ctr">
              <a:buNone/>
            </a:pPr>
            <a:endParaRPr lang="en-US" sz="2000" dirty="0">
              <a:solidFill>
                <a:srgbClr val="7030A0"/>
              </a:solidFill>
            </a:endParaRPr>
          </a:p>
          <a:p>
            <a:pPr marL="0" indent="0" algn="ctr">
              <a:buNone/>
            </a:pPr>
            <a:r>
              <a:rPr lang="en-US" sz="2000" dirty="0">
                <a:solidFill>
                  <a:srgbClr val="7030A0"/>
                </a:solidFill>
              </a:rPr>
              <a:t>I hope that you have a great summer break. Take time to enjoy being outside in the sunshine and, hopefully, meeting up safely with more of your family and friends.</a:t>
            </a:r>
          </a:p>
          <a:p>
            <a:pPr marL="0" indent="0" algn="ctr">
              <a:buNone/>
            </a:pPr>
            <a:endParaRPr lang="en-GB" sz="2000" dirty="0">
              <a:solidFill>
                <a:srgbClr val="7030A0"/>
              </a:solidFill>
            </a:endParaRPr>
          </a:p>
          <a:p>
            <a:pPr marL="0" indent="0" algn="ctr">
              <a:buNone/>
            </a:pPr>
            <a:r>
              <a:rPr lang="en-GB" sz="2000" dirty="0">
                <a:solidFill>
                  <a:srgbClr val="7030A0"/>
                </a:solidFill>
              </a:rPr>
              <a:t>I’m sorry I can’t see you in person now but I’m looking forward to meeting you in September. Until then, please follow the link to a short message and a favourite story that I have recorded, just for you.</a:t>
            </a:r>
          </a:p>
          <a:p>
            <a:pPr marL="0" indent="0" algn="ctr">
              <a:buNone/>
            </a:pPr>
            <a:r>
              <a:rPr lang="en-GB" sz="2000" dirty="0">
                <a:solidFill>
                  <a:srgbClr val="7030A0"/>
                </a:solidFill>
              </a:rPr>
              <a:t>See you soon,</a:t>
            </a:r>
          </a:p>
          <a:p>
            <a:pPr marL="0" indent="0" algn="ctr">
              <a:buNone/>
            </a:pPr>
            <a:r>
              <a:rPr lang="en-GB" sz="2000" dirty="0">
                <a:solidFill>
                  <a:srgbClr val="7030A0"/>
                </a:solidFill>
              </a:rPr>
              <a:t>Mrs Butler</a:t>
            </a:r>
          </a:p>
          <a:p>
            <a:pPr marL="0" indent="0" algn="ctr">
              <a:buNone/>
            </a:pPr>
            <a:r>
              <a:rPr lang="en-GB" sz="1600" u="sng" dirty="0">
                <a:hlinkClick r:id="rId4"/>
              </a:rPr>
              <a:t>https://kiteacademy.sharepoint.com/:v:/s/homelearning/EbNZdaMHRSFOpGzsbAxGdlABzUZIkk20zyARiQ__wsGLrw?e=ngs0ha</a:t>
            </a:r>
            <a:r>
              <a:rPr lang="en-GB" sz="1600" dirty="0"/>
              <a:t> </a:t>
            </a:r>
            <a:endParaRPr lang="en-GB" sz="1600" dirty="0">
              <a:solidFill>
                <a:srgbClr val="7030A0"/>
              </a:solidFill>
            </a:endParaRPr>
          </a:p>
        </p:txBody>
      </p:sp>
      <p:pic>
        <p:nvPicPr>
          <p:cNvPr id="5" name="Picture 4" descr="Fernhill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5942" y="5654350"/>
            <a:ext cx="2773208"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9366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B4A9618B203A4488B389B28872F3C0" ma:contentTypeVersion="11" ma:contentTypeDescription="Create a new document." ma:contentTypeScope="" ma:versionID="e5c5e3131558b59b504f555263ea4197">
  <xsd:schema xmlns:xsd="http://www.w3.org/2001/XMLSchema" xmlns:xs="http://www.w3.org/2001/XMLSchema" xmlns:p="http://schemas.microsoft.com/office/2006/metadata/properties" xmlns:ns3="a103227f-3988-491f-a620-68ecb26b5a0a" xmlns:ns4="91249667-5755-40e1-acfa-875e216de1f6" targetNamespace="http://schemas.microsoft.com/office/2006/metadata/properties" ma:root="true" ma:fieldsID="8a7a2928021b40bfec231c193ed377f0" ns3:_="" ns4:_="">
    <xsd:import namespace="a103227f-3988-491f-a620-68ecb26b5a0a"/>
    <xsd:import namespace="91249667-5755-40e1-acfa-875e216de1f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3227f-3988-491f-a620-68ecb26b5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249667-5755-40e1-acfa-875e216de1f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F72F2-E120-4390-BFE3-DC76C703D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3227f-3988-491f-a620-68ecb26b5a0a"/>
    <ds:schemaRef ds:uri="91249667-5755-40e1-acfa-875e216de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2C64D-001E-4982-8161-86A0F16D54EB}">
  <ds:schemaRefs>
    <ds:schemaRef ds:uri="a103227f-3988-491f-a620-68ecb26b5a0a"/>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91249667-5755-40e1-acfa-875e216de1f6"/>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68BE004-606D-4E52-872E-D59AEA2214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7542</TotalTime>
  <Words>891</Words>
  <Application>Microsoft Office PowerPoint</Application>
  <PresentationFormat>On-screen Show (4:3)</PresentationFormat>
  <Paragraphs>98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Welcome to Fernhill Primary School Meet the Teacher  </vt:lpstr>
      <vt:lpstr>Meet the teacher…</vt:lpstr>
      <vt:lpstr>What to expect in Year 5:</vt:lpstr>
      <vt:lpstr>How can you help?</vt:lpstr>
      <vt:lpstr>More ways to support your child</vt:lpstr>
      <vt:lpstr>Reminders</vt:lpstr>
      <vt:lpstr>PowerPoint Presentation</vt:lpstr>
      <vt:lpstr>A worry or concern?</vt:lpstr>
      <vt:lpstr>And finally….</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Mayhill Junior School Developing a whole school vision</dc:title>
  <dc:creator>Tom May</dc:creator>
  <cp:lastModifiedBy>Hayley Barkley</cp:lastModifiedBy>
  <cp:revision>185</cp:revision>
  <cp:lastPrinted>2016-10-05T14:11:53Z</cp:lastPrinted>
  <dcterms:created xsi:type="dcterms:W3CDTF">2014-07-04T10:29:54Z</dcterms:created>
  <dcterms:modified xsi:type="dcterms:W3CDTF">2020-07-09T11:21:07Z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0x010100F0B4A9618B203A4488B389B28872F3C0</vt:lpwstr>
  </property>
</Properties>
</file>