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76" r:id="rId3"/>
    <p:sldId id="272" r:id="rId4"/>
    <p:sldId id="277" r:id="rId5"/>
    <p:sldId id="291" r:id="rId6"/>
    <p:sldId id="292" r:id="rId7"/>
    <p:sldId id="275" r:id="rId8"/>
    <p:sldId id="273" r:id="rId9"/>
    <p:sldId id="278" r:id="rId10"/>
    <p:sldId id="265" r:id="rId11"/>
    <p:sldId id="274" r:id="rId12"/>
    <p:sldId id="283" r:id="rId13"/>
    <p:sldId id="284" r:id="rId14"/>
    <p:sldId id="285" r:id="rId15"/>
    <p:sldId id="279" r:id="rId16"/>
    <p:sldId id="286" r:id="rId17"/>
    <p:sldId id="287" r:id="rId18"/>
    <p:sldId id="293" r:id="rId19"/>
    <p:sldId id="280" r:id="rId20"/>
    <p:sldId id="288" r:id="rId21"/>
    <p:sldId id="294" r:id="rId22"/>
    <p:sldId id="295" r:id="rId23"/>
    <p:sldId id="281" r:id="rId24"/>
    <p:sldId id="289" r:id="rId25"/>
    <p:sldId id="296" r:id="rId26"/>
    <p:sldId id="297" r:id="rId27"/>
    <p:sldId id="282" r:id="rId28"/>
    <p:sldId id="290"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5/1/2020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5/1/2020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5/1/2020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teachhandwriting.co.uk/cursive-letters-beginners-choice-2.html"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hyperlink" Target="https://www.youtube.com/channel/UCo7fbLgY2oA_cFCIg9GdxtQ"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hyperlink" Target="https://www.literacyshed.com/takingflight.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Writing </a:t>
            </a:r>
            <a:endParaRPr lang="en-US" dirty="0"/>
          </a:p>
        </p:txBody>
      </p:sp>
      <p:sp>
        <p:nvSpPr>
          <p:cNvPr id="3" name="Subtitle 2"/>
          <p:cNvSpPr>
            <a:spLocks noGrp="1"/>
          </p:cNvSpPr>
          <p:nvPr>
            <p:ph type="subTitle" idx="1"/>
          </p:nvPr>
        </p:nvSpPr>
        <p:spPr>
          <a:xfrm>
            <a:off x="7580310" y="4032739"/>
            <a:ext cx="2829782" cy="873369"/>
          </a:xfrm>
        </p:spPr>
        <p:txBody>
          <a:bodyPr/>
          <a:lstStyle/>
          <a:p>
            <a:r>
              <a:rPr lang="en-US" dirty="0"/>
              <a:t>Willow Class </a:t>
            </a:r>
          </a:p>
          <a:p>
            <a:r>
              <a:rPr lang="en-US" dirty="0"/>
              <a:t>4th May 2020 </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look at the story in a little more detail.  </a:t>
            </a:r>
          </a:p>
        </p:txBody>
      </p:sp>
      <p:pic>
        <p:nvPicPr>
          <p:cNvPr id="7" name="Picture 6">
            <a:extLst>
              <a:ext uri="{FF2B5EF4-FFF2-40B4-BE49-F238E27FC236}">
                <a16:creationId xmlns:a16="http://schemas.microsoft.com/office/drawing/2014/main" id="{4D9C8B8A-3D28-4B6F-A674-4F03F99A4E0C}"/>
              </a:ext>
            </a:extLst>
          </p:cNvPr>
          <p:cNvPicPr>
            <a:picLocks noChangeAspect="1"/>
          </p:cNvPicPr>
          <p:nvPr/>
        </p:nvPicPr>
        <p:blipFill>
          <a:blip r:embed="rId2"/>
          <a:stretch>
            <a:fillRect/>
          </a:stretch>
        </p:blipFill>
        <p:spPr>
          <a:xfrm>
            <a:off x="1065212" y="2273349"/>
            <a:ext cx="1991003" cy="3238952"/>
          </a:xfrm>
          <a:prstGeom prst="rect">
            <a:avLst/>
          </a:prstGeom>
        </p:spPr>
      </p:pic>
      <p:sp>
        <p:nvSpPr>
          <p:cNvPr id="8" name="TextBox 7">
            <a:extLst>
              <a:ext uri="{FF2B5EF4-FFF2-40B4-BE49-F238E27FC236}">
                <a16:creationId xmlns:a16="http://schemas.microsoft.com/office/drawing/2014/main" id="{47A3E947-9703-4855-90D8-39424FA54B10}"/>
              </a:ext>
            </a:extLst>
          </p:cNvPr>
          <p:cNvSpPr txBox="1"/>
          <p:nvPr/>
        </p:nvSpPr>
        <p:spPr>
          <a:xfrm>
            <a:off x="3617843" y="2273349"/>
            <a:ext cx="6944140" cy="646331"/>
          </a:xfrm>
          <a:prstGeom prst="rect">
            <a:avLst/>
          </a:prstGeom>
          <a:noFill/>
        </p:spPr>
        <p:txBody>
          <a:bodyPr wrap="square" rtlCol="0">
            <a:spAutoFit/>
          </a:bodyPr>
          <a:lstStyle/>
          <a:p>
            <a:r>
              <a:rPr lang="en-GB" dirty="0"/>
              <a:t>This is Tony.  He is our main character and we are going to be telling the story from his viewpoint.  </a:t>
            </a:r>
          </a:p>
        </p:txBody>
      </p:sp>
      <p:sp>
        <p:nvSpPr>
          <p:cNvPr id="9" name="TextBox 8">
            <a:extLst>
              <a:ext uri="{FF2B5EF4-FFF2-40B4-BE49-F238E27FC236}">
                <a16:creationId xmlns:a16="http://schemas.microsoft.com/office/drawing/2014/main" id="{9C824C50-27B4-46CC-8F3D-3BEFD9719428}"/>
              </a:ext>
            </a:extLst>
          </p:cNvPr>
          <p:cNvSpPr txBox="1"/>
          <p:nvPr/>
        </p:nvSpPr>
        <p:spPr>
          <a:xfrm>
            <a:off x="3617843" y="3269039"/>
            <a:ext cx="6944140" cy="1754326"/>
          </a:xfrm>
          <a:prstGeom prst="rect">
            <a:avLst/>
          </a:prstGeom>
          <a:noFill/>
        </p:spPr>
        <p:txBody>
          <a:bodyPr wrap="square" rtlCol="0">
            <a:spAutoFit/>
          </a:bodyPr>
          <a:lstStyle/>
          <a:p>
            <a:r>
              <a:rPr lang="en-GB" dirty="0"/>
              <a:t>Each day we are going to be looking at just one part of the story.  We will be writing just a couple of sentences to go with the plot point that we are looking at.  </a:t>
            </a:r>
          </a:p>
          <a:p>
            <a:endParaRPr lang="en-GB" dirty="0"/>
          </a:p>
          <a:p>
            <a:r>
              <a:rPr lang="en-GB" dirty="0"/>
              <a:t>It is really important that you do not move on and go past the point that we are looking at each day. </a:t>
            </a: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5" y="216066"/>
            <a:ext cx="10506862" cy="881264"/>
          </a:xfrm>
        </p:spPr>
        <p:txBody>
          <a:bodyPr>
            <a:noAutofit/>
          </a:bodyPr>
          <a:lstStyle/>
          <a:p>
            <a:r>
              <a:rPr lang="en-US" sz="2400" dirty="0"/>
              <a:t>We are going to think carefully about how Tony is feeling at each point in the story.  </a:t>
            </a:r>
          </a:p>
        </p:txBody>
      </p:sp>
      <p:cxnSp>
        <p:nvCxnSpPr>
          <p:cNvPr id="4" name="Straight Arrow Connector 3">
            <a:extLst>
              <a:ext uri="{FF2B5EF4-FFF2-40B4-BE49-F238E27FC236}">
                <a16:creationId xmlns:a16="http://schemas.microsoft.com/office/drawing/2014/main" id="{BCD49C22-6B3F-485F-8EB5-7AB00CDFCD2E}"/>
              </a:ext>
            </a:extLst>
          </p:cNvPr>
          <p:cNvCxnSpPr/>
          <p:nvPr/>
        </p:nvCxnSpPr>
        <p:spPr>
          <a:xfrm>
            <a:off x="834886" y="1209261"/>
            <a:ext cx="0" cy="44394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ad And Happy Face Clipart">
            <a:extLst>
              <a:ext uri="{FF2B5EF4-FFF2-40B4-BE49-F238E27FC236}">
                <a16:creationId xmlns:a16="http://schemas.microsoft.com/office/drawing/2014/main" id="{A23F16D2-3B4B-4B01-AEC9-0F091DF5E5F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4" t="4810" r="47148" b="15582"/>
          <a:stretch/>
        </p:blipFill>
        <p:spPr bwMode="auto">
          <a:xfrm>
            <a:off x="486826" y="312521"/>
            <a:ext cx="792528" cy="79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d And Happy Face Clipart">
            <a:extLst>
              <a:ext uri="{FF2B5EF4-FFF2-40B4-BE49-F238E27FC236}">
                <a16:creationId xmlns:a16="http://schemas.microsoft.com/office/drawing/2014/main" id="{A8C9AC11-9354-4248-A4D3-3EA03BD34B2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41" t="5906" r="4166" b="15217"/>
          <a:stretch/>
        </p:blipFill>
        <p:spPr bwMode="auto">
          <a:xfrm>
            <a:off x="442291" y="5760671"/>
            <a:ext cx="785189" cy="7925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327BB08-6C62-40B9-9E94-1B746CD86828}"/>
              </a:ext>
            </a:extLst>
          </p:cNvPr>
          <p:cNvCxnSpPr/>
          <p:nvPr/>
        </p:nvCxnSpPr>
        <p:spPr>
          <a:xfrm>
            <a:off x="834885" y="3429000"/>
            <a:ext cx="1076076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BFC39BDD-D4AD-4D28-A644-20E54D28E006}"/>
              </a:ext>
            </a:extLst>
          </p:cNvPr>
          <p:cNvPicPr>
            <a:picLocks noChangeAspect="1"/>
          </p:cNvPicPr>
          <p:nvPr/>
        </p:nvPicPr>
        <p:blipFill>
          <a:blip r:embed="rId4"/>
          <a:stretch>
            <a:fillRect/>
          </a:stretch>
        </p:blipFill>
        <p:spPr>
          <a:xfrm>
            <a:off x="526247" y="2920600"/>
            <a:ext cx="625032" cy="1016799"/>
          </a:xfrm>
          <a:prstGeom prst="rect">
            <a:avLst/>
          </a:prstGeom>
        </p:spPr>
      </p:pic>
      <p:sp>
        <p:nvSpPr>
          <p:cNvPr id="14" name="TextBox 13">
            <a:extLst>
              <a:ext uri="{FF2B5EF4-FFF2-40B4-BE49-F238E27FC236}">
                <a16:creationId xmlns:a16="http://schemas.microsoft.com/office/drawing/2014/main" id="{415A993C-14FF-4192-A500-DE5C77C1FAB3}"/>
              </a:ext>
            </a:extLst>
          </p:cNvPr>
          <p:cNvSpPr txBox="1"/>
          <p:nvPr/>
        </p:nvSpPr>
        <p:spPr>
          <a:xfrm>
            <a:off x="3592392" y="2405642"/>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2</a:t>
            </a:r>
            <a:endParaRPr lang="en-GB" dirty="0"/>
          </a:p>
        </p:txBody>
      </p:sp>
      <p:sp>
        <p:nvSpPr>
          <p:cNvPr id="21" name="TextBox 20">
            <a:extLst>
              <a:ext uri="{FF2B5EF4-FFF2-40B4-BE49-F238E27FC236}">
                <a16:creationId xmlns:a16="http://schemas.microsoft.com/office/drawing/2014/main" id="{CFDE1621-007F-4047-9A4E-008AE19B4B14}"/>
              </a:ext>
            </a:extLst>
          </p:cNvPr>
          <p:cNvSpPr txBox="1"/>
          <p:nvPr/>
        </p:nvSpPr>
        <p:spPr>
          <a:xfrm>
            <a:off x="9002369" y="240601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5</a:t>
            </a:r>
            <a:endParaRPr lang="en-GB" dirty="0"/>
          </a:p>
        </p:txBody>
      </p:sp>
      <p:sp>
        <p:nvSpPr>
          <p:cNvPr id="22" name="TextBox 21">
            <a:extLst>
              <a:ext uri="{FF2B5EF4-FFF2-40B4-BE49-F238E27FC236}">
                <a16:creationId xmlns:a16="http://schemas.microsoft.com/office/drawing/2014/main" id="{1A4F8853-B023-4132-BB12-9C0C2F382CF1}"/>
              </a:ext>
            </a:extLst>
          </p:cNvPr>
          <p:cNvSpPr txBox="1"/>
          <p:nvPr/>
        </p:nvSpPr>
        <p:spPr>
          <a:xfrm>
            <a:off x="7176052" y="2405642"/>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4</a:t>
            </a:r>
            <a:endParaRPr lang="en-GB" dirty="0"/>
          </a:p>
        </p:txBody>
      </p:sp>
      <p:sp>
        <p:nvSpPr>
          <p:cNvPr id="23" name="TextBox 22">
            <a:extLst>
              <a:ext uri="{FF2B5EF4-FFF2-40B4-BE49-F238E27FC236}">
                <a16:creationId xmlns:a16="http://schemas.microsoft.com/office/drawing/2014/main" id="{F5897DCD-468D-4457-8FF1-EAF796F9D732}"/>
              </a:ext>
            </a:extLst>
          </p:cNvPr>
          <p:cNvSpPr txBox="1"/>
          <p:nvPr/>
        </p:nvSpPr>
        <p:spPr>
          <a:xfrm>
            <a:off x="5349735" y="2405642"/>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3</a:t>
            </a:r>
            <a:endParaRPr lang="en-GB" dirty="0"/>
          </a:p>
        </p:txBody>
      </p:sp>
      <p:sp>
        <p:nvSpPr>
          <p:cNvPr id="24" name="TextBox 23">
            <a:extLst>
              <a:ext uri="{FF2B5EF4-FFF2-40B4-BE49-F238E27FC236}">
                <a16:creationId xmlns:a16="http://schemas.microsoft.com/office/drawing/2014/main" id="{9C24FA53-FAA8-4AAD-815F-681C7E139841}"/>
              </a:ext>
            </a:extLst>
          </p:cNvPr>
          <p:cNvSpPr txBox="1"/>
          <p:nvPr/>
        </p:nvSpPr>
        <p:spPr>
          <a:xfrm>
            <a:off x="1783470" y="444536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1</a:t>
            </a:r>
            <a:endParaRPr lang="en-GB" dirty="0"/>
          </a:p>
        </p:txBody>
      </p:sp>
      <p:pic>
        <p:nvPicPr>
          <p:cNvPr id="10" name="Picture 9">
            <a:extLst>
              <a:ext uri="{FF2B5EF4-FFF2-40B4-BE49-F238E27FC236}">
                <a16:creationId xmlns:a16="http://schemas.microsoft.com/office/drawing/2014/main" id="{6039FDB0-5CE0-4EDE-AD05-F2EFA9AAA3EB}"/>
              </a:ext>
            </a:extLst>
          </p:cNvPr>
          <p:cNvPicPr>
            <a:picLocks noChangeAspect="1"/>
          </p:cNvPicPr>
          <p:nvPr/>
        </p:nvPicPr>
        <p:blipFill>
          <a:blip r:embed="rId5"/>
          <a:stretch>
            <a:fillRect/>
          </a:stretch>
        </p:blipFill>
        <p:spPr>
          <a:xfrm>
            <a:off x="2060451" y="4604066"/>
            <a:ext cx="961046" cy="1558862"/>
          </a:xfrm>
          <a:prstGeom prst="rect">
            <a:avLst/>
          </a:prstGeom>
        </p:spPr>
      </p:pic>
      <p:sp>
        <p:nvSpPr>
          <p:cNvPr id="16" name="TextBox 15">
            <a:extLst>
              <a:ext uri="{FF2B5EF4-FFF2-40B4-BE49-F238E27FC236}">
                <a16:creationId xmlns:a16="http://schemas.microsoft.com/office/drawing/2014/main" id="{DE4E82ED-89BB-44AE-9750-1735D1F50BE3}"/>
              </a:ext>
            </a:extLst>
          </p:cNvPr>
          <p:cNvSpPr txBox="1"/>
          <p:nvPr/>
        </p:nvSpPr>
        <p:spPr>
          <a:xfrm>
            <a:off x="1783470" y="1339835"/>
            <a:ext cx="6245895" cy="923330"/>
          </a:xfrm>
          <a:prstGeom prst="rect">
            <a:avLst/>
          </a:prstGeom>
          <a:noFill/>
        </p:spPr>
        <p:txBody>
          <a:bodyPr wrap="square" rtlCol="0">
            <a:spAutoFit/>
          </a:bodyPr>
          <a:lstStyle/>
          <a:p>
            <a:r>
              <a:rPr lang="en-GB" dirty="0"/>
              <a:t>Watch the story again, but stop at 2:10 minutes. </a:t>
            </a:r>
          </a:p>
          <a:p>
            <a:r>
              <a:rPr lang="en-GB" dirty="0"/>
              <a:t>Today we are going to be thinking about this point in the story. </a:t>
            </a:r>
          </a:p>
        </p:txBody>
      </p:sp>
      <p:sp>
        <p:nvSpPr>
          <p:cNvPr id="17" name="TextBox 16">
            <a:extLst>
              <a:ext uri="{FF2B5EF4-FFF2-40B4-BE49-F238E27FC236}">
                <a16:creationId xmlns:a16="http://schemas.microsoft.com/office/drawing/2014/main" id="{C2695DE4-C716-483F-9901-B05B374234A6}"/>
              </a:ext>
            </a:extLst>
          </p:cNvPr>
          <p:cNvSpPr txBox="1"/>
          <p:nvPr/>
        </p:nvSpPr>
        <p:spPr>
          <a:xfrm>
            <a:off x="5446643" y="5049078"/>
            <a:ext cx="5552661" cy="1200329"/>
          </a:xfrm>
          <a:prstGeom prst="rect">
            <a:avLst/>
          </a:prstGeom>
          <a:noFill/>
        </p:spPr>
        <p:txBody>
          <a:bodyPr wrap="square" rtlCol="0">
            <a:spAutoFit/>
          </a:bodyPr>
          <a:lstStyle/>
          <a:p>
            <a:r>
              <a:rPr lang="en-GB" dirty="0"/>
              <a:t>I think that Tony is feeling a little bit sad and sorry for himself in this part of the story.  So I am going to try and use vocabulary that makes me feel that way.  </a:t>
            </a:r>
          </a:p>
        </p:txBody>
      </p:sp>
    </p:spTree>
    <p:extLst>
      <p:ext uri="{BB962C8B-B14F-4D97-AF65-F5344CB8AC3E}">
        <p14:creationId xmlns:p14="http://schemas.microsoft.com/office/powerpoint/2010/main" val="36067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26E218-2209-4C22-BAB9-97CE37731A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65044" y="554863"/>
            <a:ext cx="424068" cy="401887"/>
          </a:xfrm>
          <a:prstGeom prst="rect">
            <a:avLst/>
          </a:prstGeom>
        </p:spPr>
      </p:pic>
      <p:sp>
        <p:nvSpPr>
          <p:cNvPr id="3" name="TextBox 2">
            <a:extLst>
              <a:ext uri="{FF2B5EF4-FFF2-40B4-BE49-F238E27FC236}">
                <a16:creationId xmlns:a16="http://schemas.microsoft.com/office/drawing/2014/main" id="{C391EBF9-F6A0-4C9B-9A67-B1D701492A6B}"/>
              </a:ext>
            </a:extLst>
          </p:cNvPr>
          <p:cNvSpPr txBox="1"/>
          <p:nvPr/>
        </p:nvSpPr>
        <p:spPr>
          <a:xfrm>
            <a:off x="2087218" y="178524"/>
            <a:ext cx="10190922" cy="830997"/>
          </a:xfrm>
          <a:prstGeom prst="rect">
            <a:avLst/>
          </a:prstGeom>
          <a:noFill/>
        </p:spPr>
        <p:txBody>
          <a:bodyPr wrap="square" rtlCol="0">
            <a:spAutoFit/>
          </a:bodyPr>
          <a:lstStyle/>
          <a:p>
            <a:r>
              <a:rPr lang="en-GB" sz="2400" dirty="0"/>
              <a:t>I’m going to start off telling my reader about when and what Tony was doing.</a:t>
            </a:r>
          </a:p>
        </p:txBody>
      </p:sp>
      <p:sp>
        <p:nvSpPr>
          <p:cNvPr id="4" name="TextBox 3">
            <a:extLst>
              <a:ext uri="{FF2B5EF4-FFF2-40B4-BE49-F238E27FC236}">
                <a16:creationId xmlns:a16="http://schemas.microsoft.com/office/drawing/2014/main" id="{75B67080-1004-4F5F-BED4-9E35B2B72DAC}"/>
              </a:ext>
            </a:extLst>
          </p:cNvPr>
          <p:cNvSpPr txBox="1"/>
          <p:nvPr/>
        </p:nvSpPr>
        <p:spPr>
          <a:xfrm>
            <a:off x="936031" y="3691140"/>
            <a:ext cx="1413793" cy="2585323"/>
          </a:xfrm>
          <a:prstGeom prst="rect">
            <a:avLst/>
          </a:prstGeom>
          <a:noFill/>
        </p:spPr>
        <p:txBody>
          <a:bodyPr wrap="square" rtlCol="0">
            <a:spAutoFit/>
          </a:bodyPr>
          <a:lstStyle/>
          <a:p>
            <a:r>
              <a:rPr lang="en-GB" dirty="0"/>
              <a:t>sad</a:t>
            </a:r>
          </a:p>
          <a:p>
            <a:r>
              <a:rPr lang="en-GB" dirty="0"/>
              <a:t>long-faced</a:t>
            </a:r>
          </a:p>
          <a:p>
            <a:r>
              <a:rPr lang="en-GB" dirty="0"/>
              <a:t>miserable</a:t>
            </a:r>
          </a:p>
          <a:p>
            <a:r>
              <a:rPr lang="en-GB" dirty="0"/>
              <a:t>upset</a:t>
            </a:r>
          </a:p>
          <a:p>
            <a:r>
              <a:rPr lang="en-GB" dirty="0"/>
              <a:t>dejected</a:t>
            </a:r>
          </a:p>
          <a:p>
            <a:r>
              <a:rPr lang="en-GB" dirty="0"/>
              <a:t>glum</a:t>
            </a:r>
          </a:p>
          <a:p>
            <a:r>
              <a:rPr lang="en-GB" dirty="0"/>
              <a:t>sorrowful</a:t>
            </a:r>
          </a:p>
          <a:p>
            <a:r>
              <a:rPr lang="en-GB" dirty="0"/>
              <a:t>wretched</a:t>
            </a:r>
          </a:p>
          <a:p>
            <a:endParaRPr lang="en-GB" dirty="0"/>
          </a:p>
        </p:txBody>
      </p:sp>
      <p:sp>
        <p:nvSpPr>
          <p:cNvPr id="5" name="TextBox 4">
            <a:extLst>
              <a:ext uri="{FF2B5EF4-FFF2-40B4-BE49-F238E27FC236}">
                <a16:creationId xmlns:a16="http://schemas.microsoft.com/office/drawing/2014/main" id="{23A4CFF9-6594-4CF4-8BB5-2A97FCFB761F}"/>
              </a:ext>
            </a:extLst>
          </p:cNvPr>
          <p:cNvSpPr txBox="1"/>
          <p:nvPr/>
        </p:nvSpPr>
        <p:spPr>
          <a:xfrm>
            <a:off x="265044" y="992764"/>
            <a:ext cx="2756452" cy="2585323"/>
          </a:xfrm>
          <a:prstGeom prst="rect">
            <a:avLst/>
          </a:prstGeom>
          <a:noFill/>
        </p:spPr>
        <p:txBody>
          <a:bodyPr wrap="square" rtlCol="0">
            <a:spAutoFit/>
          </a:bodyPr>
          <a:lstStyle/>
          <a:p>
            <a:r>
              <a:rPr lang="en-GB" dirty="0"/>
              <a:t>Later…</a:t>
            </a:r>
          </a:p>
          <a:p>
            <a:r>
              <a:rPr lang="en-GB" dirty="0"/>
              <a:t>That morning…</a:t>
            </a:r>
          </a:p>
          <a:p>
            <a:r>
              <a:rPr lang="en-GB" dirty="0"/>
              <a:t>On Tuesday afternoon</a:t>
            </a:r>
          </a:p>
          <a:p>
            <a:r>
              <a:rPr lang="en-GB" dirty="0"/>
              <a:t>Before long…</a:t>
            </a:r>
          </a:p>
          <a:p>
            <a:r>
              <a:rPr lang="en-GB" dirty="0"/>
              <a:t>After a while…</a:t>
            </a:r>
          </a:p>
          <a:p>
            <a:r>
              <a:rPr lang="en-GB" dirty="0"/>
              <a:t>In the morning…</a:t>
            </a:r>
          </a:p>
          <a:p>
            <a:r>
              <a:rPr lang="en-GB" dirty="0"/>
              <a:t>On Wednesday…</a:t>
            </a:r>
          </a:p>
          <a:p>
            <a:r>
              <a:rPr lang="en-GB" dirty="0"/>
              <a:t>It was Thursday…</a:t>
            </a:r>
          </a:p>
          <a:p>
            <a:endParaRPr lang="en-GB" dirty="0"/>
          </a:p>
        </p:txBody>
      </p:sp>
      <p:pic>
        <p:nvPicPr>
          <p:cNvPr id="6" name="Picture 5">
            <a:extLst>
              <a:ext uri="{FF2B5EF4-FFF2-40B4-BE49-F238E27FC236}">
                <a16:creationId xmlns:a16="http://schemas.microsoft.com/office/drawing/2014/main" id="{00000000-0008-0000-0700-0000520000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7809" y="3691140"/>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3405810" y="94293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2918222"/>
            <a:ext cx="7739269" cy="112371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XCCW Joined 1a" panose="03050602040000000000" pitchFamily="66" charset="0"/>
              </a:rPr>
              <a:t>It was </a:t>
            </a:r>
            <a:r>
              <a:rPr lang="en-GB" sz="2000" dirty="0">
                <a:solidFill>
                  <a:srgbClr val="FF0000"/>
                </a:solidFill>
                <a:latin typeface="XCCW Joined 1a" panose="03050602040000000000" pitchFamily="66" charset="0"/>
              </a:rPr>
              <a:t>early on Monday morning</a:t>
            </a:r>
            <a:r>
              <a:rPr lang="en-GB" sz="2000" dirty="0">
                <a:latin typeface="XCCW Joined 1a" panose="03050602040000000000" pitchFamily="66" charset="0"/>
              </a:rPr>
              <a:t>, Tony sat in the back of the car </a:t>
            </a:r>
            <a:r>
              <a:rPr lang="en-GB" sz="2000" dirty="0">
                <a:solidFill>
                  <a:srgbClr val="FF0000"/>
                </a:solidFill>
                <a:latin typeface="XCCW Joined 1a" panose="03050602040000000000" pitchFamily="66" charset="0"/>
              </a:rPr>
              <a:t>feeling upset</a:t>
            </a:r>
            <a:r>
              <a:rPr lang="en-GB" sz="2000" dirty="0">
                <a:latin typeface="XCCW Joined 1a" panose="03050602040000000000" pitchFamily="66" charset="0"/>
              </a:rPr>
              <a:t>.  Dad was driving him to Grandpa’s house.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300870" y="4430008"/>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go and write some sentences of your own, before turning over the page.</a:t>
            </a:r>
          </a:p>
        </p:txBody>
      </p:sp>
    </p:spTree>
    <p:extLst>
      <p:ext uri="{BB962C8B-B14F-4D97-AF65-F5344CB8AC3E}">
        <p14:creationId xmlns:p14="http://schemas.microsoft.com/office/powerpoint/2010/main" val="31309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1311965" y="185531"/>
            <a:ext cx="10190922" cy="830997"/>
          </a:xfrm>
          <a:prstGeom prst="rect">
            <a:avLst/>
          </a:prstGeom>
          <a:noFill/>
        </p:spPr>
        <p:txBody>
          <a:bodyPr wrap="square" rtlCol="0">
            <a:spAutoFit/>
          </a:bodyPr>
          <a:lstStyle/>
          <a:p>
            <a:r>
              <a:rPr lang="en-GB" sz="2400" dirty="0"/>
              <a:t>My next sentence or two is going to tell the reader how Tony was feeling. </a:t>
            </a:r>
          </a:p>
        </p:txBody>
      </p:sp>
      <p:sp>
        <p:nvSpPr>
          <p:cNvPr id="4" name="TextBox 3">
            <a:extLst>
              <a:ext uri="{FF2B5EF4-FFF2-40B4-BE49-F238E27FC236}">
                <a16:creationId xmlns:a16="http://schemas.microsoft.com/office/drawing/2014/main" id="{75B67080-1004-4F5F-BED4-9E35B2B72DAC}"/>
              </a:ext>
            </a:extLst>
          </p:cNvPr>
          <p:cNvSpPr txBox="1"/>
          <p:nvPr/>
        </p:nvSpPr>
        <p:spPr>
          <a:xfrm>
            <a:off x="871263" y="2136338"/>
            <a:ext cx="1413793" cy="2585323"/>
          </a:xfrm>
          <a:prstGeom prst="rect">
            <a:avLst/>
          </a:prstGeom>
          <a:noFill/>
        </p:spPr>
        <p:txBody>
          <a:bodyPr wrap="square" rtlCol="0">
            <a:spAutoFit/>
          </a:bodyPr>
          <a:lstStyle/>
          <a:p>
            <a:r>
              <a:rPr lang="en-GB" dirty="0"/>
              <a:t>sad</a:t>
            </a:r>
          </a:p>
          <a:p>
            <a:r>
              <a:rPr lang="en-GB" dirty="0"/>
              <a:t>long-faced</a:t>
            </a:r>
          </a:p>
          <a:p>
            <a:r>
              <a:rPr lang="en-GB" dirty="0"/>
              <a:t>miserable</a:t>
            </a:r>
          </a:p>
          <a:p>
            <a:r>
              <a:rPr lang="en-GB" dirty="0"/>
              <a:t>upset</a:t>
            </a:r>
          </a:p>
          <a:p>
            <a:r>
              <a:rPr lang="en-GB" dirty="0"/>
              <a:t>dejected</a:t>
            </a:r>
          </a:p>
          <a:p>
            <a:r>
              <a:rPr lang="en-GB" dirty="0"/>
              <a:t>glum</a:t>
            </a:r>
          </a:p>
          <a:p>
            <a:r>
              <a:rPr lang="en-GB" dirty="0"/>
              <a:t>sorrowful</a:t>
            </a:r>
          </a:p>
          <a:p>
            <a:r>
              <a:rPr lang="en-GB" dirty="0"/>
              <a:t>wretched</a:t>
            </a:r>
          </a:p>
          <a:p>
            <a:endParaRPr lang="en-GB" dirty="0"/>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4791" y="1802949"/>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2546920" y="904163"/>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2918222"/>
            <a:ext cx="7739269" cy="146423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XCCW Joined 1a" panose="03050602040000000000" pitchFamily="66" charset="0"/>
              </a:rPr>
              <a:t>Dad left and Tony </a:t>
            </a:r>
            <a:r>
              <a:rPr lang="en-GB" sz="2000" dirty="0">
                <a:solidFill>
                  <a:srgbClr val="FF0000"/>
                </a:solidFill>
                <a:latin typeface="XCCW Joined 1a" panose="03050602040000000000" pitchFamily="66" charset="0"/>
              </a:rPr>
              <a:t>sank down </a:t>
            </a:r>
            <a:r>
              <a:rPr lang="en-GB" sz="2000" dirty="0">
                <a:latin typeface="XCCW Joined 1a" panose="03050602040000000000" pitchFamily="66" charset="0"/>
              </a:rPr>
              <a:t>onto the carboard box.  He was feeling </a:t>
            </a:r>
            <a:r>
              <a:rPr lang="en-GB" sz="2000" dirty="0">
                <a:solidFill>
                  <a:srgbClr val="FF0000"/>
                </a:solidFill>
                <a:latin typeface="XCCW Joined 1a" panose="03050602040000000000" pitchFamily="66" charset="0"/>
              </a:rPr>
              <a:t>dejected</a:t>
            </a:r>
            <a:r>
              <a:rPr lang="en-GB" sz="2000" dirty="0">
                <a:latin typeface="XCCW Joined 1a" panose="03050602040000000000" pitchFamily="66" charset="0"/>
              </a:rPr>
              <a:t>, </a:t>
            </a:r>
            <a:r>
              <a:rPr lang="en-GB" sz="2000" dirty="0">
                <a:solidFill>
                  <a:srgbClr val="FF0000"/>
                </a:solidFill>
                <a:latin typeface="XCCW Joined 1a" panose="03050602040000000000" pitchFamily="66" charset="0"/>
              </a:rPr>
              <a:t>miserable and upset</a:t>
            </a:r>
            <a:r>
              <a:rPr lang="en-GB" sz="2000" dirty="0">
                <a:latin typeface="XCCW Joined 1a" panose="03050602040000000000" pitchFamily="66" charset="0"/>
              </a:rPr>
              <a:t>. It was going to be a long and boring day.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297557" y="4770527"/>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go and write some sentences of your own, before turning over the page.</a:t>
            </a:r>
          </a:p>
        </p:txBody>
      </p:sp>
      <p:sp>
        <p:nvSpPr>
          <p:cNvPr id="11" name="Speech Bubble: Oval 10">
            <a:extLst>
              <a:ext uri="{FF2B5EF4-FFF2-40B4-BE49-F238E27FC236}">
                <a16:creationId xmlns:a16="http://schemas.microsoft.com/office/drawing/2014/main" id="{8E20DBE7-F451-4ADC-BF2D-C9AF8CBFB532}"/>
              </a:ext>
            </a:extLst>
          </p:cNvPr>
          <p:cNvSpPr/>
          <p:nvPr/>
        </p:nvSpPr>
        <p:spPr>
          <a:xfrm>
            <a:off x="7558744" y="675861"/>
            <a:ext cx="3770243" cy="1703148"/>
          </a:xfrm>
          <a:prstGeom prst="wedgeEllipseCallout">
            <a:avLst>
              <a:gd name="adj1" fmla="val -52282"/>
              <a:gd name="adj2" fmla="val 911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I’ve chosen to use sank down, rather than sat down as it adds to the sense of sadness. </a:t>
            </a:r>
          </a:p>
        </p:txBody>
      </p:sp>
    </p:spTree>
    <p:extLst>
      <p:ext uri="{BB962C8B-B14F-4D97-AF65-F5344CB8AC3E}">
        <p14:creationId xmlns:p14="http://schemas.microsoft.com/office/powerpoint/2010/main" val="3745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1311965" y="185531"/>
            <a:ext cx="10190922" cy="1200329"/>
          </a:xfrm>
          <a:prstGeom prst="rect">
            <a:avLst/>
          </a:prstGeom>
          <a:noFill/>
        </p:spPr>
        <p:txBody>
          <a:bodyPr wrap="square" rtlCol="0">
            <a:spAutoFit/>
          </a:bodyPr>
          <a:lstStyle/>
          <a:p>
            <a:r>
              <a:rPr lang="en-GB" sz="2400" dirty="0"/>
              <a:t>In my next couple of sentences I want to describe how the helmet tumbled down.  I want to include lots of words that make me think of action.</a:t>
            </a:r>
          </a:p>
        </p:txBody>
      </p:sp>
      <p:sp>
        <p:nvSpPr>
          <p:cNvPr id="4" name="TextBox 3">
            <a:extLst>
              <a:ext uri="{FF2B5EF4-FFF2-40B4-BE49-F238E27FC236}">
                <a16:creationId xmlns:a16="http://schemas.microsoft.com/office/drawing/2014/main" id="{75B67080-1004-4F5F-BED4-9E35B2B72DAC}"/>
              </a:ext>
            </a:extLst>
          </p:cNvPr>
          <p:cNvSpPr txBox="1"/>
          <p:nvPr/>
        </p:nvSpPr>
        <p:spPr>
          <a:xfrm>
            <a:off x="515649" y="1385860"/>
            <a:ext cx="1413793" cy="2585323"/>
          </a:xfrm>
          <a:prstGeom prst="rect">
            <a:avLst/>
          </a:prstGeom>
          <a:noFill/>
        </p:spPr>
        <p:txBody>
          <a:bodyPr wrap="square" rtlCol="0">
            <a:spAutoFit/>
          </a:bodyPr>
          <a:lstStyle/>
          <a:p>
            <a:r>
              <a:rPr lang="en-GB" dirty="0"/>
              <a:t>sad</a:t>
            </a:r>
          </a:p>
          <a:p>
            <a:r>
              <a:rPr lang="en-GB" dirty="0"/>
              <a:t>long-faced</a:t>
            </a:r>
          </a:p>
          <a:p>
            <a:r>
              <a:rPr lang="en-GB" dirty="0"/>
              <a:t>miserable</a:t>
            </a:r>
          </a:p>
          <a:p>
            <a:r>
              <a:rPr lang="en-GB" dirty="0"/>
              <a:t>upset</a:t>
            </a:r>
          </a:p>
          <a:p>
            <a:r>
              <a:rPr lang="en-GB" dirty="0"/>
              <a:t>dejected</a:t>
            </a:r>
          </a:p>
          <a:p>
            <a:r>
              <a:rPr lang="en-GB" dirty="0"/>
              <a:t>glum</a:t>
            </a:r>
          </a:p>
          <a:p>
            <a:r>
              <a:rPr lang="en-GB" dirty="0"/>
              <a:t>sorrowful</a:t>
            </a:r>
          </a:p>
          <a:p>
            <a:r>
              <a:rPr lang="en-GB" dirty="0"/>
              <a:t>wretched</a:t>
            </a:r>
          </a:p>
          <a:p>
            <a:endParaRPr lang="en-GB" dirty="0"/>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7010" y="1121709"/>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2409915" y="1385860"/>
            <a:ext cx="3776869" cy="1587212"/>
          </a:xfrm>
          <a:prstGeom prst="wedgeEllipseCallout">
            <a:avLst>
              <a:gd name="adj1" fmla="val -68866"/>
              <a:gd name="adj2" fmla="val 1020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763618" y="3167940"/>
            <a:ext cx="7739269" cy="180474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XCCW Joined 1a" panose="03050602040000000000" pitchFamily="66" charset="0"/>
              </a:rPr>
              <a:t>Tony was </a:t>
            </a:r>
            <a:r>
              <a:rPr lang="en-GB" sz="2000" dirty="0">
                <a:solidFill>
                  <a:srgbClr val="FF0000"/>
                </a:solidFill>
                <a:latin typeface="XCCW Joined 1a" panose="03050602040000000000" pitchFamily="66" charset="0"/>
              </a:rPr>
              <a:t>bored</a:t>
            </a:r>
            <a:r>
              <a:rPr lang="en-GB" sz="2000" dirty="0">
                <a:latin typeface="XCCW Joined 1a" panose="03050602040000000000" pitchFamily="66" charset="0"/>
              </a:rPr>
              <a:t>. He glanced up at the shelf and clambered up a pile of </a:t>
            </a:r>
            <a:r>
              <a:rPr lang="en-GB" sz="2000" dirty="0">
                <a:solidFill>
                  <a:srgbClr val="FF0000"/>
                </a:solidFill>
                <a:latin typeface="XCCW Joined 1a" panose="03050602040000000000" pitchFamily="66" charset="0"/>
              </a:rPr>
              <a:t>old, musty boxes </a:t>
            </a:r>
            <a:r>
              <a:rPr lang="en-GB" sz="2000" dirty="0">
                <a:latin typeface="XCCW Joined 1a" panose="03050602040000000000" pitchFamily="66" charset="0"/>
              </a:rPr>
              <a:t>to take a closer look. Before long the pile </a:t>
            </a:r>
            <a:r>
              <a:rPr lang="en-GB" sz="2000" dirty="0">
                <a:solidFill>
                  <a:srgbClr val="FF0000"/>
                </a:solidFill>
                <a:latin typeface="XCCW Joined 1a" panose="03050602040000000000" pitchFamily="66" charset="0"/>
              </a:rPr>
              <a:t>collapsed</a:t>
            </a:r>
            <a:r>
              <a:rPr lang="en-GB" sz="2000" dirty="0">
                <a:latin typeface="XCCW Joined 1a" panose="03050602040000000000" pitchFamily="66" charset="0"/>
              </a:rPr>
              <a:t>. The boxes </a:t>
            </a:r>
            <a:r>
              <a:rPr lang="en-GB" sz="2000" dirty="0">
                <a:solidFill>
                  <a:srgbClr val="FF0000"/>
                </a:solidFill>
                <a:latin typeface="XCCW Joined 1a" panose="03050602040000000000" pitchFamily="66" charset="0"/>
              </a:rPr>
              <a:t>disintegrated</a:t>
            </a:r>
            <a:r>
              <a:rPr lang="en-GB" sz="2000" dirty="0">
                <a:latin typeface="XCCW Joined 1a" panose="03050602040000000000" pitchFamily="66" charset="0"/>
              </a:rPr>
              <a:t> and everything came </a:t>
            </a:r>
            <a:r>
              <a:rPr lang="en-GB" sz="2000" dirty="0">
                <a:solidFill>
                  <a:srgbClr val="FF0000"/>
                </a:solidFill>
                <a:latin typeface="XCCW Joined 1a" panose="03050602040000000000" pitchFamily="66" charset="0"/>
              </a:rPr>
              <a:t>plummeting</a:t>
            </a:r>
            <a:r>
              <a:rPr lang="en-GB" sz="2000" dirty="0">
                <a:latin typeface="XCCW Joined 1a" panose="03050602040000000000" pitchFamily="66" charset="0"/>
              </a:rPr>
              <a:t> to the ground.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244548" y="5085257"/>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go and write some sentences of your own, before turning over the page.</a:t>
            </a:r>
          </a:p>
        </p:txBody>
      </p:sp>
      <p:sp>
        <p:nvSpPr>
          <p:cNvPr id="11" name="Speech Bubble: Oval 10">
            <a:extLst>
              <a:ext uri="{FF2B5EF4-FFF2-40B4-BE49-F238E27FC236}">
                <a16:creationId xmlns:a16="http://schemas.microsoft.com/office/drawing/2014/main" id="{8E20DBE7-F451-4ADC-BF2D-C9AF8CBFB532}"/>
              </a:ext>
            </a:extLst>
          </p:cNvPr>
          <p:cNvSpPr/>
          <p:nvPr/>
        </p:nvSpPr>
        <p:spPr>
          <a:xfrm>
            <a:off x="8421757" y="874643"/>
            <a:ext cx="3770243" cy="2069365"/>
          </a:xfrm>
          <a:prstGeom prst="wedgeEllipseCallout">
            <a:avLst>
              <a:gd name="adj1" fmla="val 22235"/>
              <a:gd name="adj2" fmla="val 896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Here I’ve chosen to use old and musty to describe the boxes as that would add to the sadness of the sentence. </a:t>
            </a:r>
          </a:p>
        </p:txBody>
      </p:sp>
      <p:pic>
        <p:nvPicPr>
          <p:cNvPr id="12" name="Picture 11">
            <a:extLst>
              <a:ext uri="{FF2B5EF4-FFF2-40B4-BE49-F238E27FC236}">
                <a16:creationId xmlns:a16="http://schemas.microsoft.com/office/drawing/2014/main" id="{00000000-0008-0000-0700-00005B0000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176" y="3647595"/>
            <a:ext cx="610056" cy="647175"/>
          </a:xfrm>
          <a:prstGeom prst="rect">
            <a:avLst/>
          </a:prstGeom>
        </p:spPr>
      </p:pic>
      <p:sp>
        <p:nvSpPr>
          <p:cNvPr id="13" name="TextBox 12">
            <a:extLst>
              <a:ext uri="{FF2B5EF4-FFF2-40B4-BE49-F238E27FC236}">
                <a16:creationId xmlns:a16="http://schemas.microsoft.com/office/drawing/2014/main" id="{9EBE43CD-5EE7-4AE7-AF1D-E2DAF6AE349D}"/>
              </a:ext>
            </a:extLst>
          </p:cNvPr>
          <p:cNvSpPr txBox="1"/>
          <p:nvPr/>
        </p:nvSpPr>
        <p:spPr>
          <a:xfrm>
            <a:off x="515648" y="3971182"/>
            <a:ext cx="1750474" cy="2031325"/>
          </a:xfrm>
          <a:prstGeom prst="rect">
            <a:avLst/>
          </a:prstGeom>
          <a:noFill/>
        </p:spPr>
        <p:txBody>
          <a:bodyPr wrap="square" rtlCol="0">
            <a:spAutoFit/>
          </a:bodyPr>
          <a:lstStyle/>
          <a:p>
            <a:r>
              <a:rPr lang="en-GB" dirty="0"/>
              <a:t>tumbling</a:t>
            </a:r>
          </a:p>
          <a:p>
            <a:r>
              <a:rPr lang="en-GB" dirty="0"/>
              <a:t>toppling</a:t>
            </a:r>
          </a:p>
          <a:p>
            <a:r>
              <a:rPr lang="en-GB" dirty="0"/>
              <a:t>stumble</a:t>
            </a:r>
          </a:p>
          <a:p>
            <a:r>
              <a:rPr lang="en-GB" dirty="0"/>
              <a:t>collapse</a:t>
            </a:r>
          </a:p>
          <a:p>
            <a:r>
              <a:rPr lang="en-GB" dirty="0"/>
              <a:t>slide</a:t>
            </a:r>
          </a:p>
          <a:p>
            <a:r>
              <a:rPr lang="en-GB" dirty="0"/>
              <a:t>plummet</a:t>
            </a:r>
          </a:p>
          <a:p>
            <a:r>
              <a:rPr lang="en-GB" dirty="0"/>
              <a:t>disintegrate</a:t>
            </a:r>
          </a:p>
        </p:txBody>
      </p:sp>
    </p:spTree>
    <p:extLst>
      <p:ext uri="{BB962C8B-B14F-4D97-AF65-F5344CB8AC3E}">
        <p14:creationId xmlns:p14="http://schemas.microsoft.com/office/powerpoint/2010/main" val="31932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E7C7-725C-473F-8261-7B46FF0B3C90}"/>
              </a:ext>
            </a:extLst>
          </p:cNvPr>
          <p:cNvSpPr>
            <a:spLocks noGrp="1"/>
          </p:cNvSpPr>
          <p:nvPr>
            <p:ph type="title"/>
          </p:nvPr>
        </p:nvSpPr>
        <p:spPr/>
        <p:txBody>
          <a:bodyPr/>
          <a:lstStyle/>
          <a:p>
            <a:r>
              <a:rPr lang="en-GB" dirty="0"/>
              <a:t>Tuesday 5</a:t>
            </a:r>
            <a:r>
              <a:rPr lang="en-GB" baseline="30000" dirty="0"/>
              <a:t>th</a:t>
            </a:r>
            <a:r>
              <a:rPr lang="en-GB" dirty="0"/>
              <a:t> May  </a:t>
            </a:r>
          </a:p>
        </p:txBody>
      </p:sp>
      <p:sp>
        <p:nvSpPr>
          <p:cNvPr id="3" name="Text Placeholder 2">
            <a:extLst>
              <a:ext uri="{FF2B5EF4-FFF2-40B4-BE49-F238E27FC236}">
                <a16:creationId xmlns:a16="http://schemas.microsoft.com/office/drawing/2014/main" id="{FAB95189-AEC5-4841-9678-EE7AB4FF4360}"/>
              </a:ext>
            </a:extLst>
          </p:cNvPr>
          <p:cNvSpPr>
            <a:spLocks noGrp="1"/>
          </p:cNvSpPr>
          <p:nvPr>
            <p:ph type="body" idx="1"/>
          </p:nvPr>
        </p:nvSpPr>
        <p:spPr/>
        <p:txBody>
          <a:bodyPr/>
          <a:lstStyle/>
          <a:p>
            <a:r>
              <a:rPr lang="en-GB" dirty="0"/>
              <a:t>Writing activities</a:t>
            </a:r>
          </a:p>
        </p:txBody>
      </p:sp>
    </p:spTree>
    <p:extLst>
      <p:ext uri="{BB962C8B-B14F-4D97-AF65-F5344CB8AC3E}">
        <p14:creationId xmlns:p14="http://schemas.microsoft.com/office/powerpoint/2010/main" val="347160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5" y="216066"/>
            <a:ext cx="10506862" cy="881264"/>
          </a:xfrm>
        </p:spPr>
        <p:txBody>
          <a:bodyPr>
            <a:noAutofit/>
          </a:bodyPr>
          <a:lstStyle/>
          <a:p>
            <a:r>
              <a:rPr lang="en-US" sz="2400" dirty="0"/>
              <a:t>We are going to think carefully about how Tony is feeling at each point in the story.  </a:t>
            </a:r>
          </a:p>
        </p:txBody>
      </p:sp>
      <p:cxnSp>
        <p:nvCxnSpPr>
          <p:cNvPr id="4" name="Straight Arrow Connector 3">
            <a:extLst>
              <a:ext uri="{FF2B5EF4-FFF2-40B4-BE49-F238E27FC236}">
                <a16:creationId xmlns:a16="http://schemas.microsoft.com/office/drawing/2014/main" id="{BCD49C22-6B3F-485F-8EB5-7AB00CDFCD2E}"/>
              </a:ext>
            </a:extLst>
          </p:cNvPr>
          <p:cNvCxnSpPr/>
          <p:nvPr/>
        </p:nvCxnSpPr>
        <p:spPr>
          <a:xfrm>
            <a:off x="834886" y="1209261"/>
            <a:ext cx="0" cy="44394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ad And Happy Face Clipart">
            <a:extLst>
              <a:ext uri="{FF2B5EF4-FFF2-40B4-BE49-F238E27FC236}">
                <a16:creationId xmlns:a16="http://schemas.microsoft.com/office/drawing/2014/main" id="{A23F16D2-3B4B-4B01-AEC9-0F091DF5E5F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4" t="4810" r="47148" b="15582"/>
          <a:stretch/>
        </p:blipFill>
        <p:spPr bwMode="auto">
          <a:xfrm>
            <a:off x="486826" y="312521"/>
            <a:ext cx="792528" cy="79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d And Happy Face Clipart">
            <a:extLst>
              <a:ext uri="{FF2B5EF4-FFF2-40B4-BE49-F238E27FC236}">
                <a16:creationId xmlns:a16="http://schemas.microsoft.com/office/drawing/2014/main" id="{A8C9AC11-9354-4248-A4D3-3EA03BD34B2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41" t="5906" r="4166" b="15217"/>
          <a:stretch/>
        </p:blipFill>
        <p:spPr bwMode="auto">
          <a:xfrm>
            <a:off x="442291" y="5760671"/>
            <a:ext cx="785189" cy="7925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327BB08-6C62-40B9-9E94-1B746CD86828}"/>
              </a:ext>
            </a:extLst>
          </p:cNvPr>
          <p:cNvCxnSpPr/>
          <p:nvPr/>
        </p:nvCxnSpPr>
        <p:spPr>
          <a:xfrm>
            <a:off x="834885" y="3429000"/>
            <a:ext cx="1076076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BFC39BDD-D4AD-4D28-A644-20E54D28E006}"/>
              </a:ext>
            </a:extLst>
          </p:cNvPr>
          <p:cNvPicPr>
            <a:picLocks noChangeAspect="1"/>
          </p:cNvPicPr>
          <p:nvPr/>
        </p:nvPicPr>
        <p:blipFill>
          <a:blip r:embed="rId4"/>
          <a:stretch>
            <a:fillRect/>
          </a:stretch>
        </p:blipFill>
        <p:spPr>
          <a:xfrm>
            <a:off x="526247" y="2920600"/>
            <a:ext cx="625032" cy="1016799"/>
          </a:xfrm>
          <a:prstGeom prst="rect">
            <a:avLst/>
          </a:prstGeom>
        </p:spPr>
      </p:pic>
      <p:sp>
        <p:nvSpPr>
          <p:cNvPr id="14" name="TextBox 13">
            <a:extLst>
              <a:ext uri="{FF2B5EF4-FFF2-40B4-BE49-F238E27FC236}">
                <a16:creationId xmlns:a16="http://schemas.microsoft.com/office/drawing/2014/main" id="{415A993C-14FF-4192-A500-DE5C77C1FAB3}"/>
              </a:ext>
            </a:extLst>
          </p:cNvPr>
          <p:cNvSpPr txBox="1"/>
          <p:nvPr/>
        </p:nvSpPr>
        <p:spPr>
          <a:xfrm>
            <a:off x="3426098" y="231330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2</a:t>
            </a:r>
            <a:endParaRPr lang="en-GB" dirty="0"/>
          </a:p>
        </p:txBody>
      </p:sp>
      <p:sp>
        <p:nvSpPr>
          <p:cNvPr id="21" name="TextBox 20">
            <a:extLst>
              <a:ext uri="{FF2B5EF4-FFF2-40B4-BE49-F238E27FC236}">
                <a16:creationId xmlns:a16="http://schemas.microsoft.com/office/drawing/2014/main" id="{CFDE1621-007F-4047-9A4E-008AE19B4B14}"/>
              </a:ext>
            </a:extLst>
          </p:cNvPr>
          <p:cNvSpPr txBox="1"/>
          <p:nvPr/>
        </p:nvSpPr>
        <p:spPr>
          <a:xfrm>
            <a:off x="9002369" y="240601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5</a:t>
            </a:r>
            <a:endParaRPr lang="en-GB" dirty="0"/>
          </a:p>
        </p:txBody>
      </p:sp>
      <p:sp>
        <p:nvSpPr>
          <p:cNvPr id="22" name="TextBox 21">
            <a:extLst>
              <a:ext uri="{FF2B5EF4-FFF2-40B4-BE49-F238E27FC236}">
                <a16:creationId xmlns:a16="http://schemas.microsoft.com/office/drawing/2014/main" id="{1A4F8853-B023-4132-BB12-9C0C2F382CF1}"/>
              </a:ext>
            </a:extLst>
          </p:cNvPr>
          <p:cNvSpPr txBox="1"/>
          <p:nvPr/>
        </p:nvSpPr>
        <p:spPr>
          <a:xfrm>
            <a:off x="7176052" y="2405642"/>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4</a:t>
            </a:r>
            <a:endParaRPr lang="en-GB" dirty="0"/>
          </a:p>
        </p:txBody>
      </p:sp>
      <p:sp>
        <p:nvSpPr>
          <p:cNvPr id="23" name="TextBox 22">
            <a:extLst>
              <a:ext uri="{FF2B5EF4-FFF2-40B4-BE49-F238E27FC236}">
                <a16:creationId xmlns:a16="http://schemas.microsoft.com/office/drawing/2014/main" id="{F5897DCD-468D-4457-8FF1-EAF796F9D732}"/>
              </a:ext>
            </a:extLst>
          </p:cNvPr>
          <p:cNvSpPr txBox="1"/>
          <p:nvPr/>
        </p:nvSpPr>
        <p:spPr>
          <a:xfrm>
            <a:off x="5349735" y="2405642"/>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3</a:t>
            </a:r>
            <a:endParaRPr lang="en-GB" dirty="0"/>
          </a:p>
        </p:txBody>
      </p:sp>
      <p:sp>
        <p:nvSpPr>
          <p:cNvPr id="24" name="TextBox 23">
            <a:extLst>
              <a:ext uri="{FF2B5EF4-FFF2-40B4-BE49-F238E27FC236}">
                <a16:creationId xmlns:a16="http://schemas.microsoft.com/office/drawing/2014/main" id="{9C24FA53-FAA8-4AAD-815F-681C7E139841}"/>
              </a:ext>
            </a:extLst>
          </p:cNvPr>
          <p:cNvSpPr txBox="1"/>
          <p:nvPr/>
        </p:nvSpPr>
        <p:spPr>
          <a:xfrm>
            <a:off x="1783470" y="444536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1</a:t>
            </a:r>
            <a:endParaRPr lang="en-GB" dirty="0"/>
          </a:p>
        </p:txBody>
      </p:sp>
      <p:pic>
        <p:nvPicPr>
          <p:cNvPr id="10" name="Picture 9">
            <a:extLst>
              <a:ext uri="{FF2B5EF4-FFF2-40B4-BE49-F238E27FC236}">
                <a16:creationId xmlns:a16="http://schemas.microsoft.com/office/drawing/2014/main" id="{6039FDB0-5CE0-4EDE-AD05-F2EFA9AAA3EB}"/>
              </a:ext>
            </a:extLst>
          </p:cNvPr>
          <p:cNvPicPr>
            <a:picLocks noChangeAspect="1"/>
          </p:cNvPicPr>
          <p:nvPr/>
        </p:nvPicPr>
        <p:blipFill>
          <a:blip r:embed="rId5"/>
          <a:stretch>
            <a:fillRect/>
          </a:stretch>
        </p:blipFill>
        <p:spPr>
          <a:xfrm>
            <a:off x="2060451" y="4604066"/>
            <a:ext cx="961046" cy="1558862"/>
          </a:xfrm>
          <a:prstGeom prst="rect">
            <a:avLst/>
          </a:prstGeom>
        </p:spPr>
      </p:pic>
      <p:sp>
        <p:nvSpPr>
          <p:cNvPr id="16" name="TextBox 15">
            <a:extLst>
              <a:ext uri="{FF2B5EF4-FFF2-40B4-BE49-F238E27FC236}">
                <a16:creationId xmlns:a16="http://schemas.microsoft.com/office/drawing/2014/main" id="{DE4E82ED-89BB-44AE-9750-1735D1F50BE3}"/>
              </a:ext>
            </a:extLst>
          </p:cNvPr>
          <p:cNvSpPr txBox="1"/>
          <p:nvPr/>
        </p:nvSpPr>
        <p:spPr>
          <a:xfrm>
            <a:off x="1151279" y="1389279"/>
            <a:ext cx="6245895" cy="646331"/>
          </a:xfrm>
          <a:prstGeom prst="rect">
            <a:avLst/>
          </a:prstGeom>
          <a:noFill/>
        </p:spPr>
        <p:txBody>
          <a:bodyPr wrap="square" rtlCol="0">
            <a:spAutoFit/>
          </a:bodyPr>
          <a:lstStyle/>
          <a:p>
            <a:r>
              <a:rPr lang="en-GB" dirty="0"/>
              <a:t>Watch the story again.  Start at 2:10 and watch until 2:50</a:t>
            </a:r>
          </a:p>
        </p:txBody>
      </p:sp>
      <p:sp>
        <p:nvSpPr>
          <p:cNvPr id="17" name="TextBox 16">
            <a:extLst>
              <a:ext uri="{FF2B5EF4-FFF2-40B4-BE49-F238E27FC236}">
                <a16:creationId xmlns:a16="http://schemas.microsoft.com/office/drawing/2014/main" id="{C2695DE4-C716-483F-9901-B05B374234A6}"/>
              </a:ext>
            </a:extLst>
          </p:cNvPr>
          <p:cNvSpPr txBox="1"/>
          <p:nvPr/>
        </p:nvSpPr>
        <p:spPr>
          <a:xfrm>
            <a:off x="5446643" y="5049078"/>
            <a:ext cx="5552661" cy="646331"/>
          </a:xfrm>
          <a:prstGeom prst="rect">
            <a:avLst/>
          </a:prstGeom>
          <a:noFill/>
        </p:spPr>
        <p:txBody>
          <a:bodyPr wrap="square" rtlCol="0">
            <a:spAutoFit/>
          </a:bodyPr>
          <a:lstStyle/>
          <a:p>
            <a:r>
              <a:rPr lang="en-GB" dirty="0"/>
              <a:t>I think that Tony is beginning to feel a little bit better here.  What do you think? </a:t>
            </a:r>
          </a:p>
        </p:txBody>
      </p:sp>
      <p:pic>
        <p:nvPicPr>
          <p:cNvPr id="3" name="Picture 2">
            <a:extLst>
              <a:ext uri="{FF2B5EF4-FFF2-40B4-BE49-F238E27FC236}">
                <a16:creationId xmlns:a16="http://schemas.microsoft.com/office/drawing/2014/main" id="{39C7BCDE-483A-4A5B-BE81-9C4B4DB0C84C}"/>
              </a:ext>
            </a:extLst>
          </p:cNvPr>
          <p:cNvPicPr>
            <a:picLocks noChangeAspect="1"/>
          </p:cNvPicPr>
          <p:nvPr/>
        </p:nvPicPr>
        <p:blipFill>
          <a:blip r:embed="rId6"/>
          <a:stretch>
            <a:fillRect/>
          </a:stretch>
        </p:blipFill>
        <p:spPr>
          <a:xfrm>
            <a:off x="3419038" y="2799310"/>
            <a:ext cx="1567094" cy="881264"/>
          </a:xfrm>
          <a:prstGeom prst="rect">
            <a:avLst/>
          </a:prstGeom>
        </p:spPr>
      </p:pic>
    </p:spTree>
    <p:extLst>
      <p:ext uri="{BB962C8B-B14F-4D97-AF65-F5344CB8AC3E}">
        <p14:creationId xmlns:p14="http://schemas.microsoft.com/office/powerpoint/2010/main" val="333294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461665"/>
          </a:xfrm>
          <a:prstGeom prst="rect">
            <a:avLst/>
          </a:prstGeom>
          <a:noFill/>
        </p:spPr>
        <p:txBody>
          <a:bodyPr wrap="square" rtlCol="0">
            <a:spAutoFit/>
          </a:bodyPr>
          <a:lstStyle/>
          <a:p>
            <a:r>
              <a:rPr lang="en-GB" sz="2400" dirty="0"/>
              <a:t>I want to use a sentence that includes a conjunction. </a:t>
            </a:r>
          </a:p>
        </p:txBody>
      </p:sp>
      <p:sp>
        <p:nvSpPr>
          <p:cNvPr id="4" name="TextBox 3">
            <a:extLst>
              <a:ext uri="{FF2B5EF4-FFF2-40B4-BE49-F238E27FC236}">
                <a16:creationId xmlns:a16="http://schemas.microsoft.com/office/drawing/2014/main" id="{75B67080-1004-4F5F-BED4-9E35B2B72DAC}"/>
              </a:ext>
            </a:extLst>
          </p:cNvPr>
          <p:cNvSpPr txBox="1"/>
          <p:nvPr/>
        </p:nvSpPr>
        <p:spPr>
          <a:xfrm>
            <a:off x="936031" y="3691140"/>
            <a:ext cx="1413793" cy="2585323"/>
          </a:xfrm>
          <a:prstGeom prst="rect">
            <a:avLst/>
          </a:prstGeom>
          <a:noFill/>
        </p:spPr>
        <p:txBody>
          <a:bodyPr wrap="square" rtlCol="0">
            <a:spAutoFit/>
          </a:bodyPr>
          <a:lstStyle/>
          <a:p>
            <a:r>
              <a:rPr lang="en-GB" dirty="0"/>
              <a:t>sad</a:t>
            </a:r>
          </a:p>
          <a:p>
            <a:r>
              <a:rPr lang="en-GB" dirty="0"/>
              <a:t>long-faced</a:t>
            </a:r>
          </a:p>
          <a:p>
            <a:r>
              <a:rPr lang="en-GB" dirty="0"/>
              <a:t>miserable</a:t>
            </a:r>
          </a:p>
          <a:p>
            <a:r>
              <a:rPr lang="en-GB" dirty="0"/>
              <a:t>upset</a:t>
            </a:r>
          </a:p>
          <a:p>
            <a:r>
              <a:rPr lang="en-GB" dirty="0"/>
              <a:t>dejected</a:t>
            </a:r>
          </a:p>
          <a:p>
            <a:r>
              <a:rPr lang="en-GB" dirty="0"/>
              <a:t>glum</a:t>
            </a:r>
          </a:p>
          <a:p>
            <a:r>
              <a:rPr lang="en-GB" dirty="0"/>
              <a:t>sorrowful</a:t>
            </a:r>
          </a:p>
          <a:p>
            <a:r>
              <a:rPr lang="en-GB" dirty="0"/>
              <a:t>wretched</a:t>
            </a:r>
          </a:p>
          <a:p>
            <a:endParaRPr lang="en-GB" dirty="0"/>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7809" y="3691140"/>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3405810" y="94293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2918222"/>
            <a:ext cx="7739269" cy="146423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XCCW Joined 1a" panose="03050602040000000000" pitchFamily="66" charset="0"/>
              </a:rPr>
              <a:t>Grandpa took Tony out on the shiny red cart. </a:t>
            </a:r>
          </a:p>
          <a:p>
            <a:r>
              <a:rPr lang="en-GB" sz="2000" dirty="0">
                <a:latin typeface="XCCW Joined 1a" panose="03050602040000000000" pitchFamily="66" charset="0"/>
              </a:rPr>
              <a:t>He looked up at the trees.  He thought he saw a monkey, </a:t>
            </a:r>
            <a:r>
              <a:rPr lang="en-GB" sz="2000" dirty="0">
                <a:solidFill>
                  <a:srgbClr val="FF0000"/>
                </a:solidFill>
                <a:latin typeface="XCCW Joined 1a" panose="03050602040000000000" pitchFamily="66" charset="0"/>
              </a:rPr>
              <a:t>but</a:t>
            </a:r>
            <a:r>
              <a:rPr lang="en-GB" sz="2000" dirty="0">
                <a:latin typeface="XCCW Joined 1a" panose="03050602040000000000" pitchFamily="66" charset="0"/>
              </a:rPr>
              <a:t> he wasn’t sure. Tony </a:t>
            </a:r>
            <a:r>
              <a:rPr lang="en-GB" sz="2000" dirty="0">
                <a:solidFill>
                  <a:srgbClr val="FF0000"/>
                </a:solidFill>
                <a:latin typeface="XCCW Joined 1a" panose="03050602040000000000" pitchFamily="66" charset="0"/>
              </a:rPr>
              <a:t>didn’t</a:t>
            </a:r>
            <a:r>
              <a:rPr lang="en-GB" sz="2000" dirty="0">
                <a:latin typeface="XCCW Joined 1a" panose="03050602040000000000" pitchFamily="66" charset="0"/>
              </a:rPr>
              <a:t> feel so </a:t>
            </a:r>
            <a:r>
              <a:rPr lang="en-GB" sz="2000" dirty="0">
                <a:solidFill>
                  <a:srgbClr val="FF0000"/>
                </a:solidFill>
                <a:latin typeface="XCCW Joined 1a" panose="03050602040000000000" pitchFamily="66" charset="0"/>
              </a:rPr>
              <a:t>glum</a:t>
            </a:r>
            <a:r>
              <a:rPr lang="en-GB" sz="2000" dirty="0">
                <a:latin typeface="XCCW Joined 1a" panose="03050602040000000000" pitchFamily="66" charset="0"/>
              </a:rPr>
              <a:t> anymore</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450339" y="4754112"/>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a:t>
            </a:r>
          </a:p>
        </p:txBody>
      </p:sp>
      <p:pic>
        <p:nvPicPr>
          <p:cNvPr id="11" name="Picture 10">
            <a:extLst>
              <a:ext uri="{FF2B5EF4-FFF2-40B4-BE49-F238E27FC236}">
                <a16:creationId xmlns:a16="http://schemas.microsoft.com/office/drawing/2014/main" id="{BCD70E09-430B-46ED-9B9F-F185F9C9048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9675" y="411142"/>
            <a:ext cx="418348" cy="397750"/>
          </a:xfrm>
          <a:prstGeom prst="rect">
            <a:avLst/>
          </a:prstGeom>
        </p:spPr>
      </p:pic>
      <p:sp>
        <p:nvSpPr>
          <p:cNvPr id="5" name="TextBox 4">
            <a:extLst>
              <a:ext uri="{FF2B5EF4-FFF2-40B4-BE49-F238E27FC236}">
                <a16:creationId xmlns:a16="http://schemas.microsoft.com/office/drawing/2014/main" id="{BC603842-EC4F-458E-B060-F0EB9133B9E4}"/>
              </a:ext>
            </a:extLst>
          </p:cNvPr>
          <p:cNvSpPr txBox="1"/>
          <p:nvPr/>
        </p:nvSpPr>
        <p:spPr>
          <a:xfrm>
            <a:off x="694592" y="808892"/>
            <a:ext cx="1318846" cy="2308324"/>
          </a:xfrm>
          <a:prstGeom prst="rect">
            <a:avLst/>
          </a:prstGeom>
          <a:noFill/>
        </p:spPr>
        <p:txBody>
          <a:bodyPr wrap="square" rtlCol="0">
            <a:spAutoFit/>
          </a:bodyPr>
          <a:lstStyle/>
          <a:p>
            <a:r>
              <a:rPr lang="en-GB" dirty="0"/>
              <a:t>when</a:t>
            </a:r>
          </a:p>
          <a:p>
            <a:r>
              <a:rPr lang="en-GB" dirty="0"/>
              <a:t>if</a:t>
            </a:r>
          </a:p>
          <a:p>
            <a:r>
              <a:rPr lang="en-GB" dirty="0"/>
              <a:t>that</a:t>
            </a:r>
          </a:p>
          <a:p>
            <a:r>
              <a:rPr lang="en-GB" dirty="0"/>
              <a:t>but</a:t>
            </a:r>
          </a:p>
          <a:p>
            <a:r>
              <a:rPr lang="en-GB" dirty="0"/>
              <a:t>so </a:t>
            </a:r>
          </a:p>
          <a:p>
            <a:r>
              <a:rPr lang="en-GB" dirty="0"/>
              <a:t>because</a:t>
            </a:r>
          </a:p>
          <a:p>
            <a:r>
              <a:rPr lang="en-GB" dirty="0"/>
              <a:t>and</a:t>
            </a:r>
          </a:p>
          <a:p>
            <a:r>
              <a:rPr lang="en-GB" dirty="0"/>
              <a:t>or</a:t>
            </a:r>
          </a:p>
        </p:txBody>
      </p:sp>
    </p:spTree>
    <p:extLst>
      <p:ext uri="{BB962C8B-B14F-4D97-AF65-F5344CB8AC3E}">
        <p14:creationId xmlns:p14="http://schemas.microsoft.com/office/powerpoint/2010/main" val="9404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830997"/>
          </a:xfrm>
          <a:prstGeom prst="rect">
            <a:avLst/>
          </a:prstGeom>
          <a:noFill/>
        </p:spPr>
        <p:txBody>
          <a:bodyPr wrap="square" rtlCol="0">
            <a:spAutoFit/>
          </a:bodyPr>
          <a:lstStyle/>
          <a:p>
            <a:r>
              <a:rPr lang="en-GB" sz="2400" dirty="0"/>
              <a:t>There is lots of action in this part of the story, so I want to use some words that show this. </a:t>
            </a:r>
          </a:p>
        </p:txBody>
      </p:sp>
      <p:sp>
        <p:nvSpPr>
          <p:cNvPr id="4" name="TextBox 3">
            <a:extLst>
              <a:ext uri="{FF2B5EF4-FFF2-40B4-BE49-F238E27FC236}">
                <a16:creationId xmlns:a16="http://schemas.microsoft.com/office/drawing/2014/main" id="{75B67080-1004-4F5F-BED4-9E35B2B72DAC}"/>
              </a:ext>
            </a:extLst>
          </p:cNvPr>
          <p:cNvSpPr txBox="1"/>
          <p:nvPr/>
        </p:nvSpPr>
        <p:spPr>
          <a:xfrm>
            <a:off x="936031" y="3409786"/>
            <a:ext cx="2378669" cy="3139321"/>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7809" y="3691140"/>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3405810" y="94293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2788765"/>
            <a:ext cx="7739269" cy="214526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XCCW Joined 1a" panose="03050602040000000000" pitchFamily="66" charset="0"/>
              </a:rPr>
              <a:t>Before long, they were </a:t>
            </a:r>
            <a:r>
              <a:rPr lang="en-GB" sz="2000" dirty="0">
                <a:solidFill>
                  <a:srgbClr val="FF0000"/>
                </a:solidFill>
                <a:latin typeface="XCCW Joined 1a" panose="03050602040000000000" pitchFamily="66" charset="0"/>
              </a:rPr>
              <a:t>racing</a:t>
            </a:r>
            <a:r>
              <a:rPr lang="en-GB" sz="2000" dirty="0">
                <a:latin typeface="XCCW Joined 1a" panose="03050602040000000000" pitchFamily="66" charset="0"/>
              </a:rPr>
              <a:t> into the forest, The cart flew through the air and with a huge splash it landed in the water, narrowly missing a crocodile. </a:t>
            </a:r>
            <a:r>
              <a:rPr lang="en-GB" sz="2000" dirty="0">
                <a:solidFill>
                  <a:srgbClr val="FF0000"/>
                </a:solidFill>
                <a:latin typeface="XCCW Joined 1a" panose="03050602040000000000" pitchFamily="66" charset="0"/>
              </a:rPr>
              <a:t>Suddenly</a:t>
            </a:r>
            <a:r>
              <a:rPr lang="en-GB" sz="2000" dirty="0">
                <a:latin typeface="XCCW Joined 1a" panose="03050602040000000000" pitchFamily="66" charset="0"/>
              </a:rPr>
              <a:t> a water fall appeared in front of them and the cart went </a:t>
            </a:r>
            <a:r>
              <a:rPr lang="en-GB" sz="2000" dirty="0">
                <a:solidFill>
                  <a:srgbClr val="FF0000"/>
                </a:solidFill>
                <a:latin typeface="XCCW Joined 1a" panose="03050602040000000000" pitchFamily="66" charset="0"/>
              </a:rPr>
              <a:t>crashing</a:t>
            </a:r>
            <a:r>
              <a:rPr lang="en-GB" sz="2000" dirty="0">
                <a:latin typeface="XCCW Joined 1a" panose="03050602040000000000" pitchFamily="66" charset="0"/>
              </a:rPr>
              <a:t> over the top.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643770" y="5121458"/>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
        <p:nvSpPr>
          <p:cNvPr id="5" name="TextBox 4">
            <a:extLst>
              <a:ext uri="{FF2B5EF4-FFF2-40B4-BE49-F238E27FC236}">
                <a16:creationId xmlns:a16="http://schemas.microsoft.com/office/drawing/2014/main" id="{BC603842-EC4F-458E-B060-F0EB9133B9E4}"/>
              </a:ext>
            </a:extLst>
          </p:cNvPr>
          <p:cNvSpPr txBox="1"/>
          <p:nvPr/>
        </p:nvSpPr>
        <p:spPr>
          <a:xfrm>
            <a:off x="694592" y="808892"/>
            <a:ext cx="1655232" cy="2308324"/>
          </a:xfrm>
          <a:prstGeom prst="rect">
            <a:avLst/>
          </a:prstGeom>
          <a:noFill/>
        </p:spPr>
        <p:txBody>
          <a:bodyPr wrap="square" rtlCol="0">
            <a:spAutoFit/>
          </a:bodyPr>
          <a:lstStyle/>
          <a:p>
            <a:r>
              <a:rPr lang="en-GB" dirty="0"/>
              <a:t>running</a:t>
            </a:r>
          </a:p>
          <a:p>
            <a:r>
              <a:rPr lang="en-GB" dirty="0"/>
              <a:t>racing </a:t>
            </a:r>
          </a:p>
          <a:p>
            <a:r>
              <a:rPr lang="en-GB" dirty="0"/>
              <a:t>crashing</a:t>
            </a:r>
          </a:p>
          <a:p>
            <a:r>
              <a:rPr lang="en-GB" dirty="0"/>
              <a:t>tumbling</a:t>
            </a:r>
          </a:p>
          <a:p>
            <a:r>
              <a:rPr lang="en-GB" dirty="0"/>
              <a:t>falling</a:t>
            </a:r>
          </a:p>
          <a:p>
            <a:r>
              <a:rPr lang="en-GB" dirty="0"/>
              <a:t>plummeting</a:t>
            </a:r>
          </a:p>
          <a:p>
            <a:r>
              <a:rPr lang="en-GB" dirty="0"/>
              <a:t>plunging </a:t>
            </a:r>
          </a:p>
          <a:p>
            <a:endParaRPr lang="en-GB" dirty="0"/>
          </a:p>
        </p:txBody>
      </p:sp>
      <p:pic>
        <p:nvPicPr>
          <p:cNvPr id="12" name="Picture 11">
            <a:extLst>
              <a:ext uri="{FF2B5EF4-FFF2-40B4-BE49-F238E27FC236}">
                <a16:creationId xmlns:a16="http://schemas.microsoft.com/office/drawing/2014/main" id="{00000000-0008-0000-0700-00005B0000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0693" y="398892"/>
            <a:ext cx="568222" cy="576061"/>
          </a:xfrm>
          <a:prstGeom prst="rect">
            <a:avLst/>
          </a:prstGeom>
        </p:spPr>
      </p:pic>
    </p:spTree>
    <p:extLst>
      <p:ext uri="{BB962C8B-B14F-4D97-AF65-F5344CB8AC3E}">
        <p14:creationId xmlns:p14="http://schemas.microsoft.com/office/powerpoint/2010/main" val="407650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E7C7-725C-473F-8261-7B46FF0B3C90}"/>
              </a:ext>
            </a:extLst>
          </p:cNvPr>
          <p:cNvSpPr>
            <a:spLocks noGrp="1"/>
          </p:cNvSpPr>
          <p:nvPr>
            <p:ph type="title"/>
          </p:nvPr>
        </p:nvSpPr>
        <p:spPr/>
        <p:txBody>
          <a:bodyPr/>
          <a:lstStyle/>
          <a:p>
            <a:r>
              <a:rPr lang="en-GB" dirty="0"/>
              <a:t>Wednesday 6</a:t>
            </a:r>
            <a:r>
              <a:rPr lang="en-GB" baseline="30000" dirty="0"/>
              <a:t>th</a:t>
            </a:r>
            <a:r>
              <a:rPr lang="en-GB" dirty="0"/>
              <a:t> May  </a:t>
            </a:r>
          </a:p>
        </p:txBody>
      </p:sp>
      <p:sp>
        <p:nvSpPr>
          <p:cNvPr id="3" name="Text Placeholder 2">
            <a:extLst>
              <a:ext uri="{FF2B5EF4-FFF2-40B4-BE49-F238E27FC236}">
                <a16:creationId xmlns:a16="http://schemas.microsoft.com/office/drawing/2014/main" id="{FAB95189-AEC5-4841-9678-EE7AB4FF4360}"/>
              </a:ext>
            </a:extLst>
          </p:cNvPr>
          <p:cNvSpPr>
            <a:spLocks noGrp="1"/>
          </p:cNvSpPr>
          <p:nvPr>
            <p:ph type="body" idx="1"/>
          </p:nvPr>
        </p:nvSpPr>
        <p:spPr/>
        <p:txBody>
          <a:bodyPr/>
          <a:lstStyle/>
          <a:p>
            <a:r>
              <a:rPr lang="en-GB" dirty="0"/>
              <a:t>Writing activities</a:t>
            </a:r>
          </a:p>
        </p:txBody>
      </p:sp>
    </p:spTree>
    <p:extLst>
      <p:ext uri="{BB962C8B-B14F-4D97-AF65-F5344CB8AC3E}">
        <p14:creationId xmlns:p14="http://schemas.microsoft.com/office/powerpoint/2010/main" val="42170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5A53-9CD0-4138-A84F-BD0096017A10}"/>
              </a:ext>
            </a:extLst>
          </p:cNvPr>
          <p:cNvSpPr>
            <a:spLocks noGrp="1"/>
          </p:cNvSpPr>
          <p:nvPr>
            <p:ph type="title"/>
          </p:nvPr>
        </p:nvSpPr>
        <p:spPr/>
        <p:txBody>
          <a:bodyPr/>
          <a:lstStyle/>
          <a:p>
            <a:r>
              <a:rPr lang="en-GB" dirty="0"/>
              <a:t>Daily handwriting practise</a:t>
            </a:r>
          </a:p>
        </p:txBody>
      </p:sp>
    </p:spTree>
    <p:extLst>
      <p:ext uri="{BB962C8B-B14F-4D97-AF65-F5344CB8AC3E}">
        <p14:creationId xmlns:p14="http://schemas.microsoft.com/office/powerpoint/2010/main" val="23459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5" y="216066"/>
            <a:ext cx="10506862" cy="881264"/>
          </a:xfrm>
        </p:spPr>
        <p:txBody>
          <a:bodyPr>
            <a:noAutofit/>
          </a:bodyPr>
          <a:lstStyle/>
          <a:p>
            <a:r>
              <a:rPr lang="en-US" sz="2400" dirty="0"/>
              <a:t>We are going to think carefully about how Tony is feeling at each point in the story.  </a:t>
            </a:r>
          </a:p>
        </p:txBody>
      </p:sp>
      <p:cxnSp>
        <p:nvCxnSpPr>
          <p:cNvPr id="4" name="Straight Arrow Connector 3">
            <a:extLst>
              <a:ext uri="{FF2B5EF4-FFF2-40B4-BE49-F238E27FC236}">
                <a16:creationId xmlns:a16="http://schemas.microsoft.com/office/drawing/2014/main" id="{BCD49C22-6B3F-485F-8EB5-7AB00CDFCD2E}"/>
              </a:ext>
            </a:extLst>
          </p:cNvPr>
          <p:cNvCxnSpPr/>
          <p:nvPr/>
        </p:nvCxnSpPr>
        <p:spPr>
          <a:xfrm>
            <a:off x="834886" y="1209261"/>
            <a:ext cx="0" cy="44394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ad And Happy Face Clipart">
            <a:extLst>
              <a:ext uri="{FF2B5EF4-FFF2-40B4-BE49-F238E27FC236}">
                <a16:creationId xmlns:a16="http://schemas.microsoft.com/office/drawing/2014/main" id="{A23F16D2-3B4B-4B01-AEC9-0F091DF5E5F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4" t="4810" r="47148" b="15582"/>
          <a:stretch/>
        </p:blipFill>
        <p:spPr bwMode="auto">
          <a:xfrm>
            <a:off x="486826" y="312521"/>
            <a:ext cx="792528" cy="79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d And Happy Face Clipart">
            <a:extLst>
              <a:ext uri="{FF2B5EF4-FFF2-40B4-BE49-F238E27FC236}">
                <a16:creationId xmlns:a16="http://schemas.microsoft.com/office/drawing/2014/main" id="{A8C9AC11-9354-4248-A4D3-3EA03BD34B2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41" t="5906" r="4166" b="15217"/>
          <a:stretch/>
        </p:blipFill>
        <p:spPr bwMode="auto">
          <a:xfrm>
            <a:off x="442291" y="5760671"/>
            <a:ext cx="785189" cy="7925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327BB08-6C62-40B9-9E94-1B746CD86828}"/>
              </a:ext>
            </a:extLst>
          </p:cNvPr>
          <p:cNvCxnSpPr/>
          <p:nvPr/>
        </p:nvCxnSpPr>
        <p:spPr>
          <a:xfrm>
            <a:off x="834885" y="3429000"/>
            <a:ext cx="1076076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BFC39BDD-D4AD-4D28-A644-20E54D28E006}"/>
              </a:ext>
            </a:extLst>
          </p:cNvPr>
          <p:cNvPicPr>
            <a:picLocks noChangeAspect="1"/>
          </p:cNvPicPr>
          <p:nvPr/>
        </p:nvPicPr>
        <p:blipFill>
          <a:blip r:embed="rId4"/>
          <a:stretch>
            <a:fillRect/>
          </a:stretch>
        </p:blipFill>
        <p:spPr>
          <a:xfrm>
            <a:off x="526247" y="2920600"/>
            <a:ext cx="625032" cy="1016799"/>
          </a:xfrm>
          <a:prstGeom prst="rect">
            <a:avLst/>
          </a:prstGeom>
        </p:spPr>
      </p:pic>
      <p:sp>
        <p:nvSpPr>
          <p:cNvPr id="14" name="TextBox 13">
            <a:extLst>
              <a:ext uri="{FF2B5EF4-FFF2-40B4-BE49-F238E27FC236}">
                <a16:creationId xmlns:a16="http://schemas.microsoft.com/office/drawing/2014/main" id="{415A993C-14FF-4192-A500-DE5C77C1FAB3}"/>
              </a:ext>
            </a:extLst>
          </p:cNvPr>
          <p:cNvSpPr txBox="1"/>
          <p:nvPr/>
        </p:nvSpPr>
        <p:spPr>
          <a:xfrm>
            <a:off x="3426098" y="231330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2</a:t>
            </a:r>
            <a:endParaRPr lang="en-GB" dirty="0"/>
          </a:p>
        </p:txBody>
      </p:sp>
      <p:sp>
        <p:nvSpPr>
          <p:cNvPr id="21" name="TextBox 20">
            <a:extLst>
              <a:ext uri="{FF2B5EF4-FFF2-40B4-BE49-F238E27FC236}">
                <a16:creationId xmlns:a16="http://schemas.microsoft.com/office/drawing/2014/main" id="{CFDE1621-007F-4047-9A4E-008AE19B4B14}"/>
              </a:ext>
            </a:extLst>
          </p:cNvPr>
          <p:cNvSpPr txBox="1"/>
          <p:nvPr/>
        </p:nvSpPr>
        <p:spPr>
          <a:xfrm>
            <a:off x="9002369" y="240601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5</a:t>
            </a:r>
            <a:endParaRPr lang="en-GB" dirty="0"/>
          </a:p>
        </p:txBody>
      </p:sp>
      <p:sp>
        <p:nvSpPr>
          <p:cNvPr id="22" name="TextBox 21">
            <a:extLst>
              <a:ext uri="{FF2B5EF4-FFF2-40B4-BE49-F238E27FC236}">
                <a16:creationId xmlns:a16="http://schemas.microsoft.com/office/drawing/2014/main" id="{1A4F8853-B023-4132-BB12-9C0C2F382CF1}"/>
              </a:ext>
            </a:extLst>
          </p:cNvPr>
          <p:cNvSpPr txBox="1"/>
          <p:nvPr/>
        </p:nvSpPr>
        <p:spPr>
          <a:xfrm>
            <a:off x="7176052" y="2405642"/>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4</a:t>
            </a:r>
            <a:endParaRPr lang="en-GB" dirty="0"/>
          </a:p>
        </p:txBody>
      </p:sp>
      <p:sp>
        <p:nvSpPr>
          <p:cNvPr id="23" name="TextBox 22">
            <a:extLst>
              <a:ext uri="{FF2B5EF4-FFF2-40B4-BE49-F238E27FC236}">
                <a16:creationId xmlns:a16="http://schemas.microsoft.com/office/drawing/2014/main" id="{F5897DCD-468D-4457-8FF1-EAF796F9D732}"/>
              </a:ext>
            </a:extLst>
          </p:cNvPr>
          <p:cNvSpPr txBox="1"/>
          <p:nvPr/>
        </p:nvSpPr>
        <p:spPr>
          <a:xfrm>
            <a:off x="5252415" y="89925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3</a:t>
            </a:r>
            <a:endParaRPr lang="en-GB" dirty="0"/>
          </a:p>
        </p:txBody>
      </p:sp>
      <p:sp>
        <p:nvSpPr>
          <p:cNvPr id="24" name="TextBox 23">
            <a:extLst>
              <a:ext uri="{FF2B5EF4-FFF2-40B4-BE49-F238E27FC236}">
                <a16:creationId xmlns:a16="http://schemas.microsoft.com/office/drawing/2014/main" id="{9C24FA53-FAA8-4AAD-815F-681C7E139841}"/>
              </a:ext>
            </a:extLst>
          </p:cNvPr>
          <p:cNvSpPr txBox="1"/>
          <p:nvPr/>
        </p:nvSpPr>
        <p:spPr>
          <a:xfrm>
            <a:off x="1783470" y="444536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1</a:t>
            </a:r>
            <a:endParaRPr lang="en-GB" dirty="0"/>
          </a:p>
        </p:txBody>
      </p:sp>
      <p:pic>
        <p:nvPicPr>
          <p:cNvPr id="10" name="Picture 9">
            <a:extLst>
              <a:ext uri="{FF2B5EF4-FFF2-40B4-BE49-F238E27FC236}">
                <a16:creationId xmlns:a16="http://schemas.microsoft.com/office/drawing/2014/main" id="{6039FDB0-5CE0-4EDE-AD05-F2EFA9AAA3EB}"/>
              </a:ext>
            </a:extLst>
          </p:cNvPr>
          <p:cNvPicPr>
            <a:picLocks noChangeAspect="1"/>
          </p:cNvPicPr>
          <p:nvPr/>
        </p:nvPicPr>
        <p:blipFill>
          <a:blip r:embed="rId5"/>
          <a:stretch>
            <a:fillRect/>
          </a:stretch>
        </p:blipFill>
        <p:spPr>
          <a:xfrm>
            <a:off x="2060451" y="4604066"/>
            <a:ext cx="961046" cy="1558862"/>
          </a:xfrm>
          <a:prstGeom prst="rect">
            <a:avLst/>
          </a:prstGeom>
        </p:spPr>
      </p:pic>
      <p:sp>
        <p:nvSpPr>
          <p:cNvPr id="16" name="TextBox 15">
            <a:extLst>
              <a:ext uri="{FF2B5EF4-FFF2-40B4-BE49-F238E27FC236}">
                <a16:creationId xmlns:a16="http://schemas.microsoft.com/office/drawing/2014/main" id="{DE4E82ED-89BB-44AE-9750-1735D1F50BE3}"/>
              </a:ext>
            </a:extLst>
          </p:cNvPr>
          <p:cNvSpPr txBox="1"/>
          <p:nvPr/>
        </p:nvSpPr>
        <p:spPr>
          <a:xfrm>
            <a:off x="7320664" y="959399"/>
            <a:ext cx="4611333" cy="646331"/>
          </a:xfrm>
          <a:prstGeom prst="rect">
            <a:avLst/>
          </a:prstGeom>
          <a:noFill/>
        </p:spPr>
        <p:txBody>
          <a:bodyPr wrap="square" rtlCol="0">
            <a:spAutoFit/>
          </a:bodyPr>
          <a:lstStyle/>
          <a:p>
            <a:r>
              <a:rPr lang="en-GB" dirty="0"/>
              <a:t>Watch the film again from 2:50 until 3:31</a:t>
            </a:r>
          </a:p>
        </p:txBody>
      </p:sp>
      <p:sp>
        <p:nvSpPr>
          <p:cNvPr id="17" name="TextBox 16">
            <a:extLst>
              <a:ext uri="{FF2B5EF4-FFF2-40B4-BE49-F238E27FC236}">
                <a16:creationId xmlns:a16="http://schemas.microsoft.com/office/drawing/2014/main" id="{C2695DE4-C716-483F-9901-B05B374234A6}"/>
              </a:ext>
            </a:extLst>
          </p:cNvPr>
          <p:cNvSpPr txBox="1"/>
          <p:nvPr/>
        </p:nvSpPr>
        <p:spPr>
          <a:xfrm>
            <a:off x="5446643" y="5049078"/>
            <a:ext cx="5552661" cy="1477328"/>
          </a:xfrm>
          <a:prstGeom prst="rect">
            <a:avLst/>
          </a:prstGeom>
          <a:noFill/>
        </p:spPr>
        <p:txBody>
          <a:bodyPr wrap="square" rtlCol="0">
            <a:spAutoFit/>
          </a:bodyPr>
          <a:lstStyle/>
          <a:p>
            <a:r>
              <a:rPr lang="en-GB" dirty="0"/>
              <a:t>I think that Tony is feeling much happier now and is really beginning to enjoy himself.  So I have moved the point to the happy side of the line. </a:t>
            </a:r>
          </a:p>
          <a:p>
            <a:r>
              <a:rPr lang="en-GB" dirty="0"/>
              <a:t>Do you agree with me? </a:t>
            </a:r>
          </a:p>
        </p:txBody>
      </p:sp>
      <p:pic>
        <p:nvPicPr>
          <p:cNvPr id="3" name="Picture 2">
            <a:extLst>
              <a:ext uri="{FF2B5EF4-FFF2-40B4-BE49-F238E27FC236}">
                <a16:creationId xmlns:a16="http://schemas.microsoft.com/office/drawing/2014/main" id="{39C7BCDE-483A-4A5B-BE81-9C4B4DB0C84C}"/>
              </a:ext>
            </a:extLst>
          </p:cNvPr>
          <p:cNvPicPr>
            <a:picLocks noChangeAspect="1"/>
          </p:cNvPicPr>
          <p:nvPr/>
        </p:nvPicPr>
        <p:blipFill>
          <a:blip r:embed="rId6"/>
          <a:stretch>
            <a:fillRect/>
          </a:stretch>
        </p:blipFill>
        <p:spPr>
          <a:xfrm>
            <a:off x="3419038" y="2799310"/>
            <a:ext cx="1567094" cy="881264"/>
          </a:xfrm>
          <a:prstGeom prst="rect">
            <a:avLst/>
          </a:prstGeom>
        </p:spPr>
      </p:pic>
      <p:pic>
        <p:nvPicPr>
          <p:cNvPr id="5" name="Picture 4">
            <a:extLst>
              <a:ext uri="{FF2B5EF4-FFF2-40B4-BE49-F238E27FC236}">
                <a16:creationId xmlns:a16="http://schemas.microsoft.com/office/drawing/2014/main" id="{37852FE3-8CA4-435F-B209-CB5008239758}"/>
              </a:ext>
            </a:extLst>
          </p:cNvPr>
          <p:cNvPicPr>
            <a:picLocks noChangeAspect="1"/>
          </p:cNvPicPr>
          <p:nvPr/>
        </p:nvPicPr>
        <p:blipFill>
          <a:blip r:embed="rId7"/>
          <a:stretch>
            <a:fillRect/>
          </a:stretch>
        </p:blipFill>
        <p:spPr>
          <a:xfrm>
            <a:off x="5147922" y="1173527"/>
            <a:ext cx="1701516" cy="971447"/>
          </a:xfrm>
          <a:prstGeom prst="rect">
            <a:avLst/>
          </a:prstGeom>
        </p:spPr>
      </p:pic>
    </p:spTree>
    <p:extLst>
      <p:ext uri="{BB962C8B-B14F-4D97-AF65-F5344CB8AC3E}">
        <p14:creationId xmlns:p14="http://schemas.microsoft.com/office/powerpoint/2010/main" val="5329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830997"/>
          </a:xfrm>
          <a:prstGeom prst="rect">
            <a:avLst/>
          </a:prstGeom>
          <a:noFill/>
        </p:spPr>
        <p:txBody>
          <a:bodyPr wrap="square" rtlCol="0">
            <a:spAutoFit/>
          </a:bodyPr>
          <a:lstStyle/>
          <a:p>
            <a:r>
              <a:rPr lang="en-GB" sz="2400" dirty="0"/>
              <a:t>There is lots of action in this part of the story, so I want to use some words that show this. </a:t>
            </a:r>
          </a:p>
        </p:txBody>
      </p:sp>
      <p:sp>
        <p:nvSpPr>
          <p:cNvPr id="4" name="TextBox 3">
            <a:extLst>
              <a:ext uri="{FF2B5EF4-FFF2-40B4-BE49-F238E27FC236}">
                <a16:creationId xmlns:a16="http://schemas.microsoft.com/office/drawing/2014/main" id="{75B67080-1004-4F5F-BED4-9E35B2B72DAC}"/>
              </a:ext>
            </a:extLst>
          </p:cNvPr>
          <p:cNvSpPr txBox="1"/>
          <p:nvPr/>
        </p:nvSpPr>
        <p:spPr>
          <a:xfrm>
            <a:off x="936031" y="3409786"/>
            <a:ext cx="2378669" cy="3139321"/>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7809" y="3691140"/>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3405810" y="94293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2788765"/>
            <a:ext cx="7739269" cy="180474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rgbClr val="FF0000"/>
                </a:solidFill>
                <a:latin typeface="XCCW Joined 1a" panose="03050602040000000000" pitchFamily="66" charset="0"/>
              </a:rPr>
              <a:t>Falling, falling, falling </a:t>
            </a:r>
            <a:r>
              <a:rPr lang="en-GB" sz="2000" dirty="0">
                <a:latin typeface="XCCW Joined 1a" panose="03050602040000000000" pitchFamily="66" charset="0"/>
              </a:rPr>
              <a:t>the cart </a:t>
            </a:r>
            <a:r>
              <a:rPr lang="en-GB" sz="2000" dirty="0">
                <a:solidFill>
                  <a:srgbClr val="FF0000"/>
                </a:solidFill>
                <a:latin typeface="XCCW Joined 1a" panose="03050602040000000000" pitchFamily="66" charset="0"/>
              </a:rPr>
              <a:t>plummeted</a:t>
            </a:r>
            <a:r>
              <a:rPr lang="en-GB" sz="2000" dirty="0">
                <a:latin typeface="XCCW Joined 1a" panose="03050602040000000000" pitchFamily="66" charset="0"/>
              </a:rPr>
              <a:t> down, before </a:t>
            </a:r>
            <a:r>
              <a:rPr lang="en-GB" sz="2000" dirty="0">
                <a:solidFill>
                  <a:srgbClr val="FF0000"/>
                </a:solidFill>
                <a:latin typeface="XCCW Joined 1a" panose="03050602040000000000" pitchFamily="66" charset="0"/>
              </a:rPr>
              <a:t>swooping</a:t>
            </a:r>
            <a:r>
              <a:rPr lang="en-GB" sz="2000" dirty="0">
                <a:latin typeface="XCCW Joined 1a" panose="03050602040000000000" pitchFamily="66" charset="0"/>
              </a:rPr>
              <a:t> upwards into the clouds. They were in the air! </a:t>
            </a:r>
            <a:r>
              <a:rPr lang="en-GB" sz="2000" dirty="0">
                <a:solidFill>
                  <a:srgbClr val="FF0000"/>
                </a:solidFill>
                <a:latin typeface="XCCW Joined 1a" panose="03050602040000000000" pitchFamily="66" charset="0"/>
              </a:rPr>
              <a:t>Gliding, twisting </a:t>
            </a:r>
            <a:r>
              <a:rPr lang="en-GB" sz="2000" dirty="0">
                <a:latin typeface="XCCW Joined 1a" panose="03050602040000000000" pitchFamily="66" charset="0"/>
              </a:rPr>
              <a:t>and </a:t>
            </a:r>
            <a:r>
              <a:rPr lang="en-GB" sz="2000" dirty="0">
                <a:solidFill>
                  <a:srgbClr val="FF0000"/>
                </a:solidFill>
                <a:latin typeface="XCCW Joined 1a" panose="03050602040000000000" pitchFamily="66" charset="0"/>
              </a:rPr>
              <a:t>turning</a:t>
            </a:r>
            <a:r>
              <a:rPr lang="en-GB" sz="2000" dirty="0">
                <a:latin typeface="XCCW Joined 1a" panose="03050602040000000000" pitchFamily="66" charset="0"/>
              </a:rPr>
              <a:t> the plane </a:t>
            </a:r>
            <a:r>
              <a:rPr lang="en-GB" sz="2000" dirty="0">
                <a:solidFill>
                  <a:srgbClr val="FF0000"/>
                </a:solidFill>
                <a:latin typeface="XCCW Joined 1a" panose="03050602040000000000" pitchFamily="66" charset="0"/>
              </a:rPr>
              <a:t>travelled happily </a:t>
            </a:r>
            <a:r>
              <a:rPr lang="en-GB" sz="2000" dirty="0">
                <a:latin typeface="XCCW Joined 1a" panose="03050602040000000000" pitchFamily="66" charset="0"/>
              </a:rPr>
              <a:t>through the sky.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643770" y="5121458"/>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
        <p:nvSpPr>
          <p:cNvPr id="5" name="TextBox 4">
            <a:extLst>
              <a:ext uri="{FF2B5EF4-FFF2-40B4-BE49-F238E27FC236}">
                <a16:creationId xmlns:a16="http://schemas.microsoft.com/office/drawing/2014/main" id="{BC603842-EC4F-458E-B060-F0EB9133B9E4}"/>
              </a:ext>
            </a:extLst>
          </p:cNvPr>
          <p:cNvSpPr txBox="1"/>
          <p:nvPr/>
        </p:nvSpPr>
        <p:spPr>
          <a:xfrm>
            <a:off x="694592" y="594022"/>
            <a:ext cx="1655232" cy="2862322"/>
          </a:xfrm>
          <a:prstGeom prst="rect">
            <a:avLst/>
          </a:prstGeom>
          <a:noFill/>
        </p:spPr>
        <p:txBody>
          <a:bodyPr wrap="square" rtlCol="0">
            <a:spAutoFit/>
          </a:bodyPr>
          <a:lstStyle/>
          <a:p>
            <a:r>
              <a:rPr lang="en-GB" dirty="0"/>
              <a:t>running</a:t>
            </a:r>
          </a:p>
          <a:p>
            <a:r>
              <a:rPr lang="en-GB" dirty="0"/>
              <a:t>racing </a:t>
            </a:r>
          </a:p>
          <a:p>
            <a:r>
              <a:rPr lang="en-GB" dirty="0"/>
              <a:t>crashing</a:t>
            </a:r>
          </a:p>
          <a:p>
            <a:r>
              <a:rPr lang="en-GB" dirty="0"/>
              <a:t>tumbling</a:t>
            </a:r>
          </a:p>
          <a:p>
            <a:r>
              <a:rPr lang="en-GB" dirty="0"/>
              <a:t>falling</a:t>
            </a:r>
          </a:p>
          <a:p>
            <a:r>
              <a:rPr lang="en-GB" dirty="0"/>
              <a:t>plummeting</a:t>
            </a:r>
          </a:p>
          <a:p>
            <a:r>
              <a:rPr lang="en-GB" dirty="0"/>
              <a:t>plunging</a:t>
            </a:r>
          </a:p>
          <a:p>
            <a:r>
              <a:rPr lang="en-GB" dirty="0"/>
              <a:t>gliding</a:t>
            </a:r>
          </a:p>
          <a:p>
            <a:r>
              <a:rPr lang="en-GB" dirty="0"/>
              <a:t>soaring </a:t>
            </a:r>
          </a:p>
          <a:p>
            <a:endParaRPr lang="en-GB" dirty="0"/>
          </a:p>
        </p:txBody>
      </p:sp>
      <p:pic>
        <p:nvPicPr>
          <p:cNvPr id="12" name="Picture 11">
            <a:extLst>
              <a:ext uri="{FF2B5EF4-FFF2-40B4-BE49-F238E27FC236}">
                <a16:creationId xmlns:a16="http://schemas.microsoft.com/office/drawing/2014/main" id="{00000000-0008-0000-0700-00005B0000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0693" y="398892"/>
            <a:ext cx="568222" cy="576061"/>
          </a:xfrm>
          <a:prstGeom prst="rect">
            <a:avLst/>
          </a:prstGeom>
        </p:spPr>
      </p:pic>
    </p:spTree>
    <p:extLst>
      <p:ext uri="{BB962C8B-B14F-4D97-AF65-F5344CB8AC3E}">
        <p14:creationId xmlns:p14="http://schemas.microsoft.com/office/powerpoint/2010/main" val="223611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830997"/>
          </a:xfrm>
          <a:prstGeom prst="rect">
            <a:avLst/>
          </a:prstGeom>
          <a:noFill/>
        </p:spPr>
        <p:txBody>
          <a:bodyPr wrap="square" rtlCol="0">
            <a:spAutoFit/>
          </a:bodyPr>
          <a:lstStyle/>
          <a:p>
            <a:r>
              <a:rPr lang="en-GB" sz="2400" dirty="0"/>
              <a:t>In my next couple of sentences I really want to show the reader how happy Tony is now. </a:t>
            </a:r>
          </a:p>
        </p:txBody>
      </p:sp>
      <p:sp>
        <p:nvSpPr>
          <p:cNvPr id="4" name="TextBox 3">
            <a:extLst>
              <a:ext uri="{FF2B5EF4-FFF2-40B4-BE49-F238E27FC236}">
                <a16:creationId xmlns:a16="http://schemas.microsoft.com/office/drawing/2014/main" id="{75B67080-1004-4F5F-BED4-9E35B2B72DAC}"/>
              </a:ext>
            </a:extLst>
          </p:cNvPr>
          <p:cNvSpPr txBox="1"/>
          <p:nvPr/>
        </p:nvSpPr>
        <p:spPr>
          <a:xfrm>
            <a:off x="408492" y="1230966"/>
            <a:ext cx="2624854" cy="2862322"/>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5925" y="654906"/>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2526579" y="123096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3026157"/>
            <a:ext cx="7739269" cy="146423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latin typeface="XCCW Joined 1a" panose="03050602040000000000" pitchFamily="66" charset="0"/>
              </a:rPr>
              <a:t>Tony was filled with </a:t>
            </a:r>
            <a:r>
              <a:rPr lang="en-GB" sz="2000" dirty="0">
                <a:solidFill>
                  <a:srgbClr val="FF0000"/>
                </a:solidFill>
                <a:latin typeface="XCCW Joined 1a" panose="03050602040000000000" pitchFamily="66" charset="0"/>
              </a:rPr>
              <a:t>a sense of excitement </a:t>
            </a:r>
            <a:r>
              <a:rPr lang="en-GB" sz="2000" dirty="0">
                <a:latin typeface="XCCW Joined 1a" panose="03050602040000000000" pitchFamily="66" charset="0"/>
              </a:rPr>
              <a:t>as they swooped through the clouds.  The wind racing through his hair made him feel as if he was </a:t>
            </a:r>
            <a:r>
              <a:rPr lang="en-GB" sz="2000" dirty="0">
                <a:solidFill>
                  <a:srgbClr val="FF0000"/>
                </a:solidFill>
                <a:latin typeface="XCCW Joined 1a" panose="03050602040000000000" pitchFamily="66" charset="0"/>
              </a:rPr>
              <a:t>on top of the world</a:t>
            </a:r>
            <a:r>
              <a:rPr lang="en-GB" sz="2000" dirty="0">
                <a:latin typeface="XCCW Joined 1a" panose="03050602040000000000" pitchFamily="66" charset="0"/>
              </a:rPr>
              <a:t>.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643770" y="5121458"/>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Tree>
    <p:extLst>
      <p:ext uri="{BB962C8B-B14F-4D97-AF65-F5344CB8AC3E}">
        <p14:creationId xmlns:p14="http://schemas.microsoft.com/office/powerpoint/2010/main" val="173537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E7C7-725C-473F-8261-7B46FF0B3C90}"/>
              </a:ext>
            </a:extLst>
          </p:cNvPr>
          <p:cNvSpPr>
            <a:spLocks noGrp="1"/>
          </p:cNvSpPr>
          <p:nvPr>
            <p:ph type="title"/>
          </p:nvPr>
        </p:nvSpPr>
        <p:spPr/>
        <p:txBody>
          <a:bodyPr/>
          <a:lstStyle/>
          <a:p>
            <a:r>
              <a:rPr lang="en-GB" dirty="0"/>
              <a:t>Thursday 7</a:t>
            </a:r>
            <a:r>
              <a:rPr lang="en-GB" baseline="30000" dirty="0"/>
              <a:t>th</a:t>
            </a:r>
            <a:r>
              <a:rPr lang="en-GB" dirty="0"/>
              <a:t> May  </a:t>
            </a:r>
          </a:p>
        </p:txBody>
      </p:sp>
      <p:sp>
        <p:nvSpPr>
          <p:cNvPr id="3" name="Text Placeholder 2">
            <a:extLst>
              <a:ext uri="{FF2B5EF4-FFF2-40B4-BE49-F238E27FC236}">
                <a16:creationId xmlns:a16="http://schemas.microsoft.com/office/drawing/2014/main" id="{FAB95189-AEC5-4841-9678-EE7AB4FF4360}"/>
              </a:ext>
            </a:extLst>
          </p:cNvPr>
          <p:cNvSpPr>
            <a:spLocks noGrp="1"/>
          </p:cNvSpPr>
          <p:nvPr>
            <p:ph type="body" idx="1"/>
          </p:nvPr>
        </p:nvSpPr>
        <p:spPr/>
        <p:txBody>
          <a:bodyPr/>
          <a:lstStyle/>
          <a:p>
            <a:r>
              <a:rPr lang="en-GB" dirty="0"/>
              <a:t>Writing activities</a:t>
            </a:r>
          </a:p>
        </p:txBody>
      </p:sp>
    </p:spTree>
    <p:extLst>
      <p:ext uri="{BB962C8B-B14F-4D97-AF65-F5344CB8AC3E}">
        <p14:creationId xmlns:p14="http://schemas.microsoft.com/office/powerpoint/2010/main" val="224146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5" y="216066"/>
            <a:ext cx="10506862" cy="881264"/>
          </a:xfrm>
        </p:spPr>
        <p:txBody>
          <a:bodyPr>
            <a:noAutofit/>
          </a:bodyPr>
          <a:lstStyle/>
          <a:p>
            <a:r>
              <a:rPr lang="en-US" sz="2400" dirty="0"/>
              <a:t>We are going to think carefully about how Tony is feeling at each point in the story.  </a:t>
            </a:r>
          </a:p>
        </p:txBody>
      </p:sp>
      <p:cxnSp>
        <p:nvCxnSpPr>
          <p:cNvPr id="4" name="Straight Arrow Connector 3">
            <a:extLst>
              <a:ext uri="{FF2B5EF4-FFF2-40B4-BE49-F238E27FC236}">
                <a16:creationId xmlns:a16="http://schemas.microsoft.com/office/drawing/2014/main" id="{BCD49C22-6B3F-485F-8EB5-7AB00CDFCD2E}"/>
              </a:ext>
            </a:extLst>
          </p:cNvPr>
          <p:cNvCxnSpPr/>
          <p:nvPr/>
        </p:nvCxnSpPr>
        <p:spPr>
          <a:xfrm>
            <a:off x="834886" y="1209261"/>
            <a:ext cx="0" cy="44394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ad And Happy Face Clipart">
            <a:extLst>
              <a:ext uri="{FF2B5EF4-FFF2-40B4-BE49-F238E27FC236}">
                <a16:creationId xmlns:a16="http://schemas.microsoft.com/office/drawing/2014/main" id="{A23F16D2-3B4B-4B01-AEC9-0F091DF5E5F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4" t="4810" r="47148" b="15582"/>
          <a:stretch/>
        </p:blipFill>
        <p:spPr bwMode="auto">
          <a:xfrm>
            <a:off x="486826" y="312521"/>
            <a:ext cx="792528" cy="79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d And Happy Face Clipart">
            <a:extLst>
              <a:ext uri="{FF2B5EF4-FFF2-40B4-BE49-F238E27FC236}">
                <a16:creationId xmlns:a16="http://schemas.microsoft.com/office/drawing/2014/main" id="{A8C9AC11-9354-4248-A4D3-3EA03BD34B2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41" t="5906" r="4166" b="15217"/>
          <a:stretch/>
        </p:blipFill>
        <p:spPr bwMode="auto">
          <a:xfrm>
            <a:off x="442291" y="5760671"/>
            <a:ext cx="785189" cy="7925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327BB08-6C62-40B9-9E94-1B746CD86828}"/>
              </a:ext>
            </a:extLst>
          </p:cNvPr>
          <p:cNvCxnSpPr/>
          <p:nvPr/>
        </p:nvCxnSpPr>
        <p:spPr>
          <a:xfrm>
            <a:off x="834885" y="3429000"/>
            <a:ext cx="1076076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BFC39BDD-D4AD-4D28-A644-20E54D28E006}"/>
              </a:ext>
            </a:extLst>
          </p:cNvPr>
          <p:cNvPicPr>
            <a:picLocks noChangeAspect="1"/>
          </p:cNvPicPr>
          <p:nvPr/>
        </p:nvPicPr>
        <p:blipFill>
          <a:blip r:embed="rId4"/>
          <a:stretch>
            <a:fillRect/>
          </a:stretch>
        </p:blipFill>
        <p:spPr>
          <a:xfrm>
            <a:off x="526247" y="2920600"/>
            <a:ext cx="625032" cy="1016799"/>
          </a:xfrm>
          <a:prstGeom prst="rect">
            <a:avLst/>
          </a:prstGeom>
        </p:spPr>
      </p:pic>
      <p:sp>
        <p:nvSpPr>
          <p:cNvPr id="14" name="TextBox 13">
            <a:extLst>
              <a:ext uri="{FF2B5EF4-FFF2-40B4-BE49-F238E27FC236}">
                <a16:creationId xmlns:a16="http://schemas.microsoft.com/office/drawing/2014/main" id="{415A993C-14FF-4192-A500-DE5C77C1FAB3}"/>
              </a:ext>
            </a:extLst>
          </p:cNvPr>
          <p:cNvSpPr txBox="1"/>
          <p:nvPr/>
        </p:nvSpPr>
        <p:spPr>
          <a:xfrm>
            <a:off x="3426098" y="231330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2</a:t>
            </a:r>
            <a:endParaRPr lang="en-GB" dirty="0"/>
          </a:p>
        </p:txBody>
      </p:sp>
      <p:sp>
        <p:nvSpPr>
          <p:cNvPr id="21" name="TextBox 20">
            <a:extLst>
              <a:ext uri="{FF2B5EF4-FFF2-40B4-BE49-F238E27FC236}">
                <a16:creationId xmlns:a16="http://schemas.microsoft.com/office/drawing/2014/main" id="{CFDE1621-007F-4047-9A4E-008AE19B4B14}"/>
              </a:ext>
            </a:extLst>
          </p:cNvPr>
          <p:cNvSpPr txBox="1"/>
          <p:nvPr/>
        </p:nvSpPr>
        <p:spPr>
          <a:xfrm>
            <a:off x="9588152" y="231330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5</a:t>
            </a:r>
            <a:endParaRPr lang="en-GB" dirty="0"/>
          </a:p>
        </p:txBody>
      </p:sp>
      <p:sp>
        <p:nvSpPr>
          <p:cNvPr id="22" name="TextBox 21">
            <a:extLst>
              <a:ext uri="{FF2B5EF4-FFF2-40B4-BE49-F238E27FC236}">
                <a16:creationId xmlns:a16="http://schemas.microsoft.com/office/drawing/2014/main" id="{1A4F8853-B023-4132-BB12-9C0C2F382CF1}"/>
              </a:ext>
            </a:extLst>
          </p:cNvPr>
          <p:cNvSpPr txBox="1"/>
          <p:nvPr/>
        </p:nvSpPr>
        <p:spPr>
          <a:xfrm>
            <a:off x="7207535" y="832630"/>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4</a:t>
            </a:r>
            <a:endParaRPr lang="en-GB" dirty="0"/>
          </a:p>
        </p:txBody>
      </p:sp>
      <p:sp>
        <p:nvSpPr>
          <p:cNvPr id="23" name="TextBox 22">
            <a:extLst>
              <a:ext uri="{FF2B5EF4-FFF2-40B4-BE49-F238E27FC236}">
                <a16:creationId xmlns:a16="http://schemas.microsoft.com/office/drawing/2014/main" id="{F5897DCD-468D-4457-8FF1-EAF796F9D732}"/>
              </a:ext>
            </a:extLst>
          </p:cNvPr>
          <p:cNvSpPr txBox="1"/>
          <p:nvPr/>
        </p:nvSpPr>
        <p:spPr>
          <a:xfrm>
            <a:off x="5252415" y="89925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3</a:t>
            </a:r>
            <a:endParaRPr lang="en-GB" dirty="0"/>
          </a:p>
        </p:txBody>
      </p:sp>
      <p:sp>
        <p:nvSpPr>
          <p:cNvPr id="24" name="TextBox 23">
            <a:extLst>
              <a:ext uri="{FF2B5EF4-FFF2-40B4-BE49-F238E27FC236}">
                <a16:creationId xmlns:a16="http://schemas.microsoft.com/office/drawing/2014/main" id="{9C24FA53-FAA8-4AAD-815F-681C7E139841}"/>
              </a:ext>
            </a:extLst>
          </p:cNvPr>
          <p:cNvSpPr txBox="1"/>
          <p:nvPr/>
        </p:nvSpPr>
        <p:spPr>
          <a:xfrm>
            <a:off x="1783470" y="444536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1</a:t>
            </a:r>
            <a:endParaRPr lang="en-GB" dirty="0"/>
          </a:p>
        </p:txBody>
      </p:sp>
      <p:pic>
        <p:nvPicPr>
          <p:cNvPr id="10" name="Picture 9">
            <a:extLst>
              <a:ext uri="{FF2B5EF4-FFF2-40B4-BE49-F238E27FC236}">
                <a16:creationId xmlns:a16="http://schemas.microsoft.com/office/drawing/2014/main" id="{6039FDB0-5CE0-4EDE-AD05-F2EFA9AAA3EB}"/>
              </a:ext>
            </a:extLst>
          </p:cNvPr>
          <p:cNvPicPr>
            <a:picLocks noChangeAspect="1"/>
          </p:cNvPicPr>
          <p:nvPr/>
        </p:nvPicPr>
        <p:blipFill>
          <a:blip r:embed="rId5"/>
          <a:stretch>
            <a:fillRect/>
          </a:stretch>
        </p:blipFill>
        <p:spPr>
          <a:xfrm>
            <a:off x="2060451" y="4604066"/>
            <a:ext cx="961046" cy="1558862"/>
          </a:xfrm>
          <a:prstGeom prst="rect">
            <a:avLst/>
          </a:prstGeom>
        </p:spPr>
      </p:pic>
      <p:sp>
        <p:nvSpPr>
          <p:cNvPr id="16" name="TextBox 15">
            <a:extLst>
              <a:ext uri="{FF2B5EF4-FFF2-40B4-BE49-F238E27FC236}">
                <a16:creationId xmlns:a16="http://schemas.microsoft.com/office/drawing/2014/main" id="{DE4E82ED-89BB-44AE-9750-1735D1F50BE3}"/>
              </a:ext>
            </a:extLst>
          </p:cNvPr>
          <p:cNvSpPr txBox="1"/>
          <p:nvPr/>
        </p:nvSpPr>
        <p:spPr>
          <a:xfrm>
            <a:off x="1101170" y="1595287"/>
            <a:ext cx="3152778" cy="646331"/>
          </a:xfrm>
          <a:prstGeom prst="rect">
            <a:avLst/>
          </a:prstGeom>
          <a:noFill/>
        </p:spPr>
        <p:txBody>
          <a:bodyPr wrap="square" rtlCol="0">
            <a:spAutoFit/>
          </a:bodyPr>
          <a:lstStyle/>
          <a:p>
            <a:r>
              <a:rPr lang="en-GB" dirty="0"/>
              <a:t>Watch the film again from 3:31 to 4:07</a:t>
            </a:r>
          </a:p>
        </p:txBody>
      </p:sp>
      <p:sp>
        <p:nvSpPr>
          <p:cNvPr id="17" name="TextBox 16">
            <a:extLst>
              <a:ext uri="{FF2B5EF4-FFF2-40B4-BE49-F238E27FC236}">
                <a16:creationId xmlns:a16="http://schemas.microsoft.com/office/drawing/2014/main" id="{C2695DE4-C716-483F-9901-B05B374234A6}"/>
              </a:ext>
            </a:extLst>
          </p:cNvPr>
          <p:cNvSpPr txBox="1"/>
          <p:nvPr/>
        </p:nvSpPr>
        <p:spPr>
          <a:xfrm>
            <a:off x="5446643" y="5049078"/>
            <a:ext cx="5552661" cy="1477328"/>
          </a:xfrm>
          <a:prstGeom prst="rect">
            <a:avLst/>
          </a:prstGeom>
          <a:noFill/>
        </p:spPr>
        <p:txBody>
          <a:bodyPr wrap="square" rtlCol="0">
            <a:spAutoFit/>
          </a:bodyPr>
          <a:lstStyle/>
          <a:p>
            <a:r>
              <a:rPr lang="en-GB" dirty="0"/>
              <a:t>I think that Tony is feeling much happier now and is really beginning to enjoy himself.  So I have moved the point to the happy side of the line. </a:t>
            </a:r>
          </a:p>
          <a:p>
            <a:r>
              <a:rPr lang="en-GB" dirty="0"/>
              <a:t>Do you agree with me? </a:t>
            </a:r>
          </a:p>
        </p:txBody>
      </p:sp>
      <p:pic>
        <p:nvPicPr>
          <p:cNvPr id="3" name="Picture 2">
            <a:extLst>
              <a:ext uri="{FF2B5EF4-FFF2-40B4-BE49-F238E27FC236}">
                <a16:creationId xmlns:a16="http://schemas.microsoft.com/office/drawing/2014/main" id="{39C7BCDE-483A-4A5B-BE81-9C4B4DB0C84C}"/>
              </a:ext>
            </a:extLst>
          </p:cNvPr>
          <p:cNvPicPr>
            <a:picLocks noChangeAspect="1"/>
          </p:cNvPicPr>
          <p:nvPr/>
        </p:nvPicPr>
        <p:blipFill>
          <a:blip r:embed="rId6"/>
          <a:stretch>
            <a:fillRect/>
          </a:stretch>
        </p:blipFill>
        <p:spPr>
          <a:xfrm>
            <a:off x="3419038" y="2799310"/>
            <a:ext cx="1567094" cy="881264"/>
          </a:xfrm>
          <a:prstGeom prst="rect">
            <a:avLst/>
          </a:prstGeom>
        </p:spPr>
      </p:pic>
      <p:pic>
        <p:nvPicPr>
          <p:cNvPr id="18" name="Picture 17">
            <a:extLst>
              <a:ext uri="{FF2B5EF4-FFF2-40B4-BE49-F238E27FC236}">
                <a16:creationId xmlns:a16="http://schemas.microsoft.com/office/drawing/2014/main" id="{D92E0E2D-A8D8-4512-B16D-5C0650700789}"/>
              </a:ext>
            </a:extLst>
          </p:cNvPr>
          <p:cNvPicPr>
            <a:picLocks noChangeAspect="1"/>
          </p:cNvPicPr>
          <p:nvPr/>
        </p:nvPicPr>
        <p:blipFill>
          <a:blip r:embed="rId7"/>
          <a:stretch>
            <a:fillRect/>
          </a:stretch>
        </p:blipFill>
        <p:spPr>
          <a:xfrm>
            <a:off x="7134221" y="1143964"/>
            <a:ext cx="1731869" cy="983332"/>
          </a:xfrm>
          <a:prstGeom prst="rect">
            <a:avLst/>
          </a:prstGeom>
        </p:spPr>
      </p:pic>
      <p:pic>
        <p:nvPicPr>
          <p:cNvPr id="7" name="Picture 6">
            <a:extLst>
              <a:ext uri="{FF2B5EF4-FFF2-40B4-BE49-F238E27FC236}">
                <a16:creationId xmlns:a16="http://schemas.microsoft.com/office/drawing/2014/main" id="{B01FE806-C27A-4CF7-A7CE-AB42913A181F}"/>
              </a:ext>
            </a:extLst>
          </p:cNvPr>
          <p:cNvPicPr>
            <a:picLocks noChangeAspect="1"/>
          </p:cNvPicPr>
          <p:nvPr/>
        </p:nvPicPr>
        <p:blipFill>
          <a:blip r:embed="rId8"/>
          <a:stretch>
            <a:fillRect/>
          </a:stretch>
        </p:blipFill>
        <p:spPr>
          <a:xfrm>
            <a:off x="5068173" y="1218391"/>
            <a:ext cx="1838661" cy="1049747"/>
          </a:xfrm>
          <a:prstGeom prst="rect">
            <a:avLst/>
          </a:prstGeom>
        </p:spPr>
      </p:pic>
    </p:spTree>
    <p:extLst>
      <p:ext uri="{BB962C8B-B14F-4D97-AF65-F5344CB8AC3E}">
        <p14:creationId xmlns:p14="http://schemas.microsoft.com/office/powerpoint/2010/main" val="36002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830997"/>
          </a:xfrm>
          <a:prstGeom prst="rect">
            <a:avLst/>
          </a:prstGeom>
          <a:noFill/>
        </p:spPr>
        <p:txBody>
          <a:bodyPr wrap="square" rtlCol="0">
            <a:spAutoFit/>
          </a:bodyPr>
          <a:lstStyle/>
          <a:p>
            <a:r>
              <a:rPr lang="en-GB" sz="2400" dirty="0"/>
              <a:t>In my next couple of sentences I really want to show the reader how happy Tony is now. </a:t>
            </a:r>
          </a:p>
        </p:txBody>
      </p:sp>
      <p:sp>
        <p:nvSpPr>
          <p:cNvPr id="4" name="TextBox 3">
            <a:extLst>
              <a:ext uri="{FF2B5EF4-FFF2-40B4-BE49-F238E27FC236}">
                <a16:creationId xmlns:a16="http://schemas.microsoft.com/office/drawing/2014/main" id="{75B67080-1004-4F5F-BED4-9E35B2B72DAC}"/>
              </a:ext>
            </a:extLst>
          </p:cNvPr>
          <p:cNvSpPr txBox="1"/>
          <p:nvPr/>
        </p:nvSpPr>
        <p:spPr>
          <a:xfrm>
            <a:off x="408492" y="1230966"/>
            <a:ext cx="2624854" cy="2862322"/>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5925" y="654906"/>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2526579" y="123096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589718" y="3058811"/>
            <a:ext cx="7739269" cy="180474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rgbClr val="FF0000"/>
                </a:solidFill>
                <a:latin typeface="XCCW Joined 1a" panose="03050602040000000000" pitchFamily="66" charset="0"/>
              </a:rPr>
              <a:t>In high spirits</a:t>
            </a:r>
            <a:r>
              <a:rPr lang="en-GB" sz="2000" dirty="0">
                <a:latin typeface="XCCW Joined 1a" panose="03050602040000000000" pitchFamily="66" charset="0"/>
              </a:rPr>
              <a:t>, Tony and Grandad sat down to have a </a:t>
            </a:r>
            <a:r>
              <a:rPr lang="en-GB" sz="2000" dirty="0">
                <a:solidFill>
                  <a:srgbClr val="FF0000"/>
                </a:solidFill>
                <a:latin typeface="XCCW Joined 1a" panose="03050602040000000000" pitchFamily="66" charset="0"/>
              </a:rPr>
              <a:t>delicious picnic </a:t>
            </a:r>
            <a:r>
              <a:rPr lang="en-GB" sz="2000" dirty="0">
                <a:latin typeface="XCCW Joined 1a" panose="03050602040000000000" pitchFamily="66" charset="0"/>
              </a:rPr>
              <a:t>in the park.  All of a sudden, a </a:t>
            </a:r>
            <a:r>
              <a:rPr lang="en-GB" sz="2000" dirty="0" err="1">
                <a:latin typeface="XCCW Joined 1a" panose="03050602040000000000" pitchFamily="66" charset="0"/>
              </a:rPr>
              <a:t>lazer</a:t>
            </a:r>
            <a:r>
              <a:rPr lang="en-GB" sz="2000" dirty="0">
                <a:latin typeface="XCCW Joined 1a" panose="03050602040000000000" pitchFamily="66" charset="0"/>
              </a:rPr>
              <a:t> beam hit the swing.  Grandpa and Tony were off again, racing through space.   </a:t>
            </a:r>
          </a:p>
        </p:txBody>
      </p:sp>
      <p:sp>
        <p:nvSpPr>
          <p:cNvPr id="10" name="Speech Bubble: Oval 9">
            <a:extLst>
              <a:ext uri="{FF2B5EF4-FFF2-40B4-BE49-F238E27FC236}">
                <a16:creationId xmlns:a16="http://schemas.microsoft.com/office/drawing/2014/main" id="{FA2A17D4-8485-402B-A624-893EF21A6928}"/>
              </a:ext>
            </a:extLst>
          </p:cNvPr>
          <p:cNvSpPr/>
          <p:nvPr/>
        </p:nvSpPr>
        <p:spPr>
          <a:xfrm>
            <a:off x="5643770" y="5121458"/>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Tree>
    <p:extLst>
      <p:ext uri="{BB962C8B-B14F-4D97-AF65-F5344CB8AC3E}">
        <p14:creationId xmlns:p14="http://schemas.microsoft.com/office/powerpoint/2010/main" val="2405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830997"/>
          </a:xfrm>
          <a:prstGeom prst="rect">
            <a:avLst/>
          </a:prstGeom>
          <a:noFill/>
        </p:spPr>
        <p:txBody>
          <a:bodyPr wrap="square" rtlCol="0">
            <a:spAutoFit/>
          </a:bodyPr>
          <a:lstStyle/>
          <a:p>
            <a:r>
              <a:rPr lang="en-GB" sz="2400" dirty="0"/>
              <a:t>I still want to show that Tony is happy and I want to use a conjunction in my next couple of sentences. </a:t>
            </a:r>
          </a:p>
        </p:txBody>
      </p:sp>
      <p:sp>
        <p:nvSpPr>
          <p:cNvPr id="4" name="TextBox 3">
            <a:extLst>
              <a:ext uri="{FF2B5EF4-FFF2-40B4-BE49-F238E27FC236}">
                <a16:creationId xmlns:a16="http://schemas.microsoft.com/office/drawing/2014/main" id="{75B67080-1004-4F5F-BED4-9E35B2B72DAC}"/>
              </a:ext>
            </a:extLst>
          </p:cNvPr>
          <p:cNvSpPr txBox="1"/>
          <p:nvPr/>
        </p:nvSpPr>
        <p:spPr>
          <a:xfrm>
            <a:off x="694592" y="3817154"/>
            <a:ext cx="2624854" cy="2862322"/>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6370" y="3452755"/>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2526579" y="123096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659256" y="3207663"/>
            <a:ext cx="7739269" cy="1804749"/>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tx1"/>
                </a:solidFill>
                <a:latin typeface="XCCW Joined 1a" panose="03050602040000000000" pitchFamily="66" charset="0"/>
              </a:rPr>
              <a:t>Tony and Grandpa followed the aliens into space.  Tony was a little bit scared </a:t>
            </a:r>
            <a:r>
              <a:rPr lang="en-GB" sz="2000" dirty="0">
                <a:solidFill>
                  <a:srgbClr val="FF0000"/>
                </a:solidFill>
                <a:latin typeface="XCCW Joined 1a" panose="03050602040000000000" pitchFamily="66" charset="0"/>
              </a:rPr>
              <a:t>but </a:t>
            </a:r>
            <a:r>
              <a:rPr lang="en-GB" sz="2000" dirty="0">
                <a:solidFill>
                  <a:schemeClr val="tx1"/>
                </a:solidFill>
                <a:latin typeface="XCCW Joined 1a" panose="03050602040000000000" pitchFamily="66" charset="0"/>
              </a:rPr>
              <a:t>he soon forgot that as they chased the aliens.  Tony </a:t>
            </a:r>
            <a:r>
              <a:rPr lang="en-GB" sz="2000" dirty="0">
                <a:solidFill>
                  <a:srgbClr val="FF0000"/>
                </a:solidFill>
                <a:latin typeface="XCCW Joined 1a" panose="03050602040000000000" pitchFamily="66" charset="0"/>
              </a:rPr>
              <a:t>felt elated </a:t>
            </a:r>
            <a:r>
              <a:rPr lang="en-GB" sz="2000" dirty="0">
                <a:solidFill>
                  <a:schemeClr val="tx1"/>
                </a:solidFill>
                <a:latin typeface="XCCW Joined 1a" panose="03050602040000000000" pitchFamily="66" charset="0"/>
              </a:rPr>
              <a:t>as they raced through the stars. </a:t>
            </a:r>
            <a:r>
              <a:rPr lang="en-GB" sz="2000" dirty="0">
                <a:solidFill>
                  <a:srgbClr val="FF0000"/>
                </a:solidFill>
                <a:latin typeface="XCCW Joined 1a" panose="03050602040000000000" pitchFamily="66" charset="0"/>
              </a:rPr>
              <a:t> </a:t>
            </a:r>
            <a:endParaRPr lang="en-GB" sz="2000" dirty="0">
              <a:latin typeface="XCCW Joined 1a" panose="03050602040000000000" pitchFamily="66" charset="0"/>
            </a:endParaRPr>
          </a:p>
        </p:txBody>
      </p:sp>
      <p:sp>
        <p:nvSpPr>
          <p:cNvPr id="10" name="Speech Bubble: Oval 9">
            <a:extLst>
              <a:ext uri="{FF2B5EF4-FFF2-40B4-BE49-F238E27FC236}">
                <a16:creationId xmlns:a16="http://schemas.microsoft.com/office/drawing/2014/main" id="{FA2A17D4-8485-402B-A624-893EF21A6928}"/>
              </a:ext>
            </a:extLst>
          </p:cNvPr>
          <p:cNvSpPr/>
          <p:nvPr/>
        </p:nvSpPr>
        <p:spPr>
          <a:xfrm>
            <a:off x="5643770" y="5121458"/>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
        <p:nvSpPr>
          <p:cNvPr id="11" name="TextBox 10">
            <a:extLst>
              <a:ext uri="{FF2B5EF4-FFF2-40B4-BE49-F238E27FC236}">
                <a16:creationId xmlns:a16="http://schemas.microsoft.com/office/drawing/2014/main" id="{FF24D5FE-2728-4E26-88E6-47A57FF6DB5E}"/>
              </a:ext>
            </a:extLst>
          </p:cNvPr>
          <p:cNvSpPr txBox="1"/>
          <p:nvPr/>
        </p:nvSpPr>
        <p:spPr>
          <a:xfrm>
            <a:off x="694592" y="808892"/>
            <a:ext cx="1318846" cy="2308324"/>
          </a:xfrm>
          <a:prstGeom prst="rect">
            <a:avLst/>
          </a:prstGeom>
          <a:noFill/>
        </p:spPr>
        <p:txBody>
          <a:bodyPr wrap="square" rtlCol="0">
            <a:spAutoFit/>
          </a:bodyPr>
          <a:lstStyle/>
          <a:p>
            <a:r>
              <a:rPr lang="en-GB" dirty="0"/>
              <a:t>when</a:t>
            </a:r>
          </a:p>
          <a:p>
            <a:r>
              <a:rPr lang="en-GB" dirty="0"/>
              <a:t>if</a:t>
            </a:r>
          </a:p>
          <a:p>
            <a:r>
              <a:rPr lang="en-GB" dirty="0"/>
              <a:t>that</a:t>
            </a:r>
          </a:p>
          <a:p>
            <a:r>
              <a:rPr lang="en-GB" dirty="0"/>
              <a:t>but</a:t>
            </a:r>
          </a:p>
          <a:p>
            <a:r>
              <a:rPr lang="en-GB" dirty="0"/>
              <a:t>so </a:t>
            </a:r>
          </a:p>
          <a:p>
            <a:r>
              <a:rPr lang="en-GB" dirty="0"/>
              <a:t>because</a:t>
            </a:r>
          </a:p>
          <a:p>
            <a:r>
              <a:rPr lang="en-GB" dirty="0"/>
              <a:t>and</a:t>
            </a:r>
          </a:p>
          <a:p>
            <a:r>
              <a:rPr lang="en-GB" dirty="0"/>
              <a:t>or</a:t>
            </a:r>
          </a:p>
        </p:txBody>
      </p:sp>
      <p:pic>
        <p:nvPicPr>
          <p:cNvPr id="12" name="Picture 11">
            <a:extLst>
              <a:ext uri="{FF2B5EF4-FFF2-40B4-BE49-F238E27FC236}">
                <a16:creationId xmlns:a16="http://schemas.microsoft.com/office/drawing/2014/main" id="{51395B5E-7E85-4802-AADD-9BC33BCB1C2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9675" y="411142"/>
            <a:ext cx="418348" cy="397750"/>
          </a:xfrm>
          <a:prstGeom prst="rect">
            <a:avLst/>
          </a:prstGeom>
        </p:spPr>
      </p:pic>
    </p:spTree>
    <p:extLst>
      <p:ext uri="{BB962C8B-B14F-4D97-AF65-F5344CB8AC3E}">
        <p14:creationId xmlns:p14="http://schemas.microsoft.com/office/powerpoint/2010/main" val="305868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E7C7-725C-473F-8261-7B46FF0B3C90}"/>
              </a:ext>
            </a:extLst>
          </p:cNvPr>
          <p:cNvSpPr>
            <a:spLocks noGrp="1"/>
          </p:cNvSpPr>
          <p:nvPr>
            <p:ph type="title"/>
          </p:nvPr>
        </p:nvSpPr>
        <p:spPr/>
        <p:txBody>
          <a:bodyPr/>
          <a:lstStyle/>
          <a:p>
            <a:r>
              <a:rPr lang="en-GB" dirty="0"/>
              <a:t>Friday 8</a:t>
            </a:r>
            <a:r>
              <a:rPr lang="en-GB" baseline="30000" dirty="0"/>
              <a:t>th</a:t>
            </a:r>
            <a:r>
              <a:rPr lang="en-GB" dirty="0"/>
              <a:t> May </a:t>
            </a:r>
          </a:p>
        </p:txBody>
      </p:sp>
      <p:sp>
        <p:nvSpPr>
          <p:cNvPr id="3" name="Text Placeholder 2">
            <a:extLst>
              <a:ext uri="{FF2B5EF4-FFF2-40B4-BE49-F238E27FC236}">
                <a16:creationId xmlns:a16="http://schemas.microsoft.com/office/drawing/2014/main" id="{FAB95189-AEC5-4841-9678-EE7AB4FF4360}"/>
              </a:ext>
            </a:extLst>
          </p:cNvPr>
          <p:cNvSpPr>
            <a:spLocks noGrp="1"/>
          </p:cNvSpPr>
          <p:nvPr>
            <p:ph type="body" idx="1"/>
          </p:nvPr>
        </p:nvSpPr>
        <p:spPr/>
        <p:txBody>
          <a:bodyPr/>
          <a:lstStyle/>
          <a:p>
            <a:r>
              <a:rPr lang="en-GB" dirty="0"/>
              <a:t>Writing activities</a:t>
            </a:r>
          </a:p>
        </p:txBody>
      </p:sp>
    </p:spTree>
    <p:extLst>
      <p:ext uri="{BB962C8B-B14F-4D97-AF65-F5344CB8AC3E}">
        <p14:creationId xmlns:p14="http://schemas.microsoft.com/office/powerpoint/2010/main" val="83495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5" y="216066"/>
            <a:ext cx="10506862" cy="881264"/>
          </a:xfrm>
        </p:spPr>
        <p:txBody>
          <a:bodyPr>
            <a:noAutofit/>
          </a:bodyPr>
          <a:lstStyle/>
          <a:p>
            <a:r>
              <a:rPr lang="en-US" sz="2400" dirty="0"/>
              <a:t>We are going to think carefully about how Tony is feeling at each point in the story.  </a:t>
            </a:r>
          </a:p>
        </p:txBody>
      </p:sp>
      <p:cxnSp>
        <p:nvCxnSpPr>
          <p:cNvPr id="4" name="Straight Arrow Connector 3">
            <a:extLst>
              <a:ext uri="{FF2B5EF4-FFF2-40B4-BE49-F238E27FC236}">
                <a16:creationId xmlns:a16="http://schemas.microsoft.com/office/drawing/2014/main" id="{BCD49C22-6B3F-485F-8EB5-7AB00CDFCD2E}"/>
              </a:ext>
            </a:extLst>
          </p:cNvPr>
          <p:cNvCxnSpPr/>
          <p:nvPr/>
        </p:nvCxnSpPr>
        <p:spPr>
          <a:xfrm>
            <a:off x="834886" y="1209261"/>
            <a:ext cx="0" cy="443947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Sad And Happy Face Clipart">
            <a:extLst>
              <a:ext uri="{FF2B5EF4-FFF2-40B4-BE49-F238E27FC236}">
                <a16:creationId xmlns:a16="http://schemas.microsoft.com/office/drawing/2014/main" id="{A23F16D2-3B4B-4B01-AEC9-0F091DF5E5F7}"/>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444" t="4810" r="47148" b="15582"/>
          <a:stretch/>
        </p:blipFill>
        <p:spPr bwMode="auto">
          <a:xfrm>
            <a:off x="486826" y="312521"/>
            <a:ext cx="792528" cy="79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d And Happy Face Clipart">
            <a:extLst>
              <a:ext uri="{FF2B5EF4-FFF2-40B4-BE49-F238E27FC236}">
                <a16:creationId xmlns:a16="http://schemas.microsoft.com/office/drawing/2014/main" id="{A8C9AC11-9354-4248-A4D3-3EA03BD34B2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41" t="5906" r="4166" b="15217"/>
          <a:stretch/>
        </p:blipFill>
        <p:spPr bwMode="auto">
          <a:xfrm>
            <a:off x="442291" y="5760671"/>
            <a:ext cx="785189" cy="79252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327BB08-6C62-40B9-9E94-1B746CD86828}"/>
              </a:ext>
            </a:extLst>
          </p:cNvPr>
          <p:cNvCxnSpPr/>
          <p:nvPr/>
        </p:nvCxnSpPr>
        <p:spPr>
          <a:xfrm>
            <a:off x="834885" y="3429000"/>
            <a:ext cx="1076076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pic>
        <p:nvPicPr>
          <p:cNvPr id="12" name="Picture 11">
            <a:extLst>
              <a:ext uri="{FF2B5EF4-FFF2-40B4-BE49-F238E27FC236}">
                <a16:creationId xmlns:a16="http://schemas.microsoft.com/office/drawing/2014/main" id="{BFC39BDD-D4AD-4D28-A644-20E54D28E006}"/>
              </a:ext>
            </a:extLst>
          </p:cNvPr>
          <p:cNvPicPr>
            <a:picLocks noChangeAspect="1"/>
          </p:cNvPicPr>
          <p:nvPr/>
        </p:nvPicPr>
        <p:blipFill>
          <a:blip r:embed="rId4"/>
          <a:stretch>
            <a:fillRect/>
          </a:stretch>
        </p:blipFill>
        <p:spPr>
          <a:xfrm>
            <a:off x="526247" y="2920600"/>
            <a:ext cx="625032" cy="1016799"/>
          </a:xfrm>
          <a:prstGeom prst="rect">
            <a:avLst/>
          </a:prstGeom>
        </p:spPr>
      </p:pic>
      <p:sp>
        <p:nvSpPr>
          <p:cNvPr id="14" name="TextBox 13">
            <a:extLst>
              <a:ext uri="{FF2B5EF4-FFF2-40B4-BE49-F238E27FC236}">
                <a16:creationId xmlns:a16="http://schemas.microsoft.com/office/drawing/2014/main" id="{415A993C-14FF-4192-A500-DE5C77C1FAB3}"/>
              </a:ext>
            </a:extLst>
          </p:cNvPr>
          <p:cNvSpPr txBox="1"/>
          <p:nvPr/>
        </p:nvSpPr>
        <p:spPr>
          <a:xfrm>
            <a:off x="3426098" y="231330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2</a:t>
            </a:r>
            <a:endParaRPr lang="en-GB" dirty="0"/>
          </a:p>
        </p:txBody>
      </p:sp>
      <p:sp>
        <p:nvSpPr>
          <p:cNvPr id="21" name="TextBox 20">
            <a:extLst>
              <a:ext uri="{FF2B5EF4-FFF2-40B4-BE49-F238E27FC236}">
                <a16:creationId xmlns:a16="http://schemas.microsoft.com/office/drawing/2014/main" id="{CFDE1621-007F-4047-9A4E-008AE19B4B14}"/>
              </a:ext>
            </a:extLst>
          </p:cNvPr>
          <p:cNvSpPr txBox="1"/>
          <p:nvPr/>
        </p:nvSpPr>
        <p:spPr>
          <a:xfrm>
            <a:off x="9562614" y="72937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5</a:t>
            </a:r>
            <a:endParaRPr lang="en-GB" dirty="0"/>
          </a:p>
        </p:txBody>
      </p:sp>
      <p:sp>
        <p:nvSpPr>
          <p:cNvPr id="22" name="TextBox 21">
            <a:extLst>
              <a:ext uri="{FF2B5EF4-FFF2-40B4-BE49-F238E27FC236}">
                <a16:creationId xmlns:a16="http://schemas.microsoft.com/office/drawing/2014/main" id="{1A4F8853-B023-4132-BB12-9C0C2F382CF1}"/>
              </a:ext>
            </a:extLst>
          </p:cNvPr>
          <p:cNvSpPr txBox="1"/>
          <p:nvPr/>
        </p:nvSpPr>
        <p:spPr>
          <a:xfrm>
            <a:off x="7207535" y="832630"/>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4</a:t>
            </a:r>
            <a:endParaRPr lang="en-GB" dirty="0"/>
          </a:p>
        </p:txBody>
      </p:sp>
      <p:sp>
        <p:nvSpPr>
          <p:cNvPr id="23" name="TextBox 22">
            <a:extLst>
              <a:ext uri="{FF2B5EF4-FFF2-40B4-BE49-F238E27FC236}">
                <a16:creationId xmlns:a16="http://schemas.microsoft.com/office/drawing/2014/main" id="{F5897DCD-468D-4457-8FF1-EAF796F9D732}"/>
              </a:ext>
            </a:extLst>
          </p:cNvPr>
          <p:cNvSpPr txBox="1"/>
          <p:nvPr/>
        </p:nvSpPr>
        <p:spPr>
          <a:xfrm>
            <a:off x="5252415" y="899259"/>
            <a:ext cx="1492530" cy="223138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lang="en-GB" sz="11500" dirty="0"/>
          </a:p>
          <a:p>
            <a:pPr algn="ctr"/>
            <a:endParaRPr lang="en-GB" sz="1200" dirty="0"/>
          </a:p>
          <a:p>
            <a:pPr algn="ctr"/>
            <a:r>
              <a:rPr lang="en-GB" sz="1200" dirty="0"/>
              <a:t>Plot point 3</a:t>
            </a:r>
            <a:endParaRPr lang="en-GB" dirty="0"/>
          </a:p>
        </p:txBody>
      </p:sp>
      <p:sp>
        <p:nvSpPr>
          <p:cNvPr id="24" name="TextBox 23">
            <a:extLst>
              <a:ext uri="{FF2B5EF4-FFF2-40B4-BE49-F238E27FC236}">
                <a16:creationId xmlns:a16="http://schemas.microsoft.com/office/drawing/2014/main" id="{9C24FA53-FAA8-4AAD-815F-681C7E139841}"/>
              </a:ext>
            </a:extLst>
          </p:cNvPr>
          <p:cNvSpPr txBox="1"/>
          <p:nvPr/>
        </p:nvSpPr>
        <p:spPr>
          <a:xfrm>
            <a:off x="1783470" y="4445364"/>
            <a:ext cx="1492530" cy="204671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sz="11500" dirty="0"/>
              <a:t>?</a:t>
            </a:r>
            <a:endParaRPr lang="en-GB" sz="1200" dirty="0"/>
          </a:p>
          <a:p>
            <a:pPr algn="ctr"/>
            <a:r>
              <a:rPr lang="en-GB" sz="1200" dirty="0"/>
              <a:t>Plot point 1</a:t>
            </a:r>
            <a:endParaRPr lang="en-GB" dirty="0"/>
          </a:p>
        </p:txBody>
      </p:sp>
      <p:pic>
        <p:nvPicPr>
          <p:cNvPr id="10" name="Picture 9">
            <a:extLst>
              <a:ext uri="{FF2B5EF4-FFF2-40B4-BE49-F238E27FC236}">
                <a16:creationId xmlns:a16="http://schemas.microsoft.com/office/drawing/2014/main" id="{6039FDB0-5CE0-4EDE-AD05-F2EFA9AAA3EB}"/>
              </a:ext>
            </a:extLst>
          </p:cNvPr>
          <p:cNvPicPr>
            <a:picLocks noChangeAspect="1"/>
          </p:cNvPicPr>
          <p:nvPr/>
        </p:nvPicPr>
        <p:blipFill>
          <a:blip r:embed="rId5"/>
          <a:stretch>
            <a:fillRect/>
          </a:stretch>
        </p:blipFill>
        <p:spPr>
          <a:xfrm>
            <a:off x="2060451" y="4604066"/>
            <a:ext cx="961046" cy="1558862"/>
          </a:xfrm>
          <a:prstGeom prst="rect">
            <a:avLst/>
          </a:prstGeom>
        </p:spPr>
      </p:pic>
      <p:sp>
        <p:nvSpPr>
          <p:cNvPr id="16" name="TextBox 15">
            <a:extLst>
              <a:ext uri="{FF2B5EF4-FFF2-40B4-BE49-F238E27FC236}">
                <a16:creationId xmlns:a16="http://schemas.microsoft.com/office/drawing/2014/main" id="{DE4E82ED-89BB-44AE-9750-1735D1F50BE3}"/>
              </a:ext>
            </a:extLst>
          </p:cNvPr>
          <p:cNvSpPr txBox="1"/>
          <p:nvPr/>
        </p:nvSpPr>
        <p:spPr>
          <a:xfrm>
            <a:off x="1101170" y="1595287"/>
            <a:ext cx="3152778" cy="646331"/>
          </a:xfrm>
          <a:prstGeom prst="rect">
            <a:avLst/>
          </a:prstGeom>
          <a:noFill/>
        </p:spPr>
        <p:txBody>
          <a:bodyPr wrap="square" rtlCol="0">
            <a:spAutoFit/>
          </a:bodyPr>
          <a:lstStyle/>
          <a:p>
            <a:r>
              <a:rPr lang="en-GB" dirty="0"/>
              <a:t>Watch the film again from 4:07 to the end. </a:t>
            </a:r>
          </a:p>
        </p:txBody>
      </p:sp>
      <p:sp>
        <p:nvSpPr>
          <p:cNvPr id="17" name="TextBox 16">
            <a:extLst>
              <a:ext uri="{FF2B5EF4-FFF2-40B4-BE49-F238E27FC236}">
                <a16:creationId xmlns:a16="http://schemas.microsoft.com/office/drawing/2014/main" id="{C2695DE4-C716-483F-9901-B05B374234A6}"/>
              </a:ext>
            </a:extLst>
          </p:cNvPr>
          <p:cNvSpPr txBox="1"/>
          <p:nvPr/>
        </p:nvSpPr>
        <p:spPr>
          <a:xfrm>
            <a:off x="6042991" y="4655311"/>
            <a:ext cx="5552661" cy="1200329"/>
          </a:xfrm>
          <a:prstGeom prst="rect">
            <a:avLst/>
          </a:prstGeom>
          <a:noFill/>
        </p:spPr>
        <p:txBody>
          <a:bodyPr wrap="square" rtlCol="0">
            <a:spAutoFit/>
          </a:bodyPr>
          <a:lstStyle/>
          <a:p>
            <a:r>
              <a:rPr lang="en-GB" dirty="0"/>
              <a:t>I think that this is the point in the story where Tony is the happiest, because his Dad had come home and they are playing together. </a:t>
            </a:r>
          </a:p>
        </p:txBody>
      </p:sp>
      <p:pic>
        <p:nvPicPr>
          <p:cNvPr id="3" name="Picture 2">
            <a:extLst>
              <a:ext uri="{FF2B5EF4-FFF2-40B4-BE49-F238E27FC236}">
                <a16:creationId xmlns:a16="http://schemas.microsoft.com/office/drawing/2014/main" id="{39C7BCDE-483A-4A5B-BE81-9C4B4DB0C84C}"/>
              </a:ext>
            </a:extLst>
          </p:cNvPr>
          <p:cNvPicPr>
            <a:picLocks noChangeAspect="1"/>
          </p:cNvPicPr>
          <p:nvPr/>
        </p:nvPicPr>
        <p:blipFill>
          <a:blip r:embed="rId6"/>
          <a:stretch>
            <a:fillRect/>
          </a:stretch>
        </p:blipFill>
        <p:spPr>
          <a:xfrm>
            <a:off x="3419038" y="2799310"/>
            <a:ext cx="1567094" cy="881264"/>
          </a:xfrm>
          <a:prstGeom prst="rect">
            <a:avLst/>
          </a:prstGeom>
        </p:spPr>
      </p:pic>
      <p:pic>
        <p:nvPicPr>
          <p:cNvPr id="18" name="Picture 17">
            <a:extLst>
              <a:ext uri="{FF2B5EF4-FFF2-40B4-BE49-F238E27FC236}">
                <a16:creationId xmlns:a16="http://schemas.microsoft.com/office/drawing/2014/main" id="{D92E0E2D-A8D8-4512-B16D-5C0650700789}"/>
              </a:ext>
            </a:extLst>
          </p:cNvPr>
          <p:cNvPicPr>
            <a:picLocks noChangeAspect="1"/>
          </p:cNvPicPr>
          <p:nvPr/>
        </p:nvPicPr>
        <p:blipFill>
          <a:blip r:embed="rId7"/>
          <a:stretch>
            <a:fillRect/>
          </a:stretch>
        </p:blipFill>
        <p:spPr>
          <a:xfrm>
            <a:off x="7091076" y="1191666"/>
            <a:ext cx="1731869" cy="983332"/>
          </a:xfrm>
          <a:prstGeom prst="rect">
            <a:avLst/>
          </a:prstGeom>
        </p:spPr>
      </p:pic>
      <p:pic>
        <p:nvPicPr>
          <p:cNvPr id="5" name="Picture 4">
            <a:extLst>
              <a:ext uri="{FF2B5EF4-FFF2-40B4-BE49-F238E27FC236}">
                <a16:creationId xmlns:a16="http://schemas.microsoft.com/office/drawing/2014/main" id="{CD2FBA1A-FB61-40A1-B69C-86D4D47EB66D}"/>
              </a:ext>
            </a:extLst>
          </p:cNvPr>
          <p:cNvPicPr>
            <a:picLocks noChangeAspect="1"/>
          </p:cNvPicPr>
          <p:nvPr/>
        </p:nvPicPr>
        <p:blipFill>
          <a:blip r:embed="rId8"/>
          <a:stretch>
            <a:fillRect/>
          </a:stretch>
        </p:blipFill>
        <p:spPr>
          <a:xfrm>
            <a:off x="9414130" y="887053"/>
            <a:ext cx="1789497" cy="1017275"/>
          </a:xfrm>
          <a:prstGeom prst="rect">
            <a:avLst/>
          </a:prstGeom>
        </p:spPr>
      </p:pic>
      <p:pic>
        <p:nvPicPr>
          <p:cNvPr id="7" name="Picture 6">
            <a:extLst>
              <a:ext uri="{FF2B5EF4-FFF2-40B4-BE49-F238E27FC236}">
                <a16:creationId xmlns:a16="http://schemas.microsoft.com/office/drawing/2014/main" id="{B01FE806-C27A-4CF7-A7CE-AB42913A181F}"/>
              </a:ext>
            </a:extLst>
          </p:cNvPr>
          <p:cNvPicPr>
            <a:picLocks noChangeAspect="1"/>
          </p:cNvPicPr>
          <p:nvPr/>
        </p:nvPicPr>
        <p:blipFill>
          <a:blip r:embed="rId9"/>
          <a:stretch>
            <a:fillRect/>
          </a:stretch>
        </p:blipFill>
        <p:spPr>
          <a:xfrm>
            <a:off x="5137579" y="1600180"/>
            <a:ext cx="1838661" cy="1049747"/>
          </a:xfrm>
          <a:prstGeom prst="rect">
            <a:avLst/>
          </a:prstGeom>
        </p:spPr>
      </p:pic>
    </p:spTree>
    <p:extLst>
      <p:ext uri="{BB962C8B-B14F-4D97-AF65-F5344CB8AC3E}">
        <p14:creationId xmlns:p14="http://schemas.microsoft.com/office/powerpoint/2010/main" val="13464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461665"/>
          </a:xfrm>
          <a:prstGeom prst="rect">
            <a:avLst/>
          </a:prstGeom>
          <a:noFill/>
        </p:spPr>
        <p:txBody>
          <a:bodyPr wrap="square" rtlCol="0">
            <a:spAutoFit/>
          </a:bodyPr>
          <a:lstStyle/>
          <a:p>
            <a:r>
              <a:rPr lang="en-GB" sz="2400" dirty="0"/>
              <a:t>I want to use ask a question in this section. </a:t>
            </a:r>
          </a:p>
        </p:txBody>
      </p:sp>
      <p:sp>
        <p:nvSpPr>
          <p:cNvPr id="4" name="TextBox 3">
            <a:extLst>
              <a:ext uri="{FF2B5EF4-FFF2-40B4-BE49-F238E27FC236}">
                <a16:creationId xmlns:a16="http://schemas.microsoft.com/office/drawing/2014/main" id="{75B67080-1004-4F5F-BED4-9E35B2B72DAC}"/>
              </a:ext>
            </a:extLst>
          </p:cNvPr>
          <p:cNvSpPr txBox="1"/>
          <p:nvPr/>
        </p:nvSpPr>
        <p:spPr>
          <a:xfrm>
            <a:off x="694592" y="3817154"/>
            <a:ext cx="2624854" cy="2862322"/>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6370" y="3452755"/>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2526579" y="1230966"/>
            <a:ext cx="3776869" cy="1587212"/>
          </a:xfrm>
          <a:prstGeom prst="wedgeEllipseCallout">
            <a:avLst>
              <a:gd name="adj1" fmla="val -73778"/>
              <a:gd name="adj2" fmla="val 427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659256" y="3207663"/>
            <a:ext cx="7739269" cy="78319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tx1"/>
                </a:solidFill>
                <a:latin typeface="XCCW Joined 1a" panose="03050602040000000000" pitchFamily="66" charset="0"/>
              </a:rPr>
              <a:t>Tony heard a car drive up.  It was Dad.  What was Dad going to do? </a:t>
            </a:r>
            <a:endParaRPr lang="en-GB" sz="2000" dirty="0">
              <a:latin typeface="XCCW Joined 1a" panose="03050602040000000000" pitchFamily="66" charset="0"/>
            </a:endParaRPr>
          </a:p>
        </p:txBody>
      </p:sp>
      <p:sp>
        <p:nvSpPr>
          <p:cNvPr id="10" name="Speech Bubble: Oval 9">
            <a:extLst>
              <a:ext uri="{FF2B5EF4-FFF2-40B4-BE49-F238E27FC236}">
                <a16:creationId xmlns:a16="http://schemas.microsoft.com/office/drawing/2014/main" id="{FA2A17D4-8485-402B-A624-893EF21A6928}"/>
              </a:ext>
            </a:extLst>
          </p:cNvPr>
          <p:cNvSpPr/>
          <p:nvPr/>
        </p:nvSpPr>
        <p:spPr>
          <a:xfrm>
            <a:off x="5766862" y="4690635"/>
            <a:ext cx="3770243" cy="1587212"/>
          </a:xfrm>
          <a:prstGeom prst="wedgeEllipseCallout">
            <a:avLst>
              <a:gd name="adj1" fmla="val 95696"/>
              <a:gd name="adj2" fmla="val 544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
        <p:nvSpPr>
          <p:cNvPr id="11" name="TextBox 10">
            <a:extLst>
              <a:ext uri="{FF2B5EF4-FFF2-40B4-BE49-F238E27FC236}">
                <a16:creationId xmlns:a16="http://schemas.microsoft.com/office/drawing/2014/main" id="{FF24D5FE-2728-4E26-88E6-47A57FF6DB5E}"/>
              </a:ext>
            </a:extLst>
          </p:cNvPr>
          <p:cNvSpPr txBox="1"/>
          <p:nvPr/>
        </p:nvSpPr>
        <p:spPr>
          <a:xfrm>
            <a:off x="580292" y="979128"/>
            <a:ext cx="1318846" cy="646331"/>
          </a:xfrm>
          <a:prstGeom prst="rect">
            <a:avLst/>
          </a:prstGeom>
          <a:noFill/>
        </p:spPr>
        <p:txBody>
          <a:bodyPr wrap="square" rtlCol="0">
            <a:spAutoFit/>
          </a:bodyPr>
          <a:lstStyle/>
          <a:p>
            <a:r>
              <a:rPr lang="en-GB" dirty="0"/>
              <a:t>?</a:t>
            </a:r>
          </a:p>
          <a:p>
            <a:endParaRPr lang="en-GB" dirty="0"/>
          </a:p>
        </p:txBody>
      </p:sp>
      <p:pic>
        <p:nvPicPr>
          <p:cNvPr id="12" name="Picture 11">
            <a:extLst>
              <a:ext uri="{FF2B5EF4-FFF2-40B4-BE49-F238E27FC236}">
                <a16:creationId xmlns:a16="http://schemas.microsoft.com/office/drawing/2014/main" id="{51395B5E-7E85-4802-AADD-9BC33BCB1C2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9675" y="411142"/>
            <a:ext cx="418348" cy="397750"/>
          </a:xfrm>
          <a:prstGeom prst="rect">
            <a:avLst/>
          </a:prstGeom>
        </p:spPr>
      </p:pic>
    </p:spTree>
    <p:extLst>
      <p:ext uri="{BB962C8B-B14F-4D97-AF65-F5344CB8AC3E}">
        <p14:creationId xmlns:p14="http://schemas.microsoft.com/office/powerpoint/2010/main" val="8132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DEC-8764-4AFD-889D-2D4B80D059BA}"/>
              </a:ext>
            </a:extLst>
          </p:cNvPr>
          <p:cNvSpPr>
            <a:spLocks noGrp="1"/>
          </p:cNvSpPr>
          <p:nvPr>
            <p:ph type="title"/>
          </p:nvPr>
        </p:nvSpPr>
        <p:spPr/>
        <p:txBody>
          <a:bodyPr>
            <a:normAutofit/>
          </a:bodyPr>
          <a:lstStyle/>
          <a:p>
            <a:r>
              <a:rPr lang="en-GB" dirty="0"/>
              <a:t>Daily handwriting practise. </a:t>
            </a:r>
            <a:br>
              <a:rPr lang="en-GB" dirty="0"/>
            </a:br>
            <a:r>
              <a:rPr lang="en-GB" sz="1800" dirty="0">
                <a:hlinkClick r:id="rId2"/>
              </a:rPr>
              <a:t>https://www.teachhandwriting.co.uk/cursive-letters-beginners-choice-2.html</a:t>
            </a:r>
            <a:r>
              <a:rPr lang="en-GB" sz="1800" dirty="0"/>
              <a:t> </a:t>
            </a:r>
            <a:endParaRPr lang="en-GB" dirty="0"/>
          </a:p>
        </p:txBody>
      </p:sp>
      <p:sp>
        <p:nvSpPr>
          <p:cNvPr id="3" name="Content Placeholder 2">
            <a:extLst>
              <a:ext uri="{FF2B5EF4-FFF2-40B4-BE49-F238E27FC236}">
                <a16:creationId xmlns:a16="http://schemas.microsoft.com/office/drawing/2014/main" id="{CF442FB4-C436-498D-A7F7-6AB951DA8603}"/>
              </a:ext>
            </a:extLst>
          </p:cNvPr>
          <p:cNvSpPr>
            <a:spLocks noGrp="1"/>
          </p:cNvSpPr>
          <p:nvPr>
            <p:ph idx="1"/>
          </p:nvPr>
        </p:nvSpPr>
        <p:spPr/>
        <p:txBody>
          <a:bodyPr>
            <a:normAutofit/>
          </a:bodyPr>
          <a:lstStyle/>
          <a:p>
            <a:pPr marL="0" indent="0">
              <a:buNone/>
            </a:pPr>
            <a:r>
              <a:rPr lang="en-GB" sz="2000" dirty="0"/>
              <a:t>This week I would like you to start each writing session by practising your handwriting.  Remember to write just three letters and then check back with the video, to make sure that you are forming your letters correctly.  </a:t>
            </a:r>
          </a:p>
          <a:p>
            <a:pPr marL="0" indent="0">
              <a:buNone/>
            </a:pPr>
            <a:r>
              <a:rPr lang="en-GB" sz="2000" dirty="0"/>
              <a:t>No more than half a line of each letter in a day!</a:t>
            </a:r>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Remember all of these letters belong to the same family. </a:t>
            </a:r>
          </a:p>
        </p:txBody>
      </p:sp>
      <p:pic>
        <p:nvPicPr>
          <p:cNvPr id="5" name="Picture 4">
            <a:extLst>
              <a:ext uri="{FF2B5EF4-FFF2-40B4-BE49-F238E27FC236}">
                <a16:creationId xmlns:a16="http://schemas.microsoft.com/office/drawing/2014/main" id="{D1DE4F15-C4BB-4888-9EB0-DFE54418021D}"/>
              </a:ext>
            </a:extLst>
          </p:cNvPr>
          <p:cNvPicPr>
            <a:picLocks noChangeAspect="1"/>
          </p:cNvPicPr>
          <p:nvPr/>
        </p:nvPicPr>
        <p:blipFill>
          <a:blip r:embed="rId3"/>
          <a:stretch>
            <a:fillRect/>
          </a:stretch>
        </p:blipFill>
        <p:spPr>
          <a:xfrm>
            <a:off x="730885" y="3307744"/>
            <a:ext cx="1742939" cy="1456671"/>
          </a:xfrm>
          <a:prstGeom prst="rect">
            <a:avLst/>
          </a:prstGeom>
        </p:spPr>
      </p:pic>
      <p:pic>
        <p:nvPicPr>
          <p:cNvPr id="6" name="Picture 5">
            <a:extLst>
              <a:ext uri="{FF2B5EF4-FFF2-40B4-BE49-F238E27FC236}">
                <a16:creationId xmlns:a16="http://schemas.microsoft.com/office/drawing/2014/main" id="{BB80669A-1818-4B94-AD27-ABF2787F0DEA}"/>
              </a:ext>
            </a:extLst>
          </p:cNvPr>
          <p:cNvPicPr>
            <a:picLocks noChangeAspect="1"/>
          </p:cNvPicPr>
          <p:nvPr/>
        </p:nvPicPr>
        <p:blipFill>
          <a:blip r:embed="rId4"/>
          <a:stretch>
            <a:fillRect/>
          </a:stretch>
        </p:blipFill>
        <p:spPr>
          <a:xfrm>
            <a:off x="2937600" y="3298339"/>
            <a:ext cx="1751077" cy="1456671"/>
          </a:xfrm>
          <a:prstGeom prst="rect">
            <a:avLst/>
          </a:prstGeom>
        </p:spPr>
      </p:pic>
      <p:pic>
        <p:nvPicPr>
          <p:cNvPr id="7" name="Picture 6">
            <a:extLst>
              <a:ext uri="{FF2B5EF4-FFF2-40B4-BE49-F238E27FC236}">
                <a16:creationId xmlns:a16="http://schemas.microsoft.com/office/drawing/2014/main" id="{50402EF5-BA11-4D6D-9778-5A44F8BBA9FA}"/>
              </a:ext>
            </a:extLst>
          </p:cNvPr>
          <p:cNvPicPr>
            <a:picLocks noChangeAspect="1"/>
          </p:cNvPicPr>
          <p:nvPr/>
        </p:nvPicPr>
        <p:blipFill>
          <a:blip r:embed="rId5"/>
          <a:stretch>
            <a:fillRect/>
          </a:stretch>
        </p:blipFill>
        <p:spPr>
          <a:xfrm>
            <a:off x="5202116" y="3310262"/>
            <a:ext cx="1742939" cy="1454153"/>
          </a:xfrm>
          <a:prstGeom prst="rect">
            <a:avLst/>
          </a:prstGeom>
        </p:spPr>
      </p:pic>
      <p:pic>
        <p:nvPicPr>
          <p:cNvPr id="8" name="Picture 7">
            <a:extLst>
              <a:ext uri="{FF2B5EF4-FFF2-40B4-BE49-F238E27FC236}">
                <a16:creationId xmlns:a16="http://schemas.microsoft.com/office/drawing/2014/main" id="{7B0FC340-3127-44D6-B249-DC06FE2DE2A7}"/>
              </a:ext>
            </a:extLst>
          </p:cNvPr>
          <p:cNvPicPr>
            <a:picLocks noChangeAspect="1"/>
          </p:cNvPicPr>
          <p:nvPr/>
        </p:nvPicPr>
        <p:blipFill>
          <a:blip r:embed="rId6"/>
          <a:stretch>
            <a:fillRect/>
          </a:stretch>
        </p:blipFill>
        <p:spPr>
          <a:xfrm>
            <a:off x="7345062" y="3300857"/>
            <a:ext cx="1744475" cy="1454153"/>
          </a:xfrm>
          <a:prstGeom prst="rect">
            <a:avLst/>
          </a:prstGeom>
        </p:spPr>
      </p:pic>
      <p:pic>
        <p:nvPicPr>
          <p:cNvPr id="9" name="Picture 8">
            <a:extLst>
              <a:ext uri="{FF2B5EF4-FFF2-40B4-BE49-F238E27FC236}">
                <a16:creationId xmlns:a16="http://schemas.microsoft.com/office/drawing/2014/main" id="{AC6EBD93-41BC-49ED-8F7C-0E04D047C235}"/>
              </a:ext>
            </a:extLst>
          </p:cNvPr>
          <p:cNvPicPr>
            <a:picLocks noChangeAspect="1"/>
          </p:cNvPicPr>
          <p:nvPr/>
        </p:nvPicPr>
        <p:blipFill>
          <a:blip r:embed="rId7"/>
          <a:stretch>
            <a:fillRect/>
          </a:stretch>
        </p:blipFill>
        <p:spPr>
          <a:xfrm>
            <a:off x="9489544" y="3289466"/>
            <a:ext cx="1742940" cy="1463557"/>
          </a:xfrm>
          <a:prstGeom prst="rect">
            <a:avLst/>
          </a:prstGeom>
        </p:spPr>
      </p:pic>
    </p:spTree>
    <p:extLst>
      <p:ext uri="{BB962C8B-B14F-4D97-AF65-F5344CB8AC3E}">
        <p14:creationId xmlns:p14="http://schemas.microsoft.com/office/powerpoint/2010/main" val="23600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91EBF9-F6A0-4C9B-9A67-B1D701492A6B}"/>
              </a:ext>
            </a:extLst>
          </p:cNvPr>
          <p:cNvSpPr txBox="1"/>
          <p:nvPr/>
        </p:nvSpPr>
        <p:spPr>
          <a:xfrm>
            <a:off x="2349824" y="178524"/>
            <a:ext cx="9519791" cy="1200329"/>
          </a:xfrm>
          <a:prstGeom prst="rect">
            <a:avLst/>
          </a:prstGeom>
          <a:noFill/>
        </p:spPr>
        <p:txBody>
          <a:bodyPr wrap="square" rtlCol="0">
            <a:spAutoFit/>
          </a:bodyPr>
          <a:lstStyle/>
          <a:p>
            <a:r>
              <a:rPr lang="en-GB" sz="2400" dirty="0"/>
              <a:t>It’s time to finish the story.  Remember I want to let everyone know that Tony is really happy at this point in the story. </a:t>
            </a:r>
          </a:p>
        </p:txBody>
      </p:sp>
      <p:sp>
        <p:nvSpPr>
          <p:cNvPr id="4" name="TextBox 3">
            <a:extLst>
              <a:ext uri="{FF2B5EF4-FFF2-40B4-BE49-F238E27FC236}">
                <a16:creationId xmlns:a16="http://schemas.microsoft.com/office/drawing/2014/main" id="{75B67080-1004-4F5F-BED4-9E35B2B72DAC}"/>
              </a:ext>
            </a:extLst>
          </p:cNvPr>
          <p:cNvSpPr txBox="1"/>
          <p:nvPr/>
        </p:nvSpPr>
        <p:spPr>
          <a:xfrm>
            <a:off x="694592" y="3817154"/>
            <a:ext cx="2624854" cy="2862322"/>
          </a:xfrm>
          <a:prstGeom prst="rect">
            <a:avLst/>
          </a:prstGeom>
          <a:noFill/>
        </p:spPr>
        <p:txBody>
          <a:bodyPr wrap="square" rtlCol="0">
            <a:spAutoFit/>
          </a:bodyPr>
          <a:lstStyle/>
          <a:p>
            <a:r>
              <a:rPr lang="en-GB" dirty="0"/>
              <a:t>excited</a:t>
            </a:r>
          </a:p>
          <a:p>
            <a:r>
              <a:rPr lang="en-GB" dirty="0"/>
              <a:t>elated</a:t>
            </a:r>
          </a:p>
          <a:p>
            <a:r>
              <a:rPr lang="en-GB" dirty="0"/>
              <a:t>in high spirits</a:t>
            </a:r>
          </a:p>
          <a:p>
            <a:r>
              <a:rPr lang="en-GB" dirty="0"/>
              <a:t>joyful</a:t>
            </a:r>
          </a:p>
          <a:p>
            <a:r>
              <a:rPr lang="en-GB" dirty="0"/>
              <a:t>thrilled</a:t>
            </a:r>
          </a:p>
          <a:p>
            <a:r>
              <a:rPr lang="en-GB" dirty="0"/>
              <a:t>ecstatic</a:t>
            </a:r>
          </a:p>
          <a:p>
            <a:r>
              <a:rPr lang="en-GB" dirty="0"/>
              <a:t>overjoyed</a:t>
            </a:r>
          </a:p>
          <a:p>
            <a:r>
              <a:rPr lang="en-GB" dirty="0"/>
              <a:t>full of happiness</a:t>
            </a:r>
          </a:p>
          <a:p>
            <a:r>
              <a:rPr lang="en-GB" dirty="0"/>
              <a:t>full of excitement</a:t>
            </a:r>
          </a:p>
          <a:p>
            <a:r>
              <a:rPr lang="en-GB" dirty="0"/>
              <a:t>on top of the world</a:t>
            </a:r>
          </a:p>
        </p:txBody>
      </p:sp>
      <p:pic>
        <p:nvPicPr>
          <p:cNvPr id="6" name="Picture 5">
            <a:extLst>
              <a:ext uri="{FF2B5EF4-FFF2-40B4-BE49-F238E27FC236}">
                <a16:creationId xmlns:a16="http://schemas.microsoft.com/office/drawing/2014/main" id="{00000000-0008-0000-0700-0000520000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9368" y="3311229"/>
            <a:ext cx="568222" cy="576060"/>
          </a:xfrm>
          <a:prstGeom prst="rect">
            <a:avLst/>
          </a:prstGeom>
        </p:spPr>
      </p:pic>
      <p:sp>
        <p:nvSpPr>
          <p:cNvPr id="8" name="Speech Bubble: Oval 7">
            <a:extLst>
              <a:ext uri="{FF2B5EF4-FFF2-40B4-BE49-F238E27FC236}">
                <a16:creationId xmlns:a16="http://schemas.microsoft.com/office/drawing/2014/main" id="{04311410-3765-482F-8956-A2DC9C27E5E6}"/>
              </a:ext>
            </a:extLst>
          </p:cNvPr>
          <p:cNvSpPr/>
          <p:nvPr/>
        </p:nvSpPr>
        <p:spPr>
          <a:xfrm>
            <a:off x="1589273" y="1565694"/>
            <a:ext cx="3776869" cy="1587212"/>
          </a:xfrm>
          <a:prstGeom prst="wedgeEllipseCallout">
            <a:avLst>
              <a:gd name="adj1" fmla="val -69588"/>
              <a:gd name="adj2" fmla="val 676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You can choose a word of you own or use the word bank. </a:t>
            </a:r>
          </a:p>
        </p:txBody>
      </p:sp>
      <p:sp>
        <p:nvSpPr>
          <p:cNvPr id="9" name="TextBox 8">
            <a:extLst>
              <a:ext uri="{FF2B5EF4-FFF2-40B4-BE49-F238E27FC236}">
                <a16:creationId xmlns:a16="http://schemas.microsoft.com/office/drawing/2014/main" id="{2C5DA4AE-4BAC-4685-91D3-1566642AA3C4}"/>
              </a:ext>
            </a:extLst>
          </p:cNvPr>
          <p:cNvSpPr txBox="1"/>
          <p:nvPr/>
        </p:nvSpPr>
        <p:spPr>
          <a:xfrm>
            <a:off x="3659256" y="3207663"/>
            <a:ext cx="7739269" cy="146423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solidFill>
                  <a:schemeClr val="tx1"/>
                </a:solidFill>
                <a:latin typeface="XCCW Joined 1a" panose="03050602040000000000" pitchFamily="66" charset="0"/>
              </a:rPr>
              <a:t>Tony watched as Dad hopped into the space ship.  He was </a:t>
            </a:r>
            <a:r>
              <a:rPr lang="en-GB" sz="2000" dirty="0">
                <a:solidFill>
                  <a:srgbClr val="FF0000"/>
                </a:solidFill>
                <a:latin typeface="XCCW Joined 1a" panose="03050602040000000000" pitchFamily="66" charset="0"/>
              </a:rPr>
              <a:t>filled with a sense of happiness </a:t>
            </a:r>
            <a:r>
              <a:rPr lang="en-GB" sz="2000" dirty="0">
                <a:solidFill>
                  <a:schemeClr val="tx1"/>
                </a:solidFill>
                <a:latin typeface="XCCW Joined 1a" panose="03050602040000000000" pitchFamily="66" charset="0"/>
              </a:rPr>
              <a:t>as they set off again chasing the aliens through outer space. </a:t>
            </a:r>
            <a:endParaRPr lang="en-GB" sz="2000" dirty="0">
              <a:latin typeface="XCCW Joined 1a" panose="03050602040000000000" pitchFamily="66" charset="0"/>
            </a:endParaRPr>
          </a:p>
        </p:txBody>
      </p:sp>
      <p:sp>
        <p:nvSpPr>
          <p:cNvPr id="10" name="Speech Bubble: Oval 9">
            <a:extLst>
              <a:ext uri="{FF2B5EF4-FFF2-40B4-BE49-F238E27FC236}">
                <a16:creationId xmlns:a16="http://schemas.microsoft.com/office/drawing/2014/main" id="{FA2A17D4-8485-402B-A624-893EF21A6928}"/>
              </a:ext>
            </a:extLst>
          </p:cNvPr>
          <p:cNvSpPr/>
          <p:nvPr/>
        </p:nvSpPr>
        <p:spPr>
          <a:xfrm>
            <a:off x="5714108" y="4965396"/>
            <a:ext cx="3770243" cy="1587212"/>
          </a:xfrm>
          <a:prstGeom prst="wedgeEllipseCallout">
            <a:avLst>
              <a:gd name="adj1" fmla="val 112020"/>
              <a:gd name="adj2" fmla="val 3227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Now have a go at writing a couple of sentences.  Make sure one of them uses a conjunction. </a:t>
            </a:r>
          </a:p>
        </p:txBody>
      </p:sp>
    </p:spTree>
    <p:extLst>
      <p:ext uri="{BB962C8B-B14F-4D97-AF65-F5344CB8AC3E}">
        <p14:creationId xmlns:p14="http://schemas.microsoft.com/office/powerpoint/2010/main" val="22287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E7C7-725C-473F-8261-7B46FF0B3C90}"/>
              </a:ext>
            </a:extLst>
          </p:cNvPr>
          <p:cNvSpPr>
            <a:spLocks noGrp="1"/>
          </p:cNvSpPr>
          <p:nvPr>
            <p:ph type="title"/>
          </p:nvPr>
        </p:nvSpPr>
        <p:spPr/>
        <p:txBody>
          <a:bodyPr>
            <a:normAutofit fontScale="90000"/>
          </a:bodyPr>
          <a:lstStyle/>
          <a:p>
            <a:r>
              <a:rPr lang="en-GB" dirty="0"/>
              <a:t>Now read through your story.  Is there anything you would like to improve?   </a:t>
            </a:r>
          </a:p>
        </p:txBody>
      </p:sp>
      <p:sp>
        <p:nvSpPr>
          <p:cNvPr id="3" name="Text Placeholder 2">
            <a:extLst>
              <a:ext uri="{FF2B5EF4-FFF2-40B4-BE49-F238E27FC236}">
                <a16:creationId xmlns:a16="http://schemas.microsoft.com/office/drawing/2014/main" id="{FAB95189-AEC5-4841-9678-EE7AB4FF4360}"/>
              </a:ext>
            </a:extLst>
          </p:cNvPr>
          <p:cNvSpPr>
            <a:spLocks noGrp="1"/>
          </p:cNvSpPr>
          <p:nvPr>
            <p:ph type="body" idx="1"/>
          </p:nvPr>
        </p:nvSpPr>
        <p:spPr>
          <a:xfrm>
            <a:off x="4265613" y="4481147"/>
            <a:ext cx="6858002" cy="914400"/>
          </a:xfrm>
        </p:spPr>
        <p:txBody>
          <a:bodyPr/>
          <a:lstStyle/>
          <a:p>
            <a:r>
              <a:rPr lang="en-GB" dirty="0"/>
              <a:t>Email your finished stories to:</a:t>
            </a:r>
          </a:p>
          <a:p>
            <a:r>
              <a:rPr lang="en-GB" dirty="0" err="1"/>
              <a:t>Willow.class@Fernhill.kite.academy</a:t>
            </a:r>
            <a:endParaRPr lang="en-GB" dirty="0"/>
          </a:p>
        </p:txBody>
      </p:sp>
    </p:spTree>
    <p:extLst>
      <p:ext uri="{BB962C8B-B14F-4D97-AF65-F5344CB8AC3E}">
        <p14:creationId xmlns:p14="http://schemas.microsoft.com/office/powerpoint/2010/main" val="31885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A78F-AD85-4190-BF9C-DBB26F547114}"/>
              </a:ext>
            </a:extLst>
          </p:cNvPr>
          <p:cNvSpPr>
            <a:spLocks noGrp="1"/>
          </p:cNvSpPr>
          <p:nvPr>
            <p:ph type="title"/>
          </p:nvPr>
        </p:nvSpPr>
        <p:spPr/>
        <p:txBody>
          <a:bodyPr/>
          <a:lstStyle/>
          <a:p>
            <a:r>
              <a:rPr lang="en-GB" dirty="0"/>
              <a:t>Daily spelling practise</a:t>
            </a:r>
          </a:p>
        </p:txBody>
      </p:sp>
      <p:sp>
        <p:nvSpPr>
          <p:cNvPr id="3" name="Text Placeholder 2">
            <a:extLst>
              <a:ext uri="{FF2B5EF4-FFF2-40B4-BE49-F238E27FC236}">
                <a16:creationId xmlns:a16="http://schemas.microsoft.com/office/drawing/2014/main" id="{1201618A-E45F-4DBB-A7E9-B1CABCA28BD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067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1C68-133E-4FA4-8B75-50E436B5B895}"/>
              </a:ext>
            </a:extLst>
          </p:cNvPr>
          <p:cNvSpPr>
            <a:spLocks noGrp="1"/>
          </p:cNvSpPr>
          <p:nvPr>
            <p:ph type="title"/>
          </p:nvPr>
        </p:nvSpPr>
        <p:spPr/>
        <p:txBody>
          <a:bodyPr/>
          <a:lstStyle/>
          <a:p>
            <a:r>
              <a:rPr lang="en-GB" dirty="0"/>
              <a:t>Spelling and phonics  - Year 1</a:t>
            </a:r>
          </a:p>
        </p:txBody>
      </p:sp>
      <p:sp>
        <p:nvSpPr>
          <p:cNvPr id="3" name="Content Placeholder 2">
            <a:extLst>
              <a:ext uri="{FF2B5EF4-FFF2-40B4-BE49-F238E27FC236}">
                <a16:creationId xmlns:a16="http://schemas.microsoft.com/office/drawing/2014/main" id="{34E0F14F-5039-4D06-BC61-228D9C649045}"/>
              </a:ext>
            </a:extLst>
          </p:cNvPr>
          <p:cNvSpPr>
            <a:spLocks noGrp="1"/>
          </p:cNvSpPr>
          <p:nvPr>
            <p:ph sz="half" idx="1"/>
          </p:nvPr>
        </p:nvSpPr>
        <p:spPr/>
        <p:txBody>
          <a:bodyPr>
            <a:normAutofit fontScale="92500" lnSpcReduction="10000"/>
          </a:bodyPr>
          <a:lstStyle/>
          <a:p>
            <a:pPr marL="0" indent="0">
              <a:buNone/>
            </a:pPr>
            <a:r>
              <a:rPr lang="en-GB" dirty="0"/>
              <a:t>Please continue to watch the daily phonics videos.</a:t>
            </a:r>
          </a:p>
          <a:p>
            <a:pPr marL="0" indent="0">
              <a:buNone/>
            </a:pPr>
            <a:r>
              <a:rPr lang="en-GB" dirty="0">
                <a:hlinkClick r:id="rId4"/>
              </a:rPr>
              <a:t>https://www.youtube.com/channel/UCo7fbLgY2oA_cFCIg9GdxtQ</a:t>
            </a:r>
            <a:r>
              <a:rPr lang="en-GB" dirty="0"/>
              <a:t>  </a:t>
            </a:r>
          </a:p>
          <a:p>
            <a:pPr marL="0" indent="0">
              <a:buNone/>
            </a:pPr>
            <a:r>
              <a:rPr lang="en-GB" dirty="0"/>
              <a:t>Remember we are working on Set 3 sounds. </a:t>
            </a:r>
          </a:p>
        </p:txBody>
      </p:sp>
      <p:sp>
        <p:nvSpPr>
          <p:cNvPr id="4" name="Content Placeholder 3">
            <a:extLst>
              <a:ext uri="{FF2B5EF4-FFF2-40B4-BE49-F238E27FC236}">
                <a16:creationId xmlns:a16="http://schemas.microsoft.com/office/drawing/2014/main" id="{7A375392-E384-41E2-BE34-4C087AA67F07}"/>
              </a:ext>
            </a:extLst>
          </p:cNvPr>
          <p:cNvSpPr>
            <a:spLocks noGrp="1"/>
          </p:cNvSpPr>
          <p:nvPr>
            <p:ph sz="half" idx="2"/>
          </p:nvPr>
        </p:nvSpPr>
        <p:spPr/>
        <p:txBody>
          <a:bodyPr>
            <a:normAutofit fontScale="92500" lnSpcReduction="10000"/>
          </a:bodyPr>
          <a:lstStyle/>
          <a:p>
            <a:pPr marL="0" indent="0">
              <a:buNone/>
            </a:pPr>
            <a:r>
              <a:rPr lang="en-GB" dirty="0"/>
              <a:t>Please learn to spell these words. </a:t>
            </a:r>
          </a:p>
          <a:p>
            <a:pPr marL="0" indent="0" algn="ctr">
              <a:buNone/>
            </a:pPr>
            <a:r>
              <a:rPr lang="en-GB" dirty="0"/>
              <a:t>Monday </a:t>
            </a:r>
          </a:p>
          <a:p>
            <a:pPr marL="0" indent="0" algn="ctr">
              <a:buNone/>
            </a:pPr>
            <a:r>
              <a:rPr lang="en-GB" dirty="0"/>
              <a:t>Tuesday </a:t>
            </a:r>
          </a:p>
          <a:p>
            <a:pPr marL="0" indent="0" algn="ctr">
              <a:buNone/>
            </a:pPr>
            <a:r>
              <a:rPr lang="en-GB" dirty="0"/>
              <a:t>Wednesday </a:t>
            </a:r>
          </a:p>
          <a:p>
            <a:pPr marL="0" indent="0" algn="ctr">
              <a:buNone/>
            </a:pPr>
            <a:r>
              <a:rPr lang="en-GB" dirty="0"/>
              <a:t>Thursday </a:t>
            </a:r>
          </a:p>
          <a:p>
            <a:pPr marL="0" indent="0" algn="ctr">
              <a:buNone/>
            </a:pPr>
            <a:r>
              <a:rPr lang="en-GB" dirty="0"/>
              <a:t>Friday </a:t>
            </a:r>
          </a:p>
          <a:p>
            <a:pPr marL="0" indent="0" algn="ctr">
              <a:buNone/>
            </a:pPr>
            <a:r>
              <a:rPr lang="en-GB" dirty="0"/>
              <a:t>Saturday </a:t>
            </a:r>
          </a:p>
          <a:p>
            <a:pPr marL="0" indent="0" algn="ctr">
              <a:buNone/>
            </a:pPr>
            <a:r>
              <a:rPr lang="en-GB" dirty="0"/>
              <a:t>Sunday. </a:t>
            </a:r>
          </a:p>
        </p:txBody>
      </p:sp>
      <p:pic>
        <p:nvPicPr>
          <p:cNvPr id="5" name="Recorded Sound">
            <a:hlinkClick r:id="" action="ppaction://media"/>
            <a:extLst>
              <a:ext uri="{FF2B5EF4-FFF2-40B4-BE49-F238E27FC236}">
                <a16:creationId xmlns:a16="http://schemas.microsoft.com/office/drawing/2014/main" id="{7BEEEE8C-8C5D-4B89-8E72-A29B79A2CB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1409" y="2156792"/>
            <a:ext cx="609600" cy="609600"/>
          </a:xfrm>
          <a:prstGeom prst="rect">
            <a:avLst/>
          </a:prstGeom>
        </p:spPr>
      </p:pic>
    </p:spTree>
    <p:extLst>
      <p:ext uri="{BB962C8B-B14F-4D97-AF65-F5344CB8AC3E}">
        <p14:creationId xmlns:p14="http://schemas.microsoft.com/office/powerpoint/2010/main" val="8960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1C68-133E-4FA4-8B75-50E436B5B895}"/>
              </a:ext>
            </a:extLst>
          </p:cNvPr>
          <p:cNvSpPr>
            <a:spLocks noGrp="1"/>
          </p:cNvSpPr>
          <p:nvPr>
            <p:ph type="title"/>
          </p:nvPr>
        </p:nvSpPr>
        <p:spPr/>
        <p:txBody>
          <a:bodyPr/>
          <a:lstStyle/>
          <a:p>
            <a:r>
              <a:rPr lang="en-GB" dirty="0"/>
              <a:t>Spelling - Year 2</a:t>
            </a:r>
          </a:p>
        </p:txBody>
      </p:sp>
      <p:sp>
        <p:nvSpPr>
          <p:cNvPr id="4" name="Content Placeholder 3">
            <a:extLst>
              <a:ext uri="{FF2B5EF4-FFF2-40B4-BE49-F238E27FC236}">
                <a16:creationId xmlns:a16="http://schemas.microsoft.com/office/drawing/2014/main" id="{7A375392-E384-41E2-BE34-4C087AA67F07}"/>
              </a:ext>
            </a:extLst>
          </p:cNvPr>
          <p:cNvSpPr>
            <a:spLocks noGrp="1"/>
          </p:cNvSpPr>
          <p:nvPr>
            <p:ph sz="half" idx="2"/>
          </p:nvPr>
        </p:nvSpPr>
        <p:spPr>
          <a:xfrm>
            <a:off x="7877652" y="800873"/>
            <a:ext cx="3446840" cy="5752327"/>
          </a:xfrm>
        </p:spPr>
        <p:txBody>
          <a:bodyPr>
            <a:normAutofit fontScale="92500" lnSpcReduction="20000"/>
          </a:bodyPr>
          <a:lstStyle/>
          <a:p>
            <a:pPr marL="0" indent="0">
              <a:buNone/>
            </a:pPr>
            <a:r>
              <a:rPr lang="en-GB" dirty="0"/>
              <a:t>Please learn to spell these words. </a:t>
            </a:r>
          </a:p>
          <a:p>
            <a:pPr marL="0" indent="0">
              <a:buNone/>
            </a:pPr>
            <a:r>
              <a:rPr lang="en-GB" dirty="0"/>
              <a:t>station</a:t>
            </a:r>
          </a:p>
          <a:p>
            <a:pPr marL="0" indent="0">
              <a:buNone/>
            </a:pPr>
            <a:r>
              <a:rPr lang="en-GB" dirty="0"/>
              <a:t>fiction</a:t>
            </a:r>
          </a:p>
          <a:p>
            <a:pPr marL="0" indent="0">
              <a:buNone/>
            </a:pPr>
            <a:r>
              <a:rPr lang="en-GB" dirty="0"/>
              <a:t>motion</a:t>
            </a:r>
          </a:p>
          <a:p>
            <a:pPr marL="0" indent="0">
              <a:buNone/>
            </a:pPr>
            <a:r>
              <a:rPr lang="en-GB" dirty="0"/>
              <a:t>national </a:t>
            </a:r>
          </a:p>
          <a:p>
            <a:pPr marL="0" indent="0">
              <a:buNone/>
            </a:pPr>
            <a:r>
              <a:rPr lang="en-GB" dirty="0"/>
              <a:t>section</a:t>
            </a:r>
          </a:p>
          <a:p>
            <a:pPr marL="0" indent="0">
              <a:buNone/>
            </a:pPr>
            <a:r>
              <a:rPr lang="en-GB" dirty="0"/>
              <a:t>addition</a:t>
            </a:r>
          </a:p>
          <a:p>
            <a:pPr marL="0" indent="0">
              <a:buNone/>
            </a:pPr>
            <a:r>
              <a:rPr lang="en-GB" dirty="0"/>
              <a:t>subtraction </a:t>
            </a:r>
          </a:p>
          <a:p>
            <a:pPr marL="0" indent="0">
              <a:buNone/>
            </a:pPr>
            <a:r>
              <a:rPr lang="en-GB" dirty="0"/>
              <a:t>potion</a:t>
            </a:r>
          </a:p>
          <a:p>
            <a:pPr marL="0" indent="0">
              <a:buNone/>
            </a:pPr>
            <a:r>
              <a:rPr lang="en-GB" dirty="0"/>
              <a:t>option</a:t>
            </a:r>
          </a:p>
          <a:p>
            <a:pPr marL="0" indent="0">
              <a:buNone/>
            </a:pPr>
            <a:r>
              <a:rPr lang="en-GB" dirty="0"/>
              <a:t>introduction</a:t>
            </a:r>
          </a:p>
        </p:txBody>
      </p:sp>
      <p:sp>
        <p:nvSpPr>
          <p:cNvPr id="5" name="TextBox 4">
            <a:extLst>
              <a:ext uri="{FF2B5EF4-FFF2-40B4-BE49-F238E27FC236}">
                <a16:creationId xmlns:a16="http://schemas.microsoft.com/office/drawing/2014/main" id="{09E7E4EA-762C-40FC-BDD4-1335BF21F675}"/>
              </a:ext>
            </a:extLst>
          </p:cNvPr>
          <p:cNvSpPr txBox="1"/>
          <p:nvPr/>
        </p:nvSpPr>
        <p:spPr>
          <a:xfrm>
            <a:off x="1151792" y="2057400"/>
            <a:ext cx="5846885" cy="3970318"/>
          </a:xfrm>
          <a:prstGeom prst="rect">
            <a:avLst/>
          </a:prstGeom>
          <a:noFill/>
        </p:spPr>
        <p:txBody>
          <a:bodyPr wrap="square" rtlCol="0">
            <a:spAutoFit/>
          </a:bodyPr>
          <a:lstStyle/>
          <a:p>
            <a:r>
              <a:rPr lang="en-GB" dirty="0"/>
              <a:t>All of these words containing the sound ‘</a:t>
            </a:r>
            <a:r>
              <a:rPr lang="en-GB" dirty="0" err="1"/>
              <a:t>tion</a:t>
            </a:r>
            <a:r>
              <a:rPr lang="en-GB" dirty="0"/>
              <a:t>’ </a:t>
            </a:r>
          </a:p>
          <a:p>
            <a:endParaRPr lang="en-GB" dirty="0"/>
          </a:p>
          <a:p>
            <a:r>
              <a:rPr lang="en-GB" dirty="0"/>
              <a:t>When you are learning to spell these words it might be helpful to break them up.  </a:t>
            </a:r>
          </a:p>
          <a:p>
            <a:endParaRPr lang="en-GB" dirty="0"/>
          </a:p>
          <a:p>
            <a:r>
              <a:rPr lang="en-GB" dirty="0"/>
              <a:t>So station   can be broken in </a:t>
            </a:r>
            <a:r>
              <a:rPr lang="en-GB" dirty="0" err="1"/>
              <a:t>sta-tion</a:t>
            </a:r>
            <a:endParaRPr lang="en-GB" dirty="0"/>
          </a:p>
          <a:p>
            <a:r>
              <a:rPr lang="en-GB" dirty="0"/>
              <a:t>fiction  becomes fic-</a:t>
            </a:r>
            <a:r>
              <a:rPr lang="en-GB" dirty="0" err="1"/>
              <a:t>tion</a:t>
            </a:r>
            <a:endParaRPr lang="en-GB" dirty="0"/>
          </a:p>
          <a:p>
            <a:r>
              <a:rPr lang="en-GB" dirty="0"/>
              <a:t>motion becomes </a:t>
            </a:r>
            <a:r>
              <a:rPr lang="en-GB" dirty="0" err="1"/>
              <a:t>mo-tion</a:t>
            </a:r>
            <a:endParaRPr lang="en-GB" dirty="0"/>
          </a:p>
          <a:p>
            <a:endParaRPr lang="en-GB" dirty="0"/>
          </a:p>
          <a:p>
            <a:r>
              <a:rPr lang="en-GB" dirty="0"/>
              <a:t>This might help you to learn how to spell the words more easily.  </a:t>
            </a:r>
          </a:p>
          <a:p>
            <a:endParaRPr lang="en-GB" dirty="0"/>
          </a:p>
          <a:p>
            <a:r>
              <a:rPr lang="en-GB" dirty="0"/>
              <a:t>Once you have learnt them see if you can find some other words containing the sound ‘</a:t>
            </a:r>
            <a:r>
              <a:rPr lang="en-GB" dirty="0" err="1"/>
              <a:t>tion</a:t>
            </a:r>
            <a:r>
              <a:rPr lang="en-GB" dirty="0"/>
              <a:t>’ </a:t>
            </a:r>
          </a:p>
        </p:txBody>
      </p:sp>
      <p:pic>
        <p:nvPicPr>
          <p:cNvPr id="3" name="Recorded Sound">
            <a:hlinkClick r:id="" action="ppaction://media"/>
            <a:extLst>
              <a:ext uri="{FF2B5EF4-FFF2-40B4-BE49-F238E27FC236}">
                <a16:creationId xmlns:a16="http://schemas.microsoft.com/office/drawing/2014/main" id="{D911515C-4237-4587-9DFF-02B92D0EBF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11408" y="1219200"/>
            <a:ext cx="609600" cy="609600"/>
          </a:xfrm>
          <a:prstGeom prst="rect">
            <a:avLst/>
          </a:prstGeom>
        </p:spPr>
      </p:pic>
    </p:spTree>
    <p:extLst>
      <p:ext uri="{BB962C8B-B14F-4D97-AF65-F5344CB8AC3E}">
        <p14:creationId xmlns:p14="http://schemas.microsoft.com/office/powerpoint/2010/main" val="191500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D3C-CC2A-477D-BAC0-9CB9AD638442}"/>
              </a:ext>
            </a:extLst>
          </p:cNvPr>
          <p:cNvSpPr>
            <a:spLocks noGrp="1"/>
          </p:cNvSpPr>
          <p:nvPr>
            <p:ph type="title"/>
          </p:nvPr>
        </p:nvSpPr>
        <p:spPr/>
        <p:txBody>
          <a:bodyPr/>
          <a:lstStyle/>
          <a:p>
            <a:r>
              <a:rPr lang="en-GB" dirty="0"/>
              <a:t>Writing activities </a:t>
            </a:r>
          </a:p>
        </p:txBody>
      </p:sp>
      <p:sp>
        <p:nvSpPr>
          <p:cNvPr id="3" name="Text Placeholder 2">
            <a:extLst>
              <a:ext uri="{FF2B5EF4-FFF2-40B4-BE49-F238E27FC236}">
                <a16:creationId xmlns:a16="http://schemas.microsoft.com/office/drawing/2014/main" id="{28F9A317-6CEA-431A-8211-CC52EC6B345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4517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891" y="1031195"/>
            <a:ext cx="3840480" cy="2402272"/>
          </a:xfrm>
        </p:spPr>
        <p:txBody>
          <a:bodyPr>
            <a:noAutofit/>
          </a:bodyPr>
          <a:lstStyle/>
          <a:p>
            <a:r>
              <a:rPr lang="en-US" sz="2400" dirty="0"/>
              <a:t>This week we will be basing our writing around this short film.  </a:t>
            </a:r>
            <a:br>
              <a:rPr lang="en-US" sz="2400" dirty="0"/>
            </a:br>
            <a:br>
              <a:rPr lang="en-US" sz="2400" dirty="0"/>
            </a:br>
            <a:r>
              <a:rPr lang="en-US" sz="2400" dirty="0"/>
              <a:t>Start by  clicking on the link below to watch the film.  </a:t>
            </a:r>
          </a:p>
        </p:txBody>
      </p:sp>
      <p:sp>
        <p:nvSpPr>
          <p:cNvPr id="4" name="Text Placeholder 3"/>
          <p:cNvSpPr>
            <a:spLocks noGrp="1"/>
          </p:cNvSpPr>
          <p:nvPr>
            <p:ph type="body" sz="half" idx="2"/>
          </p:nvPr>
        </p:nvSpPr>
        <p:spPr/>
        <p:txBody>
          <a:bodyPr/>
          <a:lstStyle/>
          <a:p>
            <a:r>
              <a:rPr lang="en-GB" dirty="0">
                <a:hlinkClick r:id="rId4"/>
              </a:rPr>
              <a:t>https://www.literacyshed.com/takingflight.html</a:t>
            </a:r>
            <a:endParaRPr lang="en-GB" dirty="0"/>
          </a:p>
          <a:p>
            <a:endParaRPr lang="en-US" dirty="0"/>
          </a:p>
        </p:txBody>
      </p:sp>
      <p:sp>
        <p:nvSpPr>
          <p:cNvPr id="6" name="Picture Placeholder 5">
            <a:extLst>
              <a:ext uri="{FF2B5EF4-FFF2-40B4-BE49-F238E27FC236}">
                <a16:creationId xmlns:a16="http://schemas.microsoft.com/office/drawing/2014/main" id="{FEE336C1-CFC1-4697-984E-4288C5540067}"/>
              </a:ext>
            </a:extLst>
          </p:cNvPr>
          <p:cNvSpPr>
            <a:spLocks noGrp="1"/>
          </p:cNvSpPr>
          <p:nvPr>
            <p:ph type="pic" idx="1"/>
          </p:nvPr>
        </p:nvSpPr>
        <p:spPr/>
      </p:sp>
      <p:pic>
        <p:nvPicPr>
          <p:cNvPr id="3" name="Picture 2">
            <a:extLst>
              <a:ext uri="{FF2B5EF4-FFF2-40B4-BE49-F238E27FC236}">
                <a16:creationId xmlns:a16="http://schemas.microsoft.com/office/drawing/2014/main" id="{F76AF59F-E32E-450C-BBEE-1E1A4C271231}"/>
              </a:ext>
            </a:extLst>
          </p:cNvPr>
          <p:cNvPicPr>
            <a:picLocks noChangeAspect="1"/>
          </p:cNvPicPr>
          <p:nvPr/>
        </p:nvPicPr>
        <p:blipFill>
          <a:blip r:embed="rId5"/>
          <a:stretch>
            <a:fillRect/>
          </a:stretch>
        </p:blipFill>
        <p:spPr>
          <a:xfrm>
            <a:off x="836614" y="1031195"/>
            <a:ext cx="5943600" cy="4572000"/>
          </a:xfrm>
          <a:prstGeom prst="rect">
            <a:avLst/>
          </a:prstGeom>
        </p:spPr>
      </p:pic>
      <p:pic>
        <p:nvPicPr>
          <p:cNvPr id="5" name="Recorded Sound">
            <a:hlinkClick r:id="" action="ppaction://media"/>
            <a:extLst>
              <a:ext uri="{FF2B5EF4-FFF2-40B4-BE49-F238E27FC236}">
                <a16:creationId xmlns:a16="http://schemas.microsoft.com/office/drawing/2014/main" id="{B955FFEB-4F1B-4C46-A2B3-F0EAF88640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33113" y="4030179"/>
            <a:ext cx="609600" cy="609600"/>
          </a:xfrm>
          <a:prstGeom prst="rect">
            <a:avLst/>
          </a:prstGeom>
        </p:spPr>
      </p:pic>
    </p:spTree>
    <p:extLst>
      <p:ext uri="{BB962C8B-B14F-4D97-AF65-F5344CB8AC3E}">
        <p14:creationId xmlns:p14="http://schemas.microsoft.com/office/powerpoint/2010/main" val="7263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E7C7-725C-473F-8261-7B46FF0B3C90}"/>
              </a:ext>
            </a:extLst>
          </p:cNvPr>
          <p:cNvSpPr>
            <a:spLocks noGrp="1"/>
          </p:cNvSpPr>
          <p:nvPr>
            <p:ph type="title"/>
          </p:nvPr>
        </p:nvSpPr>
        <p:spPr/>
        <p:txBody>
          <a:bodyPr/>
          <a:lstStyle/>
          <a:p>
            <a:r>
              <a:rPr lang="en-GB" dirty="0"/>
              <a:t>Monday 4</a:t>
            </a:r>
            <a:r>
              <a:rPr lang="en-GB" baseline="30000" dirty="0"/>
              <a:t>th</a:t>
            </a:r>
            <a:r>
              <a:rPr lang="en-GB" dirty="0"/>
              <a:t> May </a:t>
            </a:r>
          </a:p>
        </p:txBody>
      </p:sp>
      <p:sp>
        <p:nvSpPr>
          <p:cNvPr id="3" name="Text Placeholder 2">
            <a:extLst>
              <a:ext uri="{FF2B5EF4-FFF2-40B4-BE49-F238E27FC236}">
                <a16:creationId xmlns:a16="http://schemas.microsoft.com/office/drawing/2014/main" id="{FAB95189-AEC5-4841-9678-EE7AB4FF4360}"/>
              </a:ext>
            </a:extLst>
          </p:cNvPr>
          <p:cNvSpPr>
            <a:spLocks noGrp="1"/>
          </p:cNvSpPr>
          <p:nvPr>
            <p:ph type="body" idx="1"/>
          </p:nvPr>
        </p:nvSpPr>
        <p:spPr/>
        <p:txBody>
          <a:bodyPr/>
          <a:lstStyle/>
          <a:p>
            <a:r>
              <a:rPr lang="en-GB" dirty="0"/>
              <a:t>Writing activities</a:t>
            </a:r>
          </a:p>
        </p:txBody>
      </p:sp>
    </p:spTree>
    <p:extLst>
      <p:ext uri="{BB962C8B-B14F-4D97-AF65-F5344CB8AC3E}">
        <p14:creationId xmlns:p14="http://schemas.microsoft.com/office/powerpoint/2010/main" val="28168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2768</TotalTime>
  <Words>2060</Words>
  <Application>Microsoft Office PowerPoint</Application>
  <PresentationFormat>Widescreen</PresentationFormat>
  <Paragraphs>344</Paragraphs>
  <Slides>31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Segoe Print</vt:lpstr>
      <vt:lpstr>XCCW Joined 1a</vt:lpstr>
      <vt:lpstr>Nature Illustration 16x9</vt:lpstr>
      <vt:lpstr>Writing </vt:lpstr>
      <vt:lpstr>Daily handwriting practise</vt:lpstr>
      <vt:lpstr>Daily handwriting practise.  https://www.teachhandwriting.co.uk/cursive-letters-beginners-choice-2.html </vt:lpstr>
      <vt:lpstr>Daily spelling practise</vt:lpstr>
      <vt:lpstr>Spelling and phonics  - Year 1</vt:lpstr>
      <vt:lpstr>Spelling - Year 2</vt:lpstr>
      <vt:lpstr>Writing activities </vt:lpstr>
      <vt:lpstr>This week we will be basing our writing around this short film.    Start by  clicking on the link below to watch the film.  </vt:lpstr>
      <vt:lpstr>Monday 4th May </vt:lpstr>
      <vt:lpstr>Let’s look at the story in a little more detail.  </vt:lpstr>
      <vt:lpstr>We are going to think carefully about how Tony is feeling at each point in the story.  </vt:lpstr>
      <vt:lpstr>PowerPoint Presentation</vt:lpstr>
      <vt:lpstr>PowerPoint Presentation</vt:lpstr>
      <vt:lpstr>PowerPoint Presentation</vt:lpstr>
      <vt:lpstr>Tuesday 5th May  </vt:lpstr>
      <vt:lpstr>We are going to think carefully about how Tony is feeling at each point in the story.  </vt:lpstr>
      <vt:lpstr>PowerPoint Presentation</vt:lpstr>
      <vt:lpstr>PowerPoint Presentation</vt:lpstr>
      <vt:lpstr>Wednesday 6th May  </vt:lpstr>
      <vt:lpstr>We are going to think carefully about how Tony is feeling at each point in the story.  </vt:lpstr>
      <vt:lpstr>PowerPoint Presentation</vt:lpstr>
      <vt:lpstr>PowerPoint Presentation</vt:lpstr>
      <vt:lpstr>Thursday 7th May  </vt:lpstr>
      <vt:lpstr>We are going to think carefully about how Tony is feeling at each point in the story.  </vt:lpstr>
      <vt:lpstr>PowerPoint Presentation</vt:lpstr>
      <vt:lpstr>PowerPoint Presentation</vt:lpstr>
      <vt:lpstr>Friday 8th May </vt:lpstr>
      <vt:lpstr>We are going to think carefully about how Tony is feeling at each point in the story.  </vt:lpstr>
      <vt:lpstr>PowerPoint Presentation</vt:lpstr>
      <vt:lpstr>PowerPoint Presentation</vt:lpstr>
      <vt:lpstr>Now read through your story.  Is there anything you would like to improve?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Helen Griffiths</dc:creator>
  <cp:lastModifiedBy>Helen Griffiths</cp:lastModifiedBy>
  <cp:revision>29</cp:revision>
  <dcterms:created xsi:type="dcterms:W3CDTF">2020-04-28T06:59:12Z</dcterms:created>
  <dcterms:modified xsi:type="dcterms:W3CDTF">2020-05-01T09:46:30Z</dcterms:modified>
</cp:coreProperties>
</file>