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3" r:id="rId3"/>
    <p:sldId id="339" r:id="rId4"/>
    <p:sldId id="343" r:id="rId5"/>
    <p:sldId id="382" r:id="rId6"/>
    <p:sldId id="302" r:id="rId7"/>
    <p:sldId id="306" r:id="rId8"/>
    <p:sldId id="340" r:id="rId9"/>
    <p:sldId id="341" r:id="rId10"/>
    <p:sldId id="315" r:id="rId11"/>
    <p:sldId id="324" r:id="rId12"/>
    <p:sldId id="342" r:id="rId13"/>
    <p:sldId id="323" r:id="rId14"/>
    <p:sldId id="325" r:id="rId15"/>
    <p:sldId id="344" r:id="rId16"/>
    <p:sldId id="314" r:id="rId17"/>
    <p:sldId id="347" r:id="rId18"/>
    <p:sldId id="348" r:id="rId19"/>
    <p:sldId id="349" r:id="rId20"/>
    <p:sldId id="326" r:id="rId21"/>
    <p:sldId id="264" r:id="rId22"/>
    <p:sldId id="268" r:id="rId23"/>
    <p:sldId id="269" r:id="rId24"/>
    <p:sldId id="270" r:id="rId25"/>
    <p:sldId id="271" r:id="rId26"/>
    <p:sldId id="272" r:id="rId27"/>
    <p:sldId id="273" r:id="rId28"/>
    <p:sldId id="274" r:id="rId29"/>
    <p:sldId id="275" r:id="rId30"/>
    <p:sldId id="276" r:id="rId31"/>
    <p:sldId id="267" r:id="rId32"/>
    <p:sldId id="350" r:id="rId33"/>
    <p:sldId id="345" r:id="rId34"/>
    <p:sldId id="257" r:id="rId35"/>
    <p:sldId id="346" r:id="rId36"/>
    <p:sldId id="351" r:id="rId37"/>
    <p:sldId id="317" r:id="rId38"/>
    <p:sldId id="357" r:id="rId39"/>
    <p:sldId id="331" r:id="rId40"/>
    <p:sldId id="332" r:id="rId41"/>
    <p:sldId id="333" r:id="rId42"/>
    <p:sldId id="334" r:id="rId43"/>
    <p:sldId id="335" r:id="rId44"/>
    <p:sldId id="277" r:id="rId45"/>
    <p:sldId id="337" r:id="rId46"/>
    <p:sldId id="352" r:id="rId47"/>
    <p:sldId id="291" r:id="rId48"/>
    <p:sldId id="353" r:id="rId49"/>
    <p:sldId id="354" r:id="rId50"/>
    <p:sldId id="319" r:id="rId51"/>
    <p:sldId id="318" r:id="rId52"/>
    <p:sldId id="380" r:id="rId53"/>
    <p:sldId id="381" r:id="rId54"/>
    <p:sldId id="355" r:id="rId55"/>
    <p:sldId id="307" r:id="rId56"/>
    <p:sldId id="258" r:id="rId57"/>
    <p:sldId id="356" r:id="rId58"/>
    <p:sldId id="338"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2504-968F-4295-B430-6F6A6C5076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69FA3FD-F608-40BD-ACED-4C7B37D108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BB11D9-E083-4DED-AA9C-4E1789360059}"/>
              </a:ext>
            </a:extLst>
          </p:cNvPr>
          <p:cNvSpPr>
            <a:spLocks noGrp="1"/>
          </p:cNvSpPr>
          <p:nvPr>
            <p:ph type="dt" sz="half" idx="10"/>
          </p:nvPr>
        </p:nvSpPr>
        <p:spPr/>
        <p:txBody>
          <a:bodyPr/>
          <a:lstStyle/>
          <a:p>
            <a:fld id="{64746B57-AA48-490D-AC7D-6D9561350379}" type="datetimeFigureOut">
              <a:rPr lang="en-GB" smtClean="0"/>
              <a:t>29/05/2020</a:t>
            </a:fld>
            <a:endParaRPr lang="en-GB"/>
          </a:p>
        </p:txBody>
      </p:sp>
      <p:sp>
        <p:nvSpPr>
          <p:cNvPr id="5" name="Footer Placeholder 4">
            <a:extLst>
              <a:ext uri="{FF2B5EF4-FFF2-40B4-BE49-F238E27FC236}">
                <a16:creationId xmlns:a16="http://schemas.microsoft.com/office/drawing/2014/main" id="{E4F9EC9C-15F9-47B4-B416-41F6057C6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EB65EF-0978-45CA-B55A-3ECCE22D74BE}"/>
              </a:ext>
            </a:extLst>
          </p:cNvPr>
          <p:cNvSpPr>
            <a:spLocks noGrp="1"/>
          </p:cNvSpPr>
          <p:nvPr>
            <p:ph type="sldNum" sz="quarter" idx="12"/>
          </p:nvPr>
        </p:nvSpPr>
        <p:spPr/>
        <p:txBody>
          <a:bodyPr/>
          <a:lstStyle/>
          <a:p>
            <a:fld id="{83EA30B7-9EA1-42A8-B0C7-314E8F687B8B}" type="slidenum">
              <a:rPr lang="en-GB" smtClean="0"/>
              <a:t>‹#›</a:t>
            </a:fld>
            <a:endParaRPr lang="en-GB"/>
          </a:p>
        </p:txBody>
      </p:sp>
    </p:spTree>
    <p:extLst>
      <p:ext uri="{BB962C8B-B14F-4D97-AF65-F5344CB8AC3E}">
        <p14:creationId xmlns:p14="http://schemas.microsoft.com/office/powerpoint/2010/main" val="194943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65D3A-BC5C-40DD-B1F5-E326B3C624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4BF151-A8C7-4E0F-BC8B-471A9BA849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159330-A0FB-4625-9303-8639F78D08FE}"/>
              </a:ext>
            </a:extLst>
          </p:cNvPr>
          <p:cNvSpPr>
            <a:spLocks noGrp="1"/>
          </p:cNvSpPr>
          <p:nvPr>
            <p:ph type="dt" sz="half" idx="10"/>
          </p:nvPr>
        </p:nvSpPr>
        <p:spPr/>
        <p:txBody>
          <a:bodyPr/>
          <a:lstStyle/>
          <a:p>
            <a:fld id="{64746B57-AA48-490D-AC7D-6D9561350379}" type="datetimeFigureOut">
              <a:rPr lang="en-GB" smtClean="0"/>
              <a:t>29/05/2020</a:t>
            </a:fld>
            <a:endParaRPr lang="en-GB"/>
          </a:p>
        </p:txBody>
      </p:sp>
      <p:sp>
        <p:nvSpPr>
          <p:cNvPr id="5" name="Footer Placeholder 4">
            <a:extLst>
              <a:ext uri="{FF2B5EF4-FFF2-40B4-BE49-F238E27FC236}">
                <a16:creationId xmlns:a16="http://schemas.microsoft.com/office/drawing/2014/main" id="{B5C08893-2423-45A5-9E72-220A0BC066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C6EDEC-54AA-43F2-9880-C99F23CD1A8E}"/>
              </a:ext>
            </a:extLst>
          </p:cNvPr>
          <p:cNvSpPr>
            <a:spLocks noGrp="1"/>
          </p:cNvSpPr>
          <p:nvPr>
            <p:ph type="sldNum" sz="quarter" idx="12"/>
          </p:nvPr>
        </p:nvSpPr>
        <p:spPr/>
        <p:txBody>
          <a:bodyPr/>
          <a:lstStyle/>
          <a:p>
            <a:fld id="{83EA30B7-9EA1-42A8-B0C7-314E8F687B8B}" type="slidenum">
              <a:rPr lang="en-GB" smtClean="0"/>
              <a:t>‹#›</a:t>
            </a:fld>
            <a:endParaRPr lang="en-GB"/>
          </a:p>
        </p:txBody>
      </p:sp>
    </p:spTree>
    <p:extLst>
      <p:ext uri="{BB962C8B-B14F-4D97-AF65-F5344CB8AC3E}">
        <p14:creationId xmlns:p14="http://schemas.microsoft.com/office/powerpoint/2010/main" val="242832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C50BCC-D17A-45C6-A27B-A274C9E3A9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61EDF4-70B6-4E3B-8484-BEF239CF6F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012855-C156-45F0-85A4-6E4B0AFF7FD3}"/>
              </a:ext>
            </a:extLst>
          </p:cNvPr>
          <p:cNvSpPr>
            <a:spLocks noGrp="1"/>
          </p:cNvSpPr>
          <p:nvPr>
            <p:ph type="dt" sz="half" idx="10"/>
          </p:nvPr>
        </p:nvSpPr>
        <p:spPr/>
        <p:txBody>
          <a:bodyPr/>
          <a:lstStyle/>
          <a:p>
            <a:fld id="{64746B57-AA48-490D-AC7D-6D9561350379}" type="datetimeFigureOut">
              <a:rPr lang="en-GB" smtClean="0"/>
              <a:t>29/05/2020</a:t>
            </a:fld>
            <a:endParaRPr lang="en-GB"/>
          </a:p>
        </p:txBody>
      </p:sp>
      <p:sp>
        <p:nvSpPr>
          <p:cNvPr id="5" name="Footer Placeholder 4">
            <a:extLst>
              <a:ext uri="{FF2B5EF4-FFF2-40B4-BE49-F238E27FC236}">
                <a16:creationId xmlns:a16="http://schemas.microsoft.com/office/drawing/2014/main" id="{5EA7BCC9-B82C-40DD-99B0-8481849031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A42D39-641C-4493-B962-33860AE0E050}"/>
              </a:ext>
            </a:extLst>
          </p:cNvPr>
          <p:cNvSpPr>
            <a:spLocks noGrp="1"/>
          </p:cNvSpPr>
          <p:nvPr>
            <p:ph type="sldNum" sz="quarter" idx="12"/>
          </p:nvPr>
        </p:nvSpPr>
        <p:spPr/>
        <p:txBody>
          <a:bodyPr/>
          <a:lstStyle/>
          <a:p>
            <a:fld id="{83EA30B7-9EA1-42A8-B0C7-314E8F687B8B}" type="slidenum">
              <a:rPr lang="en-GB" smtClean="0"/>
              <a:t>‹#›</a:t>
            </a:fld>
            <a:endParaRPr lang="en-GB"/>
          </a:p>
        </p:txBody>
      </p:sp>
    </p:spTree>
    <p:extLst>
      <p:ext uri="{BB962C8B-B14F-4D97-AF65-F5344CB8AC3E}">
        <p14:creationId xmlns:p14="http://schemas.microsoft.com/office/powerpoint/2010/main" val="3345325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379D5F4-0955-4611-9088-23682F3FB7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080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97D028F7-2739-469C-8B49-FF397EDB7E6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64504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97D028F7-2739-469C-8B49-FF397EDB7E6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87735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97D028F7-2739-469C-8B49-FF397EDB7E6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10780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97D028F7-2739-469C-8B49-FF397EDB7E6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555574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97D028F7-2739-469C-8B49-FF397EDB7E6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545776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97D028F7-2739-469C-8B49-FF397EDB7E6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736621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97D028F7-2739-469C-8B49-FF397EDB7E6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08950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F3CC-5AAE-4716-A514-8EBDD7960B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ABFD37-D871-4B1F-B1E8-3FA86C59AF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2FA815-CFE9-4664-81FF-F951062DCF2B}"/>
              </a:ext>
            </a:extLst>
          </p:cNvPr>
          <p:cNvSpPr>
            <a:spLocks noGrp="1"/>
          </p:cNvSpPr>
          <p:nvPr>
            <p:ph type="dt" sz="half" idx="10"/>
          </p:nvPr>
        </p:nvSpPr>
        <p:spPr/>
        <p:txBody>
          <a:bodyPr/>
          <a:lstStyle/>
          <a:p>
            <a:fld id="{64746B57-AA48-490D-AC7D-6D9561350379}" type="datetimeFigureOut">
              <a:rPr lang="en-GB" smtClean="0"/>
              <a:t>29/05/2020</a:t>
            </a:fld>
            <a:endParaRPr lang="en-GB"/>
          </a:p>
        </p:txBody>
      </p:sp>
      <p:sp>
        <p:nvSpPr>
          <p:cNvPr id="5" name="Footer Placeholder 4">
            <a:extLst>
              <a:ext uri="{FF2B5EF4-FFF2-40B4-BE49-F238E27FC236}">
                <a16:creationId xmlns:a16="http://schemas.microsoft.com/office/drawing/2014/main" id="{D1BC79C6-20B9-479C-AA04-414C8871FA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121C3F-768F-4F28-BA46-C09880838A0A}"/>
              </a:ext>
            </a:extLst>
          </p:cNvPr>
          <p:cNvSpPr>
            <a:spLocks noGrp="1"/>
          </p:cNvSpPr>
          <p:nvPr>
            <p:ph type="sldNum" sz="quarter" idx="12"/>
          </p:nvPr>
        </p:nvSpPr>
        <p:spPr/>
        <p:txBody>
          <a:bodyPr/>
          <a:lstStyle/>
          <a:p>
            <a:fld id="{83EA30B7-9EA1-42A8-B0C7-314E8F687B8B}" type="slidenum">
              <a:rPr lang="en-GB" smtClean="0"/>
              <a:t>‹#›</a:t>
            </a:fld>
            <a:endParaRPr lang="en-GB"/>
          </a:p>
        </p:txBody>
      </p:sp>
    </p:spTree>
    <p:extLst>
      <p:ext uri="{BB962C8B-B14F-4D97-AF65-F5344CB8AC3E}">
        <p14:creationId xmlns:p14="http://schemas.microsoft.com/office/powerpoint/2010/main" val="107473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97D028F7-2739-469C-8B49-FF397EDB7E6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590955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97D028F7-2739-469C-8B49-FF397EDB7E6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27390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97D028F7-2739-469C-8B49-FF397EDB7E6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093836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737F3385-2B39-4A27-8ABE-0CD7F4715EF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942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A49B8D99-B8B4-472A-9FFC-D3B0F3B10BC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67636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A49B8D99-B8B4-472A-9FFC-D3B0F3B10BC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922887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A49B8D99-B8B4-472A-9FFC-D3B0F3B10BC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125776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A49B8D99-B8B4-472A-9FFC-D3B0F3B10BC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63895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A49B8D99-B8B4-472A-9FFC-D3B0F3B10BC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838663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A49B8D99-B8B4-472A-9FFC-D3B0F3B10BC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2955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B14D5-7A3C-4549-9F98-D72E7FAFC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2A3F0D-34A2-469A-9008-07EF6BD031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46B870-72F1-49D9-89F6-B0A6EBFBF4FB}"/>
              </a:ext>
            </a:extLst>
          </p:cNvPr>
          <p:cNvSpPr>
            <a:spLocks noGrp="1"/>
          </p:cNvSpPr>
          <p:nvPr>
            <p:ph type="dt" sz="half" idx="10"/>
          </p:nvPr>
        </p:nvSpPr>
        <p:spPr/>
        <p:txBody>
          <a:bodyPr/>
          <a:lstStyle/>
          <a:p>
            <a:fld id="{64746B57-AA48-490D-AC7D-6D9561350379}" type="datetimeFigureOut">
              <a:rPr lang="en-GB" smtClean="0"/>
              <a:t>29/05/2020</a:t>
            </a:fld>
            <a:endParaRPr lang="en-GB"/>
          </a:p>
        </p:txBody>
      </p:sp>
      <p:sp>
        <p:nvSpPr>
          <p:cNvPr id="5" name="Footer Placeholder 4">
            <a:extLst>
              <a:ext uri="{FF2B5EF4-FFF2-40B4-BE49-F238E27FC236}">
                <a16:creationId xmlns:a16="http://schemas.microsoft.com/office/drawing/2014/main" id="{256AE173-BBAB-4344-8DC0-4B12AAA156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1A7BD-AE75-4912-8525-2E5549AB7975}"/>
              </a:ext>
            </a:extLst>
          </p:cNvPr>
          <p:cNvSpPr>
            <a:spLocks noGrp="1"/>
          </p:cNvSpPr>
          <p:nvPr>
            <p:ph type="sldNum" sz="quarter" idx="12"/>
          </p:nvPr>
        </p:nvSpPr>
        <p:spPr/>
        <p:txBody>
          <a:bodyPr/>
          <a:lstStyle/>
          <a:p>
            <a:fld id="{83EA30B7-9EA1-42A8-B0C7-314E8F687B8B}" type="slidenum">
              <a:rPr lang="en-GB" smtClean="0"/>
              <a:t>‹#›</a:t>
            </a:fld>
            <a:endParaRPr lang="en-GB"/>
          </a:p>
        </p:txBody>
      </p:sp>
    </p:spTree>
    <p:extLst>
      <p:ext uri="{BB962C8B-B14F-4D97-AF65-F5344CB8AC3E}">
        <p14:creationId xmlns:p14="http://schemas.microsoft.com/office/powerpoint/2010/main" val="276118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16CE-F6C9-4804-A3EA-C339C49FF3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B8827D-0705-4221-BC72-26EE31B32A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A34ED4-8DA8-4847-B4BD-F6C9FE7868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B9E8F0-835E-4EBD-8E04-F0C05FFFD433}"/>
              </a:ext>
            </a:extLst>
          </p:cNvPr>
          <p:cNvSpPr>
            <a:spLocks noGrp="1"/>
          </p:cNvSpPr>
          <p:nvPr>
            <p:ph type="dt" sz="half" idx="10"/>
          </p:nvPr>
        </p:nvSpPr>
        <p:spPr/>
        <p:txBody>
          <a:bodyPr/>
          <a:lstStyle/>
          <a:p>
            <a:fld id="{64746B57-AA48-490D-AC7D-6D9561350379}" type="datetimeFigureOut">
              <a:rPr lang="en-GB" smtClean="0"/>
              <a:t>29/05/2020</a:t>
            </a:fld>
            <a:endParaRPr lang="en-GB"/>
          </a:p>
        </p:txBody>
      </p:sp>
      <p:sp>
        <p:nvSpPr>
          <p:cNvPr id="6" name="Footer Placeholder 5">
            <a:extLst>
              <a:ext uri="{FF2B5EF4-FFF2-40B4-BE49-F238E27FC236}">
                <a16:creationId xmlns:a16="http://schemas.microsoft.com/office/drawing/2014/main" id="{6C185388-9050-4758-BB6B-BF23356266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619DCB-D376-44F8-925E-E23277C1F327}"/>
              </a:ext>
            </a:extLst>
          </p:cNvPr>
          <p:cNvSpPr>
            <a:spLocks noGrp="1"/>
          </p:cNvSpPr>
          <p:nvPr>
            <p:ph type="sldNum" sz="quarter" idx="12"/>
          </p:nvPr>
        </p:nvSpPr>
        <p:spPr/>
        <p:txBody>
          <a:bodyPr/>
          <a:lstStyle/>
          <a:p>
            <a:fld id="{83EA30B7-9EA1-42A8-B0C7-314E8F687B8B}" type="slidenum">
              <a:rPr lang="en-GB" smtClean="0"/>
              <a:t>‹#›</a:t>
            </a:fld>
            <a:endParaRPr lang="en-GB"/>
          </a:p>
        </p:txBody>
      </p:sp>
    </p:spTree>
    <p:extLst>
      <p:ext uri="{BB962C8B-B14F-4D97-AF65-F5344CB8AC3E}">
        <p14:creationId xmlns:p14="http://schemas.microsoft.com/office/powerpoint/2010/main" val="283129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1FD7-B8D2-42DE-806A-35A7A936C1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ABC136-E9F3-40E2-9452-5398424DBF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A1F8E1-4923-4A4D-A0AC-0770ACBA49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899368-F024-449D-B362-3645E4B789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E23727-584D-46FE-A00C-406A18CEB0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1F4E16-F90D-47B0-B292-AC52E58F996F}"/>
              </a:ext>
            </a:extLst>
          </p:cNvPr>
          <p:cNvSpPr>
            <a:spLocks noGrp="1"/>
          </p:cNvSpPr>
          <p:nvPr>
            <p:ph type="dt" sz="half" idx="10"/>
          </p:nvPr>
        </p:nvSpPr>
        <p:spPr/>
        <p:txBody>
          <a:bodyPr/>
          <a:lstStyle/>
          <a:p>
            <a:fld id="{64746B57-AA48-490D-AC7D-6D9561350379}" type="datetimeFigureOut">
              <a:rPr lang="en-GB" smtClean="0"/>
              <a:t>29/05/2020</a:t>
            </a:fld>
            <a:endParaRPr lang="en-GB"/>
          </a:p>
        </p:txBody>
      </p:sp>
      <p:sp>
        <p:nvSpPr>
          <p:cNvPr id="8" name="Footer Placeholder 7">
            <a:extLst>
              <a:ext uri="{FF2B5EF4-FFF2-40B4-BE49-F238E27FC236}">
                <a16:creationId xmlns:a16="http://schemas.microsoft.com/office/drawing/2014/main" id="{6D96FED4-7FF2-4D75-BC1C-8EF0AE49F8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85BF55-5C3D-4E13-8382-E52808B28EA4}"/>
              </a:ext>
            </a:extLst>
          </p:cNvPr>
          <p:cNvSpPr>
            <a:spLocks noGrp="1"/>
          </p:cNvSpPr>
          <p:nvPr>
            <p:ph type="sldNum" sz="quarter" idx="12"/>
          </p:nvPr>
        </p:nvSpPr>
        <p:spPr/>
        <p:txBody>
          <a:bodyPr/>
          <a:lstStyle/>
          <a:p>
            <a:fld id="{83EA30B7-9EA1-42A8-B0C7-314E8F687B8B}" type="slidenum">
              <a:rPr lang="en-GB" smtClean="0"/>
              <a:t>‹#›</a:t>
            </a:fld>
            <a:endParaRPr lang="en-GB"/>
          </a:p>
        </p:txBody>
      </p:sp>
    </p:spTree>
    <p:extLst>
      <p:ext uri="{BB962C8B-B14F-4D97-AF65-F5344CB8AC3E}">
        <p14:creationId xmlns:p14="http://schemas.microsoft.com/office/powerpoint/2010/main" val="131895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6AA0B-9764-48C7-9C51-A41F1BA68D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F9087D-4412-48B0-A523-6603B6157E5C}"/>
              </a:ext>
            </a:extLst>
          </p:cNvPr>
          <p:cNvSpPr>
            <a:spLocks noGrp="1"/>
          </p:cNvSpPr>
          <p:nvPr>
            <p:ph type="dt" sz="half" idx="10"/>
          </p:nvPr>
        </p:nvSpPr>
        <p:spPr/>
        <p:txBody>
          <a:bodyPr/>
          <a:lstStyle/>
          <a:p>
            <a:fld id="{64746B57-AA48-490D-AC7D-6D9561350379}" type="datetimeFigureOut">
              <a:rPr lang="en-GB" smtClean="0"/>
              <a:t>29/05/2020</a:t>
            </a:fld>
            <a:endParaRPr lang="en-GB"/>
          </a:p>
        </p:txBody>
      </p:sp>
      <p:sp>
        <p:nvSpPr>
          <p:cNvPr id="4" name="Footer Placeholder 3">
            <a:extLst>
              <a:ext uri="{FF2B5EF4-FFF2-40B4-BE49-F238E27FC236}">
                <a16:creationId xmlns:a16="http://schemas.microsoft.com/office/drawing/2014/main" id="{A5AF8290-3C88-4B8D-B818-3A6D210636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9D2E93-7AD1-406D-B6E0-14CD99A51F39}"/>
              </a:ext>
            </a:extLst>
          </p:cNvPr>
          <p:cNvSpPr>
            <a:spLocks noGrp="1"/>
          </p:cNvSpPr>
          <p:nvPr>
            <p:ph type="sldNum" sz="quarter" idx="12"/>
          </p:nvPr>
        </p:nvSpPr>
        <p:spPr/>
        <p:txBody>
          <a:bodyPr/>
          <a:lstStyle/>
          <a:p>
            <a:fld id="{83EA30B7-9EA1-42A8-B0C7-314E8F687B8B}" type="slidenum">
              <a:rPr lang="en-GB" smtClean="0"/>
              <a:t>‹#›</a:t>
            </a:fld>
            <a:endParaRPr lang="en-GB"/>
          </a:p>
        </p:txBody>
      </p:sp>
    </p:spTree>
    <p:extLst>
      <p:ext uri="{BB962C8B-B14F-4D97-AF65-F5344CB8AC3E}">
        <p14:creationId xmlns:p14="http://schemas.microsoft.com/office/powerpoint/2010/main" val="392129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4D0E82-4A4E-477D-B800-2D2BE2CD4AEE}"/>
              </a:ext>
            </a:extLst>
          </p:cNvPr>
          <p:cNvSpPr>
            <a:spLocks noGrp="1"/>
          </p:cNvSpPr>
          <p:nvPr>
            <p:ph type="dt" sz="half" idx="10"/>
          </p:nvPr>
        </p:nvSpPr>
        <p:spPr/>
        <p:txBody>
          <a:bodyPr/>
          <a:lstStyle/>
          <a:p>
            <a:fld id="{64746B57-AA48-490D-AC7D-6D9561350379}" type="datetimeFigureOut">
              <a:rPr lang="en-GB" smtClean="0"/>
              <a:t>29/05/2020</a:t>
            </a:fld>
            <a:endParaRPr lang="en-GB"/>
          </a:p>
        </p:txBody>
      </p:sp>
      <p:sp>
        <p:nvSpPr>
          <p:cNvPr id="3" name="Footer Placeholder 2">
            <a:extLst>
              <a:ext uri="{FF2B5EF4-FFF2-40B4-BE49-F238E27FC236}">
                <a16:creationId xmlns:a16="http://schemas.microsoft.com/office/drawing/2014/main" id="{41DEEFB4-954A-4449-9995-9D708054A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50FAAE-0856-4EE9-BC4D-67EA582B51E8}"/>
              </a:ext>
            </a:extLst>
          </p:cNvPr>
          <p:cNvSpPr>
            <a:spLocks noGrp="1"/>
          </p:cNvSpPr>
          <p:nvPr>
            <p:ph type="sldNum" sz="quarter" idx="12"/>
          </p:nvPr>
        </p:nvSpPr>
        <p:spPr/>
        <p:txBody>
          <a:bodyPr/>
          <a:lstStyle/>
          <a:p>
            <a:fld id="{83EA30B7-9EA1-42A8-B0C7-314E8F687B8B}" type="slidenum">
              <a:rPr lang="en-GB" smtClean="0"/>
              <a:t>‹#›</a:t>
            </a:fld>
            <a:endParaRPr lang="en-GB"/>
          </a:p>
        </p:txBody>
      </p:sp>
    </p:spTree>
    <p:extLst>
      <p:ext uri="{BB962C8B-B14F-4D97-AF65-F5344CB8AC3E}">
        <p14:creationId xmlns:p14="http://schemas.microsoft.com/office/powerpoint/2010/main" val="209745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7806C-23D8-4CC5-ACE9-E8F1C3987F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A7BF47-30A4-4860-AAF0-AB2D2A4F6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0431BC-7FDC-4F77-A8F1-9382370F14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529178-CA7E-4ABD-83D9-D8D0ECBD7E54}"/>
              </a:ext>
            </a:extLst>
          </p:cNvPr>
          <p:cNvSpPr>
            <a:spLocks noGrp="1"/>
          </p:cNvSpPr>
          <p:nvPr>
            <p:ph type="dt" sz="half" idx="10"/>
          </p:nvPr>
        </p:nvSpPr>
        <p:spPr/>
        <p:txBody>
          <a:bodyPr/>
          <a:lstStyle/>
          <a:p>
            <a:fld id="{64746B57-AA48-490D-AC7D-6D9561350379}" type="datetimeFigureOut">
              <a:rPr lang="en-GB" smtClean="0"/>
              <a:t>29/05/2020</a:t>
            </a:fld>
            <a:endParaRPr lang="en-GB"/>
          </a:p>
        </p:txBody>
      </p:sp>
      <p:sp>
        <p:nvSpPr>
          <p:cNvPr id="6" name="Footer Placeholder 5">
            <a:extLst>
              <a:ext uri="{FF2B5EF4-FFF2-40B4-BE49-F238E27FC236}">
                <a16:creationId xmlns:a16="http://schemas.microsoft.com/office/drawing/2014/main" id="{D20882D6-11D0-4410-81E1-D0BAA297F0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C02514-DBB8-42D6-AF9E-658A8A263374}"/>
              </a:ext>
            </a:extLst>
          </p:cNvPr>
          <p:cNvSpPr>
            <a:spLocks noGrp="1"/>
          </p:cNvSpPr>
          <p:nvPr>
            <p:ph type="sldNum" sz="quarter" idx="12"/>
          </p:nvPr>
        </p:nvSpPr>
        <p:spPr/>
        <p:txBody>
          <a:bodyPr/>
          <a:lstStyle/>
          <a:p>
            <a:fld id="{83EA30B7-9EA1-42A8-B0C7-314E8F687B8B}" type="slidenum">
              <a:rPr lang="en-GB" smtClean="0"/>
              <a:t>‹#›</a:t>
            </a:fld>
            <a:endParaRPr lang="en-GB"/>
          </a:p>
        </p:txBody>
      </p:sp>
    </p:spTree>
    <p:extLst>
      <p:ext uri="{BB962C8B-B14F-4D97-AF65-F5344CB8AC3E}">
        <p14:creationId xmlns:p14="http://schemas.microsoft.com/office/powerpoint/2010/main" val="122792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211B5-7C5D-4B78-AA1B-B9F550B4E9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01046D-B9DC-4D5E-9EEC-09B1779BF3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AFC5CE5-1697-4E0E-871C-710F7EB8B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373CA7-62ED-4C63-8BDB-031BC68973C2}"/>
              </a:ext>
            </a:extLst>
          </p:cNvPr>
          <p:cNvSpPr>
            <a:spLocks noGrp="1"/>
          </p:cNvSpPr>
          <p:nvPr>
            <p:ph type="dt" sz="half" idx="10"/>
          </p:nvPr>
        </p:nvSpPr>
        <p:spPr/>
        <p:txBody>
          <a:bodyPr/>
          <a:lstStyle/>
          <a:p>
            <a:fld id="{64746B57-AA48-490D-AC7D-6D9561350379}" type="datetimeFigureOut">
              <a:rPr lang="en-GB" smtClean="0"/>
              <a:t>29/05/2020</a:t>
            </a:fld>
            <a:endParaRPr lang="en-GB"/>
          </a:p>
        </p:txBody>
      </p:sp>
      <p:sp>
        <p:nvSpPr>
          <p:cNvPr id="6" name="Footer Placeholder 5">
            <a:extLst>
              <a:ext uri="{FF2B5EF4-FFF2-40B4-BE49-F238E27FC236}">
                <a16:creationId xmlns:a16="http://schemas.microsoft.com/office/drawing/2014/main" id="{F3C77256-C693-4447-A405-DB6E13B22A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12683A-8173-4246-A8BD-D47A07ACF853}"/>
              </a:ext>
            </a:extLst>
          </p:cNvPr>
          <p:cNvSpPr>
            <a:spLocks noGrp="1"/>
          </p:cNvSpPr>
          <p:nvPr>
            <p:ph type="sldNum" sz="quarter" idx="12"/>
          </p:nvPr>
        </p:nvSpPr>
        <p:spPr/>
        <p:txBody>
          <a:bodyPr/>
          <a:lstStyle/>
          <a:p>
            <a:fld id="{83EA30B7-9EA1-42A8-B0C7-314E8F687B8B}" type="slidenum">
              <a:rPr lang="en-GB" smtClean="0"/>
              <a:t>‹#›</a:t>
            </a:fld>
            <a:endParaRPr lang="en-GB"/>
          </a:p>
        </p:txBody>
      </p:sp>
    </p:spTree>
    <p:extLst>
      <p:ext uri="{BB962C8B-B14F-4D97-AF65-F5344CB8AC3E}">
        <p14:creationId xmlns:p14="http://schemas.microsoft.com/office/powerpoint/2010/main" val="402536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A5F6B-9F05-44C1-98F7-1E94E6455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86FEED-80CC-44C6-BE85-FC949D5A17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1FA556-FA84-4A8C-9C96-BEA04B7525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46B57-AA48-490D-AC7D-6D9561350379}" type="datetimeFigureOut">
              <a:rPr lang="en-GB" smtClean="0"/>
              <a:t>29/05/2020</a:t>
            </a:fld>
            <a:endParaRPr lang="en-GB"/>
          </a:p>
        </p:txBody>
      </p:sp>
      <p:sp>
        <p:nvSpPr>
          <p:cNvPr id="5" name="Footer Placeholder 4">
            <a:extLst>
              <a:ext uri="{FF2B5EF4-FFF2-40B4-BE49-F238E27FC236}">
                <a16:creationId xmlns:a16="http://schemas.microsoft.com/office/drawing/2014/main" id="{78BB8CC3-D031-40B4-95AF-03D5CE6107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D73122-B507-404F-AB66-A2329912B5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A30B7-9EA1-42A8-B0C7-314E8F687B8B}" type="slidenum">
              <a:rPr lang="en-GB" smtClean="0"/>
              <a:t>‹#›</a:t>
            </a:fld>
            <a:endParaRPr lang="en-GB"/>
          </a:p>
        </p:txBody>
      </p:sp>
    </p:spTree>
    <p:extLst>
      <p:ext uri="{BB962C8B-B14F-4D97-AF65-F5344CB8AC3E}">
        <p14:creationId xmlns:p14="http://schemas.microsoft.com/office/powerpoint/2010/main" val="3850800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5" r:id="rId24"/>
    <p:sldLayoutId id="2147483676" r:id="rId25"/>
    <p:sldLayoutId id="2147483677" r:id="rId26"/>
    <p:sldLayoutId id="2147483678" r:id="rId27"/>
    <p:sldLayoutId id="2147483679" r:id="rId28"/>
    <p:sldLayoutId id="2147483681"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hyperlink" Target="https://www.glowwordbooks.com/blog/category/kids-online-mad-libs/"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bbc.co.uk/cbeebies/radio/the-three-little-pigs?collection=cbeebies-on-stage"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9.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nrich.maths.org/223/solution"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hyperlink" Target="about:blank" TargetMode="Externa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B4A1A0-06C6-4869-B3CB-4A25AFC12DA9}"/>
              </a:ext>
            </a:extLst>
          </p:cNvPr>
          <p:cNvSpPr>
            <a:spLocks noGrp="1"/>
          </p:cNvSpPr>
          <p:nvPr>
            <p:ph type="ctrTitle"/>
          </p:nvPr>
        </p:nvSpPr>
        <p:spPr>
          <a:xfrm>
            <a:off x="3045368" y="2043663"/>
            <a:ext cx="6105194" cy="2031055"/>
          </a:xfrm>
        </p:spPr>
        <p:txBody>
          <a:bodyPr>
            <a:normAutofit/>
          </a:bodyPr>
          <a:lstStyle/>
          <a:p>
            <a:r>
              <a:rPr lang="en-GB" dirty="0">
                <a:solidFill>
                  <a:srgbClr val="FFFFFF"/>
                </a:solidFill>
                <a:latin typeface="Comic Sans MS" panose="030F0702030302020204" pitchFamily="66" charset="0"/>
              </a:rPr>
              <a:t>Home Learning</a:t>
            </a:r>
          </a:p>
        </p:txBody>
      </p:sp>
      <p:sp>
        <p:nvSpPr>
          <p:cNvPr id="3" name="Subtitle 2">
            <a:extLst>
              <a:ext uri="{FF2B5EF4-FFF2-40B4-BE49-F238E27FC236}">
                <a16:creationId xmlns:a16="http://schemas.microsoft.com/office/drawing/2014/main" id="{E54A1DA6-82E1-4818-A37F-B1A822E742FD}"/>
              </a:ext>
            </a:extLst>
          </p:cNvPr>
          <p:cNvSpPr>
            <a:spLocks noGrp="1"/>
          </p:cNvSpPr>
          <p:nvPr>
            <p:ph type="subTitle" idx="1"/>
          </p:nvPr>
        </p:nvSpPr>
        <p:spPr>
          <a:xfrm>
            <a:off x="3045368" y="4074718"/>
            <a:ext cx="6105194" cy="1516457"/>
          </a:xfrm>
        </p:spPr>
        <p:txBody>
          <a:bodyPr>
            <a:normAutofit/>
          </a:bodyPr>
          <a:lstStyle/>
          <a:p>
            <a:r>
              <a:rPr lang="en-GB" dirty="0">
                <a:solidFill>
                  <a:srgbClr val="FFFFFF"/>
                </a:solidFill>
                <a:latin typeface="Comic Sans MS" panose="030F0702030302020204" pitchFamily="66" charset="0"/>
              </a:rPr>
              <a:t>01.06.2020</a:t>
            </a:r>
          </a:p>
          <a:p>
            <a:endParaRPr lang="en-GB" dirty="0">
              <a:solidFill>
                <a:srgbClr val="FFFFFF"/>
              </a:solidFill>
              <a:latin typeface="Comic Sans MS" panose="030F0702030302020204" pitchFamily="66" charset="0"/>
            </a:endParaRPr>
          </a:p>
          <a:p>
            <a:endParaRPr lang="en-GB" dirty="0">
              <a:solidFill>
                <a:srgbClr val="FFFFFF"/>
              </a:solidFill>
              <a:latin typeface="Comic Sans MS" panose="030F0702030302020204" pitchFamily="66" charset="0"/>
            </a:endParaRPr>
          </a:p>
        </p:txBody>
      </p:sp>
    </p:spTree>
    <p:extLst>
      <p:ext uri="{BB962C8B-B14F-4D97-AF65-F5344CB8AC3E}">
        <p14:creationId xmlns:p14="http://schemas.microsoft.com/office/powerpoint/2010/main" val="188383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A02B-EAE8-4DD6-B7B8-731805E1A63B}"/>
              </a:ext>
            </a:extLst>
          </p:cNvPr>
          <p:cNvSpPr>
            <a:spLocks noGrp="1"/>
          </p:cNvSpPr>
          <p:nvPr>
            <p:ph type="title"/>
          </p:nvPr>
        </p:nvSpPr>
        <p:spPr/>
        <p:txBody>
          <a:bodyPr>
            <a:normAutofit fontScale="90000"/>
          </a:bodyPr>
          <a:lstStyle/>
          <a:p>
            <a:r>
              <a:rPr lang="en-GB" dirty="0">
                <a:solidFill>
                  <a:srgbClr val="00B050"/>
                </a:solidFill>
                <a:latin typeface="Comic Sans MS" panose="030F0702030302020204" pitchFamily="66" charset="0"/>
              </a:rPr>
              <a:t>Todays activity uses different word types.</a:t>
            </a:r>
            <a:br>
              <a:rPr lang="en-GB" dirty="0">
                <a:solidFill>
                  <a:srgbClr val="00B050"/>
                </a:solidFill>
                <a:latin typeface="Comic Sans MS" panose="030F0702030302020204" pitchFamily="66" charset="0"/>
              </a:rPr>
            </a:br>
            <a:r>
              <a:rPr lang="en-GB" dirty="0">
                <a:solidFill>
                  <a:srgbClr val="00B050"/>
                </a:solidFill>
                <a:latin typeface="Comic Sans MS" panose="030F0702030302020204" pitchFamily="66" charset="0"/>
              </a:rPr>
              <a:t>Use this information to remind you of different word types… </a:t>
            </a:r>
          </a:p>
        </p:txBody>
      </p:sp>
      <p:pic>
        <p:nvPicPr>
          <p:cNvPr id="5" name="Content Placeholder 4">
            <a:extLst>
              <a:ext uri="{FF2B5EF4-FFF2-40B4-BE49-F238E27FC236}">
                <a16:creationId xmlns:a16="http://schemas.microsoft.com/office/drawing/2014/main" id="{8139E18A-FB58-42F8-B8CA-F313C37780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6475" y="3991769"/>
            <a:ext cx="19050" cy="19050"/>
          </a:xfrm>
        </p:spPr>
      </p:pic>
      <p:pic>
        <p:nvPicPr>
          <p:cNvPr id="8" name="Picture 7">
            <a:extLst>
              <a:ext uri="{FF2B5EF4-FFF2-40B4-BE49-F238E27FC236}">
                <a16:creationId xmlns:a16="http://schemas.microsoft.com/office/drawing/2014/main" id="{84C52E8D-CCCD-46E0-BA65-FD706A4B2F24}"/>
              </a:ext>
            </a:extLst>
          </p:cNvPr>
          <p:cNvPicPr>
            <a:picLocks noChangeAspect="1"/>
          </p:cNvPicPr>
          <p:nvPr/>
        </p:nvPicPr>
        <p:blipFill>
          <a:blip r:embed="rId3"/>
          <a:stretch>
            <a:fillRect/>
          </a:stretch>
        </p:blipFill>
        <p:spPr>
          <a:xfrm>
            <a:off x="6973295" y="1471019"/>
            <a:ext cx="3013639" cy="2133600"/>
          </a:xfrm>
          <a:prstGeom prst="rect">
            <a:avLst/>
          </a:prstGeom>
        </p:spPr>
      </p:pic>
      <p:pic>
        <p:nvPicPr>
          <p:cNvPr id="10" name="Picture 9">
            <a:extLst>
              <a:ext uri="{FF2B5EF4-FFF2-40B4-BE49-F238E27FC236}">
                <a16:creationId xmlns:a16="http://schemas.microsoft.com/office/drawing/2014/main" id="{4AC00551-43D2-438C-BC0F-10FF3E8303C5}"/>
              </a:ext>
            </a:extLst>
          </p:cNvPr>
          <p:cNvPicPr>
            <a:picLocks noChangeAspect="1"/>
          </p:cNvPicPr>
          <p:nvPr/>
        </p:nvPicPr>
        <p:blipFill>
          <a:blip r:embed="rId4"/>
          <a:stretch>
            <a:fillRect/>
          </a:stretch>
        </p:blipFill>
        <p:spPr>
          <a:xfrm>
            <a:off x="838200" y="1874441"/>
            <a:ext cx="2758567" cy="1933575"/>
          </a:xfrm>
          <a:prstGeom prst="rect">
            <a:avLst/>
          </a:prstGeom>
        </p:spPr>
      </p:pic>
      <p:pic>
        <p:nvPicPr>
          <p:cNvPr id="11" name="Picture 10">
            <a:extLst>
              <a:ext uri="{FF2B5EF4-FFF2-40B4-BE49-F238E27FC236}">
                <a16:creationId xmlns:a16="http://schemas.microsoft.com/office/drawing/2014/main" id="{42BA73E4-2759-49FB-BBF0-B6043158AB72}"/>
              </a:ext>
            </a:extLst>
          </p:cNvPr>
          <p:cNvPicPr>
            <a:picLocks noChangeAspect="1"/>
          </p:cNvPicPr>
          <p:nvPr/>
        </p:nvPicPr>
        <p:blipFill>
          <a:blip r:embed="rId5"/>
          <a:stretch>
            <a:fillRect/>
          </a:stretch>
        </p:blipFill>
        <p:spPr>
          <a:xfrm>
            <a:off x="3352800" y="4024392"/>
            <a:ext cx="3137845" cy="2200299"/>
          </a:xfrm>
          <a:prstGeom prst="rect">
            <a:avLst/>
          </a:prstGeom>
        </p:spPr>
      </p:pic>
      <p:pic>
        <p:nvPicPr>
          <p:cNvPr id="12" name="Picture 11">
            <a:extLst>
              <a:ext uri="{FF2B5EF4-FFF2-40B4-BE49-F238E27FC236}">
                <a16:creationId xmlns:a16="http://schemas.microsoft.com/office/drawing/2014/main" id="{7012B80E-9DBD-4D57-B0CB-AF45B0E93BCB}"/>
              </a:ext>
            </a:extLst>
          </p:cNvPr>
          <p:cNvPicPr>
            <a:picLocks noChangeAspect="1"/>
          </p:cNvPicPr>
          <p:nvPr/>
        </p:nvPicPr>
        <p:blipFill>
          <a:blip r:embed="rId6"/>
          <a:stretch>
            <a:fillRect/>
          </a:stretch>
        </p:blipFill>
        <p:spPr>
          <a:xfrm>
            <a:off x="7981331" y="3696495"/>
            <a:ext cx="3466835" cy="2466975"/>
          </a:xfrm>
          <a:prstGeom prst="rect">
            <a:avLst/>
          </a:prstGeom>
        </p:spPr>
      </p:pic>
    </p:spTree>
    <p:extLst>
      <p:ext uri="{BB962C8B-B14F-4D97-AF65-F5344CB8AC3E}">
        <p14:creationId xmlns:p14="http://schemas.microsoft.com/office/powerpoint/2010/main" val="233985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A02B-EAE8-4DD6-B7B8-731805E1A63B}"/>
              </a:ext>
            </a:extLst>
          </p:cNvPr>
          <p:cNvSpPr>
            <a:spLocks noGrp="1"/>
          </p:cNvSpPr>
          <p:nvPr>
            <p:ph type="title"/>
          </p:nvPr>
        </p:nvSpPr>
        <p:spPr>
          <a:xfrm>
            <a:off x="800100" y="1193800"/>
            <a:ext cx="3996690" cy="4092575"/>
          </a:xfrm>
        </p:spPr>
        <p:txBody>
          <a:bodyPr>
            <a:noAutofit/>
          </a:bodyPr>
          <a:lstStyle/>
          <a:p>
            <a:r>
              <a:rPr lang="en-GB" sz="2400" dirty="0">
                <a:solidFill>
                  <a:srgbClr val="00B050"/>
                </a:solidFill>
                <a:latin typeface="Comic Sans MS" panose="030F0702030302020204" pitchFamily="66" charset="0"/>
              </a:rPr>
              <a:t>Verbal activity. </a:t>
            </a:r>
            <a:br>
              <a:rPr lang="en-GB" sz="2400" dirty="0">
                <a:solidFill>
                  <a:srgbClr val="00B050"/>
                </a:solidFill>
                <a:latin typeface="Comic Sans MS" panose="030F0702030302020204" pitchFamily="66" charset="0"/>
              </a:rPr>
            </a:br>
            <a:br>
              <a:rPr lang="en-GB" sz="2400" dirty="0">
                <a:solidFill>
                  <a:srgbClr val="00B050"/>
                </a:solidFill>
                <a:latin typeface="Comic Sans MS" panose="030F0702030302020204" pitchFamily="66" charset="0"/>
              </a:rPr>
            </a:br>
            <a:r>
              <a:rPr lang="en-GB" sz="2400" dirty="0">
                <a:solidFill>
                  <a:srgbClr val="00B050"/>
                </a:solidFill>
                <a:latin typeface="Comic Sans MS" panose="030F0702030302020204" pitchFamily="66" charset="0"/>
              </a:rPr>
              <a:t>This story has missing words. Look at the word type in brackets under each missing word. Can you fill it with your own word. Read the story out loud with your chosen words. </a:t>
            </a:r>
            <a:br>
              <a:rPr lang="en-GB" sz="2400" dirty="0">
                <a:solidFill>
                  <a:srgbClr val="00B050"/>
                </a:solidFill>
                <a:latin typeface="Comic Sans MS" panose="030F0702030302020204" pitchFamily="66" charset="0"/>
              </a:rPr>
            </a:br>
            <a:r>
              <a:rPr lang="en-GB" sz="2400" dirty="0">
                <a:solidFill>
                  <a:srgbClr val="00B050"/>
                </a:solidFill>
                <a:latin typeface="Comic Sans MS" panose="030F0702030302020204" pitchFamily="66" charset="0"/>
              </a:rPr>
              <a:t>Does it make sense? </a:t>
            </a:r>
            <a:br>
              <a:rPr lang="en-GB" sz="1600" dirty="0"/>
            </a:br>
            <a:br>
              <a:rPr lang="en-GB" sz="1600" dirty="0"/>
            </a:br>
            <a:endParaRPr lang="en-GB" sz="1600" dirty="0"/>
          </a:p>
        </p:txBody>
      </p:sp>
      <p:pic>
        <p:nvPicPr>
          <p:cNvPr id="5" name="Content Placeholder 4">
            <a:extLst>
              <a:ext uri="{FF2B5EF4-FFF2-40B4-BE49-F238E27FC236}">
                <a16:creationId xmlns:a16="http://schemas.microsoft.com/office/drawing/2014/main" id="{8139E18A-FB58-42F8-B8CA-F313C37780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6475" y="3991769"/>
            <a:ext cx="19050" cy="19050"/>
          </a:xfrm>
        </p:spPr>
      </p:pic>
      <p:pic>
        <p:nvPicPr>
          <p:cNvPr id="4" name="Picture 3">
            <a:extLst>
              <a:ext uri="{FF2B5EF4-FFF2-40B4-BE49-F238E27FC236}">
                <a16:creationId xmlns:a16="http://schemas.microsoft.com/office/drawing/2014/main" id="{934E4D48-86B7-48AD-A56D-956812505983}"/>
              </a:ext>
            </a:extLst>
          </p:cNvPr>
          <p:cNvPicPr>
            <a:picLocks noChangeAspect="1"/>
          </p:cNvPicPr>
          <p:nvPr/>
        </p:nvPicPr>
        <p:blipFill>
          <a:blip r:embed="rId3"/>
          <a:stretch>
            <a:fillRect/>
          </a:stretch>
        </p:blipFill>
        <p:spPr>
          <a:xfrm>
            <a:off x="6086475" y="257218"/>
            <a:ext cx="5295900" cy="2866939"/>
          </a:xfrm>
          <a:prstGeom prst="rect">
            <a:avLst/>
          </a:prstGeom>
        </p:spPr>
      </p:pic>
      <p:pic>
        <p:nvPicPr>
          <p:cNvPr id="6" name="Picture 5">
            <a:extLst>
              <a:ext uri="{FF2B5EF4-FFF2-40B4-BE49-F238E27FC236}">
                <a16:creationId xmlns:a16="http://schemas.microsoft.com/office/drawing/2014/main" id="{FA3A3512-0C4E-4B77-904D-CC003507D554}"/>
              </a:ext>
            </a:extLst>
          </p:cNvPr>
          <p:cNvPicPr>
            <a:picLocks noChangeAspect="1"/>
          </p:cNvPicPr>
          <p:nvPr/>
        </p:nvPicPr>
        <p:blipFill>
          <a:blip r:embed="rId4"/>
          <a:stretch>
            <a:fillRect/>
          </a:stretch>
        </p:blipFill>
        <p:spPr>
          <a:xfrm>
            <a:off x="6162675" y="3124157"/>
            <a:ext cx="5219700" cy="3392607"/>
          </a:xfrm>
          <a:prstGeom prst="rect">
            <a:avLst/>
          </a:prstGeom>
        </p:spPr>
      </p:pic>
    </p:spTree>
    <p:extLst>
      <p:ext uri="{BB962C8B-B14F-4D97-AF65-F5344CB8AC3E}">
        <p14:creationId xmlns:p14="http://schemas.microsoft.com/office/powerpoint/2010/main" val="587294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496BF4E-8FF9-4395-A131-6D631B2F5D87}"/>
              </a:ext>
            </a:extLst>
          </p:cNvPr>
          <p:cNvSpPr>
            <a:spLocks noGrp="1"/>
          </p:cNvSpPr>
          <p:nvPr>
            <p:ph type="title"/>
          </p:nvPr>
        </p:nvSpPr>
        <p:spPr>
          <a:xfrm>
            <a:off x="640079" y="2053641"/>
            <a:ext cx="3669161" cy="2760098"/>
          </a:xfrm>
        </p:spPr>
        <p:txBody>
          <a:bodyPr>
            <a:normAutofit/>
          </a:bodyPr>
          <a:lstStyle/>
          <a:p>
            <a:r>
              <a:rPr lang="en-GB" sz="2100" dirty="0">
                <a:solidFill>
                  <a:srgbClr val="FFFFFF"/>
                </a:solidFill>
                <a:latin typeface="Comic Sans MS" panose="030F0702030302020204" pitchFamily="66" charset="0"/>
              </a:rPr>
              <a:t>On the next slide is another story with missing words. This time I am not going to show you the story until after you have chosen your words. On a scrap of paper or in your book write an example of each word in this order: </a:t>
            </a:r>
          </a:p>
        </p:txBody>
      </p:sp>
      <p:sp>
        <p:nvSpPr>
          <p:cNvPr id="3" name="Content Placeholder 2">
            <a:extLst>
              <a:ext uri="{FF2B5EF4-FFF2-40B4-BE49-F238E27FC236}">
                <a16:creationId xmlns:a16="http://schemas.microsoft.com/office/drawing/2014/main" id="{41BC4BB9-704C-4C1A-B95F-1AD7FFD25706}"/>
              </a:ext>
            </a:extLst>
          </p:cNvPr>
          <p:cNvSpPr>
            <a:spLocks noGrp="1"/>
          </p:cNvSpPr>
          <p:nvPr>
            <p:ph idx="1"/>
          </p:nvPr>
        </p:nvSpPr>
        <p:spPr>
          <a:xfrm>
            <a:off x="5608320" y="162560"/>
            <a:ext cx="2021840" cy="6421120"/>
          </a:xfrm>
        </p:spPr>
        <p:txBody>
          <a:bodyPr anchor="ctr">
            <a:normAutofit fontScale="85000" lnSpcReduction="20000"/>
          </a:bodyPr>
          <a:lstStyle/>
          <a:p>
            <a:pPr marL="342900" indent="-342900">
              <a:buFont typeface="+mj-lt"/>
              <a:buAutoNum type="arabicPeriod"/>
            </a:pPr>
            <a:r>
              <a:rPr lang="en-GB" sz="1800" dirty="0">
                <a:solidFill>
                  <a:srgbClr val="000000"/>
                </a:solidFill>
                <a:latin typeface="Comic Sans MS" panose="030F0702030302020204" pitchFamily="66" charset="0"/>
              </a:rPr>
              <a:t>Place </a:t>
            </a:r>
          </a:p>
          <a:p>
            <a:pPr marL="342900" indent="-342900">
              <a:buFont typeface="+mj-lt"/>
              <a:buAutoNum type="arabicPeriod"/>
            </a:pPr>
            <a:r>
              <a:rPr lang="en-GB" sz="1800" dirty="0">
                <a:solidFill>
                  <a:srgbClr val="000000"/>
                </a:solidFill>
                <a:latin typeface="Comic Sans MS" panose="030F0702030302020204" pitchFamily="66" charset="0"/>
              </a:rPr>
              <a:t>Verb-ed</a:t>
            </a:r>
          </a:p>
          <a:p>
            <a:pPr marL="342900" indent="-342900">
              <a:buFont typeface="+mj-lt"/>
              <a:buAutoNum type="arabicPeriod"/>
            </a:pPr>
            <a:r>
              <a:rPr lang="en-GB" sz="1800" dirty="0">
                <a:solidFill>
                  <a:srgbClr val="000000"/>
                </a:solidFill>
                <a:latin typeface="Comic Sans MS" panose="030F0702030302020204" pitchFamily="66" charset="0"/>
              </a:rPr>
              <a:t>Vehicle</a:t>
            </a:r>
          </a:p>
          <a:p>
            <a:pPr marL="342900" indent="-342900">
              <a:buFont typeface="+mj-lt"/>
              <a:buAutoNum type="arabicPeriod"/>
            </a:pPr>
            <a:r>
              <a:rPr lang="en-GB" sz="1800" dirty="0">
                <a:solidFill>
                  <a:srgbClr val="000000"/>
                </a:solidFill>
                <a:latin typeface="Comic Sans MS" panose="030F0702030302020204" pitchFamily="66" charset="0"/>
              </a:rPr>
              <a:t>Number</a:t>
            </a:r>
          </a:p>
          <a:p>
            <a:pPr marL="342900" indent="-342900">
              <a:buFont typeface="+mj-lt"/>
              <a:buAutoNum type="arabicPeriod"/>
            </a:pPr>
            <a:r>
              <a:rPr lang="en-GB" sz="1800" dirty="0">
                <a:solidFill>
                  <a:srgbClr val="000000"/>
                </a:solidFill>
                <a:latin typeface="Comic Sans MS" panose="030F0702030302020204" pitchFamily="66" charset="0"/>
              </a:rPr>
              <a:t>Nouns</a:t>
            </a:r>
          </a:p>
          <a:p>
            <a:pPr marL="342900" indent="-342900">
              <a:buFont typeface="+mj-lt"/>
              <a:buAutoNum type="arabicPeriod"/>
            </a:pPr>
            <a:r>
              <a:rPr lang="en-GB" sz="1800" dirty="0">
                <a:solidFill>
                  <a:srgbClr val="000000"/>
                </a:solidFill>
                <a:latin typeface="Comic Sans MS" panose="030F0702030302020204" pitchFamily="66" charset="0"/>
              </a:rPr>
              <a:t>Animals</a:t>
            </a:r>
          </a:p>
          <a:p>
            <a:pPr marL="342900" indent="-342900">
              <a:buFont typeface="+mj-lt"/>
              <a:buAutoNum type="arabicPeriod"/>
            </a:pPr>
            <a:r>
              <a:rPr lang="en-GB" sz="1800" dirty="0">
                <a:solidFill>
                  <a:srgbClr val="000000"/>
                </a:solidFill>
                <a:latin typeface="Comic Sans MS" panose="030F0702030302020204" pitchFamily="66" charset="0"/>
              </a:rPr>
              <a:t>Verb-</a:t>
            </a:r>
            <a:r>
              <a:rPr lang="en-GB" sz="1800" dirty="0" err="1">
                <a:solidFill>
                  <a:srgbClr val="000000"/>
                </a:solidFill>
                <a:latin typeface="Comic Sans MS" panose="030F0702030302020204" pitchFamily="66" charset="0"/>
              </a:rPr>
              <a:t>ing</a:t>
            </a:r>
            <a:endParaRPr lang="en-GB" sz="1800" dirty="0">
              <a:solidFill>
                <a:srgbClr val="000000"/>
              </a:solidFill>
              <a:latin typeface="Comic Sans MS" panose="030F0702030302020204" pitchFamily="66" charset="0"/>
            </a:endParaRPr>
          </a:p>
          <a:p>
            <a:pPr marL="342900" indent="-342900">
              <a:buFont typeface="+mj-lt"/>
              <a:buAutoNum type="arabicPeriod"/>
            </a:pPr>
            <a:r>
              <a:rPr lang="en-GB" sz="1800" dirty="0">
                <a:solidFill>
                  <a:srgbClr val="000000"/>
                </a:solidFill>
                <a:latin typeface="Comic Sans MS" panose="030F0702030302020204" pitchFamily="66" charset="0"/>
              </a:rPr>
              <a:t>Noun</a:t>
            </a:r>
          </a:p>
          <a:p>
            <a:pPr marL="342900" indent="-342900">
              <a:buFont typeface="+mj-lt"/>
              <a:buAutoNum type="arabicPeriod"/>
            </a:pPr>
            <a:r>
              <a:rPr lang="en-GB" sz="1800" dirty="0">
                <a:solidFill>
                  <a:srgbClr val="000000"/>
                </a:solidFill>
                <a:latin typeface="Comic Sans MS" panose="030F0702030302020204" pitchFamily="66" charset="0"/>
              </a:rPr>
              <a:t>Vehicle</a:t>
            </a:r>
          </a:p>
          <a:p>
            <a:pPr marL="342900" indent="-342900">
              <a:buFont typeface="+mj-lt"/>
              <a:buAutoNum type="arabicPeriod"/>
            </a:pPr>
            <a:r>
              <a:rPr lang="en-GB" sz="1800" dirty="0">
                <a:solidFill>
                  <a:srgbClr val="000000"/>
                </a:solidFill>
                <a:latin typeface="Comic Sans MS" panose="030F0702030302020204" pitchFamily="66" charset="0"/>
              </a:rPr>
              <a:t>Adjective</a:t>
            </a:r>
          </a:p>
          <a:p>
            <a:pPr marL="342900" indent="-342900">
              <a:buFont typeface="+mj-lt"/>
              <a:buAutoNum type="arabicPeriod"/>
            </a:pPr>
            <a:r>
              <a:rPr lang="en-GB" sz="1800" dirty="0">
                <a:solidFill>
                  <a:srgbClr val="000000"/>
                </a:solidFill>
                <a:latin typeface="Comic Sans MS" panose="030F0702030302020204" pitchFamily="66" charset="0"/>
              </a:rPr>
              <a:t>Place</a:t>
            </a:r>
          </a:p>
          <a:p>
            <a:pPr marL="342900" indent="-342900">
              <a:buFont typeface="+mj-lt"/>
              <a:buAutoNum type="arabicPeriod"/>
            </a:pPr>
            <a:r>
              <a:rPr lang="en-GB" sz="1800" dirty="0">
                <a:solidFill>
                  <a:srgbClr val="000000"/>
                </a:solidFill>
                <a:latin typeface="Comic Sans MS" panose="030F0702030302020204" pitchFamily="66" charset="0"/>
              </a:rPr>
              <a:t>Animals</a:t>
            </a:r>
          </a:p>
          <a:p>
            <a:pPr marL="342900" indent="-342900">
              <a:buFont typeface="+mj-lt"/>
              <a:buAutoNum type="arabicPeriod"/>
            </a:pPr>
            <a:r>
              <a:rPr lang="en-GB" sz="1800" dirty="0">
                <a:solidFill>
                  <a:srgbClr val="000000"/>
                </a:solidFill>
                <a:latin typeface="Comic Sans MS" panose="030F0702030302020204" pitchFamily="66" charset="0"/>
              </a:rPr>
              <a:t>Animals</a:t>
            </a:r>
          </a:p>
          <a:p>
            <a:pPr marL="342900" indent="-342900">
              <a:buFont typeface="+mj-lt"/>
              <a:buAutoNum type="arabicPeriod"/>
            </a:pPr>
            <a:r>
              <a:rPr lang="en-GB" sz="1800" dirty="0">
                <a:solidFill>
                  <a:srgbClr val="000000"/>
                </a:solidFill>
                <a:latin typeface="Comic Sans MS" panose="030F0702030302020204" pitchFamily="66" charset="0"/>
              </a:rPr>
              <a:t>Verb-</a:t>
            </a:r>
            <a:r>
              <a:rPr lang="en-GB" sz="1800" dirty="0" err="1">
                <a:solidFill>
                  <a:srgbClr val="000000"/>
                </a:solidFill>
                <a:latin typeface="Comic Sans MS" panose="030F0702030302020204" pitchFamily="66" charset="0"/>
              </a:rPr>
              <a:t>ing</a:t>
            </a:r>
            <a:endParaRPr lang="en-GB" sz="1800" dirty="0">
              <a:solidFill>
                <a:srgbClr val="000000"/>
              </a:solidFill>
              <a:latin typeface="Comic Sans MS" panose="030F0702030302020204" pitchFamily="66" charset="0"/>
            </a:endParaRPr>
          </a:p>
          <a:p>
            <a:pPr marL="342900" indent="-342900">
              <a:buFont typeface="+mj-lt"/>
              <a:buAutoNum type="arabicPeriod"/>
            </a:pPr>
            <a:r>
              <a:rPr lang="en-GB" sz="1800" dirty="0">
                <a:solidFill>
                  <a:srgbClr val="000000"/>
                </a:solidFill>
                <a:latin typeface="Comic Sans MS" panose="030F0702030302020204" pitchFamily="66" charset="0"/>
              </a:rPr>
              <a:t>Noun</a:t>
            </a:r>
          </a:p>
          <a:p>
            <a:pPr marL="342900" indent="-342900">
              <a:buFont typeface="+mj-lt"/>
              <a:buAutoNum type="arabicPeriod"/>
            </a:pPr>
            <a:r>
              <a:rPr lang="en-GB" sz="1800" dirty="0">
                <a:solidFill>
                  <a:srgbClr val="000000"/>
                </a:solidFill>
                <a:latin typeface="Comic Sans MS" panose="030F0702030302020204" pitchFamily="66" charset="0"/>
              </a:rPr>
              <a:t>Adjective </a:t>
            </a:r>
          </a:p>
          <a:p>
            <a:pPr marL="342900" indent="-342900">
              <a:buFont typeface="+mj-lt"/>
              <a:buAutoNum type="arabicPeriod"/>
            </a:pPr>
            <a:r>
              <a:rPr lang="en-GB" sz="1800" dirty="0">
                <a:solidFill>
                  <a:srgbClr val="000000"/>
                </a:solidFill>
                <a:latin typeface="Comic Sans MS" panose="030F0702030302020204" pitchFamily="66" charset="0"/>
              </a:rPr>
              <a:t>Nouns</a:t>
            </a:r>
          </a:p>
          <a:p>
            <a:pPr marL="342900" indent="-342900">
              <a:buFont typeface="+mj-lt"/>
              <a:buAutoNum type="arabicPeriod"/>
            </a:pPr>
            <a:r>
              <a:rPr lang="en-GB" sz="1800" dirty="0">
                <a:solidFill>
                  <a:srgbClr val="000000"/>
                </a:solidFill>
                <a:latin typeface="Comic Sans MS" panose="030F0702030302020204" pitchFamily="66" charset="0"/>
              </a:rPr>
              <a:t>Adjective</a:t>
            </a:r>
          </a:p>
          <a:p>
            <a:pPr marL="342900" indent="-342900">
              <a:buFont typeface="+mj-lt"/>
              <a:buAutoNum type="arabicPeriod"/>
            </a:pPr>
            <a:r>
              <a:rPr lang="en-GB" sz="1800" dirty="0">
                <a:solidFill>
                  <a:srgbClr val="000000"/>
                </a:solidFill>
                <a:latin typeface="Comic Sans MS" panose="030F0702030302020204" pitchFamily="66" charset="0"/>
              </a:rPr>
              <a:t>Food</a:t>
            </a:r>
          </a:p>
          <a:p>
            <a:pPr marL="342900" indent="-342900">
              <a:buFont typeface="+mj-lt"/>
              <a:buAutoNum type="arabicPeriod"/>
            </a:pPr>
            <a:r>
              <a:rPr lang="en-GB" sz="1800" dirty="0">
                <a:solidFill>
                  <a:srgbClr val="000000"/>
                </a:solidFill>
                <a:latin typeface="Comic Sans MS" panose="030F0702030302020204" pitchFamily="66" charset="0"/>
              </a:rPr>
              <a:t>Adjective</a:t>
            </a:r>
          </a:p>
          <a:p>
            <a:pPr marL="342900" indent="-342900">
              <a:buFont typeface="+mj-lt"/>
              <a:buAutoNum type="arabicPeriod"/>
            </a:pPr>
            <a:r>
              <a:rPr lang="en-GB" sz="1800" dirty="0">
                <a:solidFill>
                  <a:srgbClr val="000000"/>
                </a:solidFill>
                <a:latin typeface="Comic Sans MS" panose="030F0702030302020204" pitchFamily="66" charset="0"/>
              </a:rPr>
              <a:t>Nouns</a:t>
            </a:r>
          </a:p>
          <a:p>
            <a:pPr marL="342900" indent="-342900">
              <a:buFont typeface="+mj-lt"/>
              <a:buAutoNum type="arabicPeriod"/>
            </a:pPr>
            <a:r>
              <a:rPr lang="en-GB" sz="1800" dirty="0">
                <a:solidFill>
                  <a:srgbClr val="000000"/>
                </a:solidFill>
                <a:latin typeface="Comic Sans MS" panose="030F0702030302020204" pitchFamily="66" charset="0"/>
              </a:rPr>
              <a:t>Nouns</a:t>
            </a:r>
          </a:p>
          <a:p>
            <a:endParaRPr lang="en-GB" sz="800" dirty="0">
              <a:solidFill>
                <a:srgbClr val="000000"/>
              </a:solidFill>
            </a:endParaRPr>
          </a:p>
        </p:txBody>
      </p:sp>
    </p:spTree>
    <p:extLst>
      <p:ext uri="{BB962C8B-B14F-4D97-AF65-F5344CB8AC3E}">
        <p14:creationId xmlns:p14="http://schemas.microsoft.com/office/powerpoint/2010/main" val="912953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A02B-EAE8-4DD6-B7B8-731805E1A63B}"/>
              </a:ext>
            </a:extLst>
          </p:cNvPr>
          <p:cNvSpPr>
            <a:spLocks noGrp="1"/>
          </p:cNvSpPr>
          <p:nvPr>
            <p:ph type="title"/>
          </p:nvPr>
        </p:nvSpPr>
        <p:spPr>
          <a:xfrm>
            <a:off x="838200" y="365125"/>
            <a:ext cx="4038600" cy="5121276"/>
          </a:xfrm>
        </p:spPr>
        <p:txBody>
          <a:bodyPr/>
          <a:lstStyle/>
          <a:p>
            <a:r>
              <a:rPr lang="en-GB" dirty="0">
                <a:solidFill>
                  <a:srgbClr val="FFC000"/>
                </a:solidFill>
                <a:latin typeface="Comic Sans MS" panose="030F0702030302020204" pitchFamily="66" charset="0"/>
              </a:rPr>
              <a:t>Now put your chosen words in to the story. Read it aloud…does it makes sense?  </a:t>
            </a:r>
          </a:p>
        </p:txBody>
      </p:sp>
      <p:pic>
        <p:nvPicPr>
          <p:cNvPr id="5" name="Content Placeholder 4">
            <a:extLst>
              <a:ext uri="{FF2B5EF4-FFF2-40B4-BE49-F238E27FC236}">
                <a16:creationId xmlns:a16="http://schemas.microsoft.com/office/drawing/2014/main" id="{8139E18A-FB58-42F8-B8CA-F313C37780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6475" y="3991769"/>
            <a:ext cx="19050" cy="19050"/>
          </a:xfrm>
        </p:spPr>
      </p:pic>
      <p:pic>
        <p:nvPicPr>
          <p:cNvPr id="3" name="Picture 2">
            <a:extLst>
              <a:ext uri="{FF2B5EF4-FFF2-40B4-BE49-F238E27FC236}">
                <a16:creationId xmlns:a16="http://schemas.microsoft.com/office/drawing/2014/main" id="{C624EFFE-4025-4C41-9A9B-C80C543336B3}"/>
              </a:ext>
            </a:extLst>
          </p:cNvPr>
          <p:cNvPicPr>
            <a:picLocks noChangeAspect="1"/>
          </p:cNvPicPr>
          <p:nvPr/>
        </p:nvPicPr>
        <p:blipFill>
          <a:blip r:embed="rId3"/>
          <a:stretch>
            <a:fillRect/>
          </a:stretch>
        </p:blipFill>
        <p:spPr>
          <a:xfrm>
            <a:off x="5269347" y="246855"/>
            <a:ext cx="5060256" cy="4484379"/>
          </a:xfrm>
          <a:prstGeom prst="rect">
            <a:avLst/>
          </a:prstGeom>
        </p:spPr>
      </p:pic>
      <p:pic>
        <p:nvPicPr>
          <p:cNvPr id="4" name="Picture 3">
            <a:extLst>
              <a:ext uri="{FF2B5EF4-FFF2-40B4-BE49-F238E27FC236}">
                <a16:creationId xmlns:a16="http://schemas.microsoft.com/office/drawing/2014/main" id="{C150A92B-8C35-43C6-98BF-94C0B44B1FA1}"/>
              </a:ext>
            </a:extLst>
          </p:cNvPr>
          <p:cNvPicPr>
            <a:picLocks noChangeAspect="1"/>
          </p:cNvPicPr>
          <p:nvPr/>
        </p:nvPicPr>
        <p:blipFill>
          <a:blip r:embed="rId4"/>
          <a:stretch>
            <a:fillRect/>
          </a:stretch>
        </p:blipFill>
        <p:spPr>
          <a:xfrm>
            <a:off x="5364636" y="4710907"/>
            <a:ext cx="4964967" cy="1900238"/>
          </a:xfrm>
          <a:prstGeom prst="rect">
            <a:avLst/>
          </a:prstGeom>
        </p:spPr>
      </p:pic>
    </p:spTree>
    <p:extLst>
      <p:ext uri="{BB962C8B-B14F-4D97-AF65-F5344CB8AC3E}">
        <p14:creationId xmlns:p14="http://schemas.microsoft.com/office/powerpoint/2010/main" val="4033092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A02B-EAE8-4DD6-B7B8-731805E1A63B}"/>
              </a:ext>
            </a:extLst>
          </p:cNvPr>
          <p:cNvSpPr>
            <a:spLocks noGrp="1"/>
          </p:cNvSpPr>
          <p:nvPr>
            <p:ph type="title"/>
          </p:nvPr>
        </p:nvSpPr>
        <p:spPr>
          <a:xfrm>
            <a:off x="594360" y="1748343"/>
            <a:ext cx="10515600" cy="1325563"/>
          </a:xfrm>
        </p:spPr>
        <p:txBody>
          <a:bodyPr>
            <a:normAutofit fontScale="90000"/>
          </a:bodyPr>
          <a:lstStyle/>
          <a:p>
            <a:r>
              <a:rPr lang="en-GB" sz="3100" dirty="0">
                <a:solidFill>
                  <a:schemeClr val="accent1">
                    <a:lumMod val="75000"/>
                  </a:schemeClr>
                </a:solidFill>
                <a:latin typeface="Comic Sans MS" panose="030F0702030302020204" pitchFamily="66" charset="0"/>
              </a:rPr>
              <a:t>Would you like to write your own short story with missing words for your friends to complete? (Email it to your class teacher and we will share some in the following weeks)</a:t>
            </a:r>
            <a:br>
              <a:rPr lang="en-GB" sz="3100" dirty="0">
                <a:solidFill>
                  <a:schemeClr val="accent1">
                    <a:lumMod val="75000"/>
                  </a:schemeClr>
                </a:solidFill>
                <a:latin typeface="Comic Sans MS" panose="030F0702030302020204" pitchFamily="66" charset="0"/>
              </a:rPr>
            </a:br>
            <a:br>
              <a:rPr lang="en-GB" sz="3100" dirty="0">
                <a:solidFill>
                  <a:schemeClr val="accent1">
                    <a:lumMod val="75000"/>
                  </a:schemeClr>
                </a:solidFill>
                <a:latin typeface="Comic Sans MS" panose="030F0702030302020204" pitchFamily="66" charset="0"/>
              </a:rPr>
            </a:br>
            <a:r>
              <a:rPr lang="en-GB" sz="3100" dirty="0">
                <a:solidFill>
                  <a:schemeClr val="accent1">
                    <a:lumMod val="75000"/>
                  </a:schemeClr>
                </a:solidFill>
                <a:latin typeface="Comic Sans MS" panose="030F0702030302020204" pitchFamily="66" charset="0"/>
              </a:rPr>
              <a:t>Remember to give the </a:t>
            </a:r>
            <a:r>
              <a:rPr lang="en-GB" sz="3100" b="1" dirty="0">
                <a:solidFill>
                  <a:schemeClr val="accent1">
                    <a:lumMod val="75000"/>
                  </a:schemeClr>
                </a:solidFill>
                <a:latin typeface="Comic Sans MS" panose="030F0702030302020204" pitchFamily="66" charset="0"/>
              </a:rPr>
              <a:t>word type </a:t>
            </a:r>
            <a:r>
              <a:rPr lang="en-GB" sz="3100" dirty="0">
                <a:solidFill>
                  <a:schemeClr val="accent1">
                    <a:lumMod val="75000"/>
                  </a:schemeClr>
                </a:solidFill>
                <a:latin typeface="Comic Sans MS" panose="030F0702030302020204" pitchFamily="66" charset="0"/>
              </a:rPr>
              <a:t>under each missing word</a:t>
            </a:r>
            <a:r>
              <a:rPr lang="en-GB" sz="2700" dirty="0">
                <a:solidFill>
                  <a:schemeClr val="accent1">
                    <a:lumMod val="75000"/>
                  </a:schemeClr>
                </a:solidFill>
                <a:latin typeface="Comic Sans MS" panose="030F0702030302020204" pitchFamily="66" charset="0"/>
              </a:rPr>
              <a:t>!</a:t>
            </a:r>
            <a:br>
              <a:rPr lang="en-GB" sz="3100" dirty="0">
                <a:solidFill>
                  <a:schemeClr val="accent1">
                    <a:lumMod val="75000"/>
                  </a:schemeClr>
                </a:solidFill>
                <a:latin typeface="Comic Sans MS" panose="030F0702030302020204" pitchFamily="66" charset="0"/>
              </a:rPr>
            </a:br>
            <a:br>
              <a:rPr lang="en-GB" sz="3100" dirty="0">
                <a:solidFill>
                  <a:schemeClr val="accent1">
                    <a:lumMod val="75000"/>
                  </a:schemeClr>
                </a:solidFill>
                <a:latin typeface="Comic Sans MS" panose="030F0702030302020204" pitchFamily="66" charset="0"/>
              </a:rPr>
            </a:br>
            <a:r>
              <a:rPr lang="en-GB" sz="3100" dirty="0">
                <a:solidFill>
                  <a:schemeClr val="accent1">
                    <a:lumMod val="75000"/>
                  </a:schemeClr>
                </a:solidFill>
                <a:latin typeface="Comic Sans MS" panose="030F0702030302020204" pitchFamily="66" charset="0"/>
              </a:rPr>
              <a:t>If you would like to do more of these click on the link for an online game (check with an adult first) </a:t>
            </a:r>
            <a:endParaRPr lang="en-GB" dirty="0">
              <a:solidFill>
                <a:schemeClr val="accent1">
                  <a:lumMod val="75000"/>
                </a:schemeClr>
              </a:solidFill>
              <a:latin typeface="Comic Sans MS" panose="030F0702030302020204" pitchFamily="66" charset="0"/>
            </a:endParaRPr>
          </a:p>
        </p:txBody>
      </p:sp>
      <p:pic>
        <p:nvPicPr>
          <p:cNvPr id="5" name="Content Placeholder 4">
            <a:extLst>
              <a:ext uri="{FF2B5EF4-FFF2-40B4-BE49-F238E27FC236}">
                <a16:creationId xmlns:a16="http://schemas.microsoft.com/office/drawing/2014/main" id="{8139E18A-FB58-42F8-B8CA-F313C37780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6475" y="3991769"/>
            <a:ext cx="19050" cy="19050"/>
          </a:xfrm>
        </p:spPr>
      </p:pic>
      <p:sp>
        <p:nvSpPr>
          <p:cNvPr id="6" name="Rectangle 5">
            <a:extLst>
              <a:ext uri="{FF2B5EF4-FFF2-40B4-BE49-F238E27FC236}">
                <a16:creationId xmlns:a16="http://schemas.microsoft.com/office/drawing/2014/main" id="{95A10A73-72C6-488B-9B34-58D2B053F0AD}"/>
              </a:ext>
            </a:extLst>
          </p:cNvPr>
          <p:cNvSpPr/>
          <p:nvPr/>
        </p:nvSpPr>
        <p:spPr>
          <a:xfrm>
            <a:off x="1290955" y="4559350"/>
            <a:ext cx="8986520" cy="646331"/>
          </a:xfrm>
          <a:prstGeom prst="rect">
            <a:avLst/>
          </a:prstGeom>
        </p:spPr>
        <p:txBody>
          <a:bodyPr wrap="square">
            <a:spAutoFit/>
          </a:bodyPr>
          <a:lstStyle/>
          <a:p>
            <a:r>
              <a:rPr lang="en-GB" dirty="0">
                <a:hlinkClick r:id="rId3"/>
              </a:rPr>
              <a:t>https://www.glowwordbooks.com/blog/category/kids-online-mad-libs/</a:t>
            </a:r>
            <a:endParaRPr lang="en-GB" dirty="0"/>
          </a:p>
          <a:p>
            <a:endParaRPr lang="en-GB" dirty="0"/>
          </a:p>
        </p:txBody>
      </p:sp>
    </p:spTree>
    <p:extLst>
      <p:ext uri="{BB962C8B-B14F-4D97-AF65-F5344CB8AC3E}">
        <p14:creationId xmlns:p14="http://schemas.microsoft.com/office/powerpoint/2010/main" val="1024934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A65B09-A45D-46DD-892B-EDA2AC1B8FB1}"/>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Comic Sans MS" panose="030F0702030302020204" pitchFamily="66" charset="0"/>
              </a:rPr>
              <a:t>Tuesday</a:t>
            </a:r>
          </a:p>
        </p:txBody>
      </p:sp>
    </p:spTree>
    <p:extLst>
      <p:ext uri="{BB962C8B-B14F-4D97-AF65-F5344CB8AC3E}">
        <p14:creationId xmlns:p14="http://schemas.microsoft.com/office/powerpoint/2010/main" val="97225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145B227-E83A-47D3-9213-D7C4BDA0799F}"/>
              </a:ext>
            </a:extLst>
          </p:cNvPr>
          <p:cNvPicPr>
            <a:picLocks noGrp="1" noChangeAspect="1"/>
          </p:cNvPicPr>
          <p:nvPr>
            <p:ph idx="1"/>
          </p:nvPr>
        </p:nvPicPr>
        <p:blipFill>
          <a:blip r:embed="rId2"/>
          <a:stretch>
            <a:fillRect/>
          </a:stretch>
        </p:blipFill>
        <p:spPr>
          <a:xfrm>
            <a:off x="625642" y="355600"/>
            <a:ext cx="9256295" cy="6390105"/>
          </a:xfrm>
          <a:prstGeom prst="rect">
            <a:avLst/>
          </a:prstGeom>
        </p:spPr>
      </p:pic>
      <p:sp>
        <p:nvSpPr>
          <p:cNvPr id="5" name="TextBox 4">
            <a:extLst>
              <a:ext uri="{FF2B5EF4-FFF2-40B4-BE49-F238E27FC236}">
                <a16:creationId xmlns:a16="http://schemas.microsoft.com/office/drawing/2014/main" id="{5C2D50A2-1BB2-4BB1-A7E0-061DDC6298CE}"/>
              </a:ext>
            </a:extLst>
          </p:cNvPr>
          <p:cNvSpPr txBox="1"/>
          <p:nvPr/>
        </p:nvSpPr>
        <p:spPr>
          <a:xfrm>
            <a:off x="9881937" y="1299411"/>
            <a:ext cx="1471862" cy="3139321"/>
          </a:xfrm>
          <a:prstGeom prst="rect">
            <a:avLst/>
          </a:prstGeom>
          <a:noFill/>
        </p:spPr>
        <p:txBody>
          <a:bodyPr wrap="square" rtlCol="0">
            <a:spAutoFit/>
          </a:bodyPr>
          <a:lstStyle/>
          <a:p>
            <a:r>
              <a:rPr lang="en-GB" dirty="0"/>
              <a:t>The answer is one of the numbers in red!</a:t>
            </a:r>
          </a:p>
          <a:p>
            <a:endParaRPr lang="en-GB" dirty="0"/>
          </a:p>
          <a:p>
            <a:r>
              <a:rPr lang="en-GB" dirty="0"/>
              <a:t>Marvellous Me badges for those who email me the answer!!</a:t>
            </a:r>
          </a:p>
        </p:txBody>
      </p:sp>
    </p:spTree>
    <p:extLst>
      <p:ext uri="{BB962C8B-B14F-4D97-AF65-F5344CB8AC3E}">
        <p14:creationId xmlns:p14="http://schemas.microsoft.com/office/powerpoint/2010/main" val="2185710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7128707-164E-4AE6-AB53-D7774AF23DE8}"/>
              </a:ext>
            </a:extLst>
          </p:cNvPr>
          <p:cNvSpPr>
            <a:spLocks noGrp="1"/>
          </p:cNvSpPr>
          <p:nvPr>
            <p:ph type="title"/>
          </p:nvPr>
        </p:nvSpPr>
        <p:spPr>
          <a:xfrm>
            <a:off x="640079" y="2053641"/>
            <a:ext cx="3669161" cy="2760098"/>
          </a:xfrm>
        </p:spPr>
        <p:txBody>
          <a:bodyPr>
            <a:normAutofit fontScale="90000"/>
          </a:bodyPr>
          <a:lstStyle/>
          <a:p>
            <a:r>
              <a:rPr lang="en-GB" dirty="0">
                <a:solidFill>
                  <a:srgbClr val="FFFFFF"/>
                </a:solidFill>
                <a:latin typeface="Comic Sans MS" panose="030F0702030302020204" pitchFamily="66" charset="0"/>
              </a:rPr>
              <a:t>Can you write the first 6 months of the year?</a:t>
            </a:r>
          </a:p>
        </p:txBody>
      </p:sp>
      <p:sp>
        <p:nvSpPr>
          <p:cNvPr id="3" name="Content Placeholder 2">
            <a:extLst>
              <a:ext uri="{FF2B5EF4-FFF2-40B4-BE49-F238E27FC236}">
                <a16:creationId xmlns:a16="http://schemas.microsoft.com/office/drawing/2014/main" id="{BCAE3DF1-DC46-45C9-AB7F-825573BCC433}"/>
              </a:ext>
            </a:extLst>
          </p:cNvPr>
          <p:cNvSpPr>
            <a:spLocks noGrp="1"/>
          </p:cNvSpPr>
          <p:nvPr>
            <p:ph idx="1"/>
          </p:nvPr>
        </p:nvSpPr>
        <p:spPr>
          <a:xfrm>
            <a:off x="6090574" y="801866"/>
            <a:ext cx="5306084" cy="5230634"/>
          </a:xfrm>
        </p:spPr>
        <p:txBody>
          <a:bodyPr anchor="ctr">
            <a:normAutofit/>
          </a:bodyPr>
          <a:lstStyle/>
          <a:p>
            <a:r>
              <a:rPr lang="en-GB" sz="2400" dirty="0">
                <a:solidFill>
                  <a:srgbClr val="000000"/>
                </a:solidFill>
                <a:latin typeface="Comic Sans MS" panose="030F0702030302020204" pitchFamily="66" charset="0"/>
              </a:rPr>
              <a:t>You will be able to check your answer on the next slide</a:t>
            </a:r>
          </a:p>
        </p:txBody>
      </p:sp>
    </p:spTree>
    <p:extLst>
      <p:ext uri="{BB962C8B-B14F-4D97-AF65-F5344CB8AC3E}">
        <p14:creationId xmlns:p14="http://schemas.microsoft.com/office/powerpoint/2010/main" val="2238874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77D035-CB18-43F1-99AC-BC4727CD4D5F}"/>
              </a:ext>
            </a:extLst>
          </p:cNvPr>
          <p:cNvSpPr>
            <a:spLocks noGrp="1"/>
          </p:cNvSpPr>
          <p:nvPr>
            <p:ph type="title"/>
          </p:nvPr>
        </p:nvSpPr>
        <p:spPr>
          <a:xfrm>
            <a:off x="1179226" y="826680"/>
            <a:ext cx="9833548" cy="1325563"/>
          </a:xfrm>
        </p:spPr>
        <p:txBody>
          <a:bodyPr>
            <a:normAutofit/>
          </a:bodyPr>
          <a:lstStyle/>
          <a:p>
            <a:pPr algn="ctr"/>
            <a:r>
              <a:rPr lang="en-GB" sz="4000" dirty="0">
                <a:solidFill>
                  <a:srgbClr val="FFFFFF"/>
                </a:solidFill>
                <a:latin typeface="Comic Sans MS" panose="030F0702030302020204" pitchFamily="66" charset="0"/>
              </a:rPr>
              <a:t>Did you remember your capital letters?</a:t>
            </a:r>
          </a:p>
        </p:txBody>
      </p:sp>
      <p:sp>
        <p:nvSpPr>
          <p:cNvPr id="3" name="Content Placeholder 2">
            <a:extLst>
              <a:ext uri="{FF2B5EF4-FFF2-40B4-BE49-F238E27FC236}">
                <a16:creationId xmlns:a16="http://schemas.microsoft.com/office/drawing/2014/main" id="{03B1B9B8-2FF4-4583-BC6C-5C220BD65A16}"/>
              </a:ext>
            </a:extLst>
          </p:cNvPr>
          <p:cNvSpPr>
            <a:spLocks noGrp="1"/>
          </p:cNvSpPr>
          <p:nvPr>
            <p:ph idx="1"/>
          </p:nvPr>
        </p:nvSpPr>
        <p:spPr>
          <a:xfrm>
            <a:off x="1179226" y="3092970"/>
            <a:ext cx="9833548" cy="2693976"/>
          </a:xfrm>
        </p:spPr>
        <p:txBody>
          <a:bodyPr>
            <a:normAutofit/>
          </a:bodyPr>
          <a:lstStyle/>
          <a:p>
            <a:r>
              <a:rPr lang="en-GB" sz="2000" dirty="0">
                <a:solidFill>
                  <a:srgbClr val="000000"/>
                </a:solidFill>
                <a:latin typeface="Comic Sans MS" panose="030F0702030302020204" pitchFamily="66" charset="0"/>
              </a:rPr>
              <a:t>January</a:t>
            </a:r>
          </a:p>
          <a:p>
            <a:r>
              <a:rPr lang="en-GB" sz="2000" dirty="0">
                <a:solidFill>
                  <a:srgbClr val="000000"/>
                </a:solidFill>
                <a:latin typeface="Comic Sans MS" panose="030F0702030302020204" pitchFamily="66" charset="0"/>
              </a:rPr>
              <a:t>February</a:t>
            </a:r>
          </a:p>
          <a:p>
            <a:r>
              <a:rPr lang="en-GB" sz="2000" dirty="0">
                <a:solidFill>
                  <a:srgbClr val="000000"/>
                </a:solidFill>
                <a:latin typeface="Comic Sans MS" panose="030F0702030302020204" pitchFamily="66" charset="0"/>
              </a:rPr>
              <a:t>March</a:t>
            </a:r>
          </a:p>
          <a:p>
            <a:r>
              <a:rPr lang="en-GB" sz="2000" dirty="0">
                <a:solidFill>
                  <a:srgbClr val="000000"/>
                </a:solidFill>
                <a:latin typeface="Comic Sans MS" panose="030F0702030302020204" pitchFamily="66" charset="0"/>
              </a:rPr>
              <a:t>April</a:t>
            </a:r>
          </a:p>
          <a:p>
            <a:r>
              <a:rPr lang="en-GB" sz="2000" dirty="0">
                <a:solidFill>
                  <a:srgbClr val="000000"/>
                </a:solidFill>
                <a:latin typeface="Comic Sans MS" panose="030F0702030302020204" pitchFamily="66" charset="0"/>
              </a:rPr>
              <a:t>May</a:t>
            </a:r>
          </a:p>
          <a:p>
            <a:r>
              <a:rPr lang="en-GB" sz="2000" dirty="0">
                <a:solidFill>
                  <a:srgbClr val="000000"/>
                </a:solidFill>
                <a:latin typeface="Comic Sans MS" panose="030F0702030302020204" pitchFamily="66" charset="0"/>
              </a:rPr>
              <a:t>June</a:t>
            </a:r>
          </a:p>
        </p:txBody>
      </p:sp>
    </p:spTree>
    <p:extLst>
      <p:ext uri="{BB962C8B-B14F-4D97-AF65-F5344CB8AC3E}">
        <p14:creationId xmlns:p14="http://schemas.microsoft.com/office/powerpoint/2010/main" val="2361496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C073DAF-3897-4ED6-8436-FDA17527A702}"/>
              </a:ext>
            </a:extLst>
          </p:cNvPr>
          <p:cNvSpPr>
            <a:spLocks noGrp="1"/>
          </p:cNvSpPr>
          <p:nvPr>
            <p:ph type="title"/>
          </p:nvPr>
        </p:nvSpPr>
        <p:spPr>
          <a:xfrm>
            <a:off x="1179226" y="826680"/>
            <a:ext cx="9833548" cy="1325563"/>
          </a:xfrm>
        </p:spPr>
        <p:txBody>
          <a:bodyPr>
            <a:normAutofit/>
          </a:bodyPr>
          <a:lstStyle/>
          <a:p>
            <a:pPr algn="ctr"/>
            <a:r>
              <a:rPr lang="en-GB" sz="4000" dirty="0">
                <a:solidFill>
                  <a:srgbClr val="FFFFFF"/>
                </a:solidFill>
                <a:latin typeface="Comic Sans MS" panose="030F0702030302020204" pitchFamily="66" charset="0"/>
              </a:rPr>
              <a:t>Today you are going to write some quiz questions for your friends. </a:t>
            </a:r>
          </a:p>
        </p:txBody>
      </p:sp>
      <p:sp>
        <p:nvSpPr>
          <p:cNvPr id="3" name="Content Placeholder 2">
            <a:extLst>
              <a:ext uri="{FF2B5EF4-FFF2-40B4-BE49-F238E27FC236}">
                <a16:creationId xmlns:a16="http://schemas.microsoft.com/office/drawing/2014/main" id="{92E79B8B-496D-46D9-9F71-A47637C91974}"/>
              </a:ext>
            </a:extLst>
          </p:cNvPr>
          <p:cNvSpPr>
            <a:spLocks noGrp="1"/>
          </p:cNvSpPr>
          <p:nvPr>
            <p:ph idx="1"/>
          </p:nvPr>
        </p:nvSpPr>
        <p:spPr>
          <a:xfrm>
            <a:off x="1179226" y="3092970"/>
            <a:ext cx="9833548" cy="2693976"/>
          </a:xfrm>
        </p:spPr>
        <p:txBody>
          <a:bodyPr>
            <a:normAutofit/>
          </a:bodyPr>
          <a:lstStyle/>
          <a:p>
            <a:r>
              <a:rPr lang="en-GB" sz="1700" dirty="0">
                <a:solidFill>
                  <a:srgbClr val="000000"/>
                </a:solidFill>
                <a:latin typeface="Comic Sans MS" panose="030F0702030302020204" pitchFamily="66" charset="0"/>
              </a:rPr>
              <a:t>First complete the following quiz to give you of some ideas about how you might present your questions.</a:t>
            </a:r>
          </a:p>
          <a:p>
            <a:r>
              <a:rPr lang="en-GB" sz="1700" dirty="0">
                <a:solidFill>
                  <a:srgbClr val="000000"/>
                </a:solidFill>
                <a:latin typeface="Comic Sans MS" panose="030F0702030302020204" pitchFamily="66" charset="0"/>
              </a:rPr>
              <a:t>Then chose a subject you have enjoyed learning about in Year 4, 5 or 6. </a:t>
            </a:r>
          </a:p>
          <a:p>
            <a:r>
              <a:rPr lang="en-GB" sz="1700" dirty="0">
                <a:solidFill>
                  <a:srgbClr val="000000"/>
                </a:solidFill>
                <a:latin typeface="Comic Sans MS" panose="030F0702030302020204" pitchFamily="66" charset="0"/>
              </a:rPr>
              <a:t>Write up to 5 questions for your friends. We will choose as many as possible to send out in a quiz next week!</a:t>
            </a:r>
          </a:p>
          <a:p>
            <a:r>
              <a:rPr lang="en-GB" sz="1700" dirty="0">
                <a:solidFill>
                  <a:srgbClr val="000000"/>
                </a:solidFill>
                <a:latin typeface="Comic Sans MS" panose="030F0702030302020204" pitchFamily="66" charset="0"/>
              </a:rPr>
              <a:t>You may need to research your topic. (Ask an adult for help)</a:t>
            </a:r>
          </a:p>
          <a:p>
            <a:r>
              <a:rPr lang="en-GB" sz="1700" dirty="0">
                <a:solidFill>
                  <a:srgbClr val="000000"/>
                </a:solidFill>
                <a:latin typeface="Comic Sans MS" panose="030F0702030302020204" pitchFamily="66" charset="0"/>
              </a:rPr>
              <a:t>You will also need to find the answers to your questions. </a:t>
            </a:r>
          </a:p>
          <a:p>
            <a:r>
              <a:rPr lang="en-GB" sz="1700" dirty="0">
                <a:solidFill>
                  <a:srgbClr val="000000"/>
                </a:solidFill>
                <a:latin typeface="Comic Sans MS" panose="030F0702030302020204" pitchFamily="66" charset="0"/>
              </a:rPr>
              <a:t>Finally ask an adult to email your questions and answers to your class teacher. </a:t>
            </a:r>
          </a:p>
        </p:txBody>
      </p:sp>
    </p:spTree>
    <p:extLst>
      <p:ext uri="{BB962C8B-B14F-4D97-AF65-F5344CB8AC3E}">
        <p14:creationId xmlns:p14="http://schemas.microsoft.com/office/powerpoint/2010/main" val="397216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E54A1DA6-82E1-4818-A37F-B1A822E742FD}"/>
              </a:ext>
            </a:extLst>
          </p:cNvPr>
          <p:cNvSpPr>
            <a:spLocks noGrp="1"/>
          </p:cNvSpPr>
          <p:nvPr>
            <p:ph type="subTitle" idx="1"/>
          </p:nvPr>
        </p:nvSpPr>
        <p:spPr>
          <a:xfrm>
            <a:off x="3045368" y="1713186"/>
            <a:ext cx="6105194" cy="3877989"/>
          </a:xfrm>
        </p:spPr>
        <p:txBody>
          <a:bodyPr>
            <a:normAutofit/>
          </a:bodyPr>
          <a:lstStyle/>
          <a:p>
            <a:r>
              <a:rPr lang="en-GB" dirty="0">
                <a:solidFill>
                  <a:srgbClr val="FFFFFF"/>
                </a:solidFill>
                <a:latin typeface="Comic Sans MS" panose="030F0702030302020204" pitchFamily="66" charset="0"/>
              </a:rPr>
              <a:t>Welcome back Chestnuts! </a:t>
            </a:r>
          </a:p>
          <a:p>
            <a:r>
              <a:rPr lang="en-GB" dirty="0">
                <a:solidFill>
                  <a:srgbClr val="FFFFFF"/>
                </a:solidFill>
                <a:latin typeface="Comic Sans MS" panose="030F0702030302020204" pitchFamily="66" charset="0"/>
              </a:rPr>
              <a:t>I hope you had a great half term? My speaker is not recording this week I’m afraid so no voice message from me…</a:t>
            </a:r>
          </a:p>
          <a:p>
            <a:endParaRPr lang="en-GB" dirty="0">
              <a:solidFill>
                <a:srgbClr val="FFFFFF"/>
              </a:solidFill>
              <a:latin typeface="Comic Sans MS" panose="030F0702030302020204" pitchFamily="66" charset="0"/>
            </a:endParaRPr>
          </a:p>
          <a:p>
            <a:r>
              <a:rPr lang="en-GB" dirty="0">
                <a:solidFill>
                  <a:srgbClr val="FFFFFF"/>
                </a:solidFill>
                <a:latin typeface="Comic Sans MS" panose="030F0702030302020204" pitchFamily="66" charset="0"/>
              </a:rPr>
              <a:t>I have changed the maths this week and thought it would be fun to have a week of challenges…enjoy!</a:t>
            </a:r>
          </a:p>
          <a:p>
            <a:endParaRPr lang="en-GB" dirty="0">
              <a:solidFill>
                <a:srgbClr val="FFFFFF"/>
              </a:solidFill>
              <a:latin typeface="Comic Sans MS" panose="030F0702030302020204" pitchFamily="66" charset="0"/>
            </a:endParaRPr>
          </a:p>
          <a:p>
            <a:endParaRPr lang="en-GB" dirty="0">
              <a:solidFill>
                <a:srgbClr val="FFFFFF"/>
              </a:solidFill>
              <a:latin typeface="Comic Sans MS" panose="030F0702030302020204" pitchFamily="66" charset="0"/>
            </a:endParaRPr>
          </a:p>
        </p:txBody>
      </p:sp>
    </p:spTree>
    <p:extLst>
      <p:ext uri="{BB962C8B-B14F-4D97-AF65-F5344CB8AC3E}">
        <p14:creationId xmlns:p14="http://schemas.microsoft.com/office/powerpoint/2010/main" val="3020691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647188-7AED-4F54-802C-622151CEDAF4}"/>
              </a:ext>
            </a:extLst>
          </p:cNvPr>
          <p:cNvSpPr/>
          <p:nvPr/>
        </p:nvSpPr>
        <p:spPr>
          <a:xfrm>
            <a:off x="3022601" y="1138238"/>
            <a:ext cx="7192963" cy="1433512"/>
          </a:xfrm>
          <a:prstGeom prst="rect">
            <a:avLst/>
          </a:prstGeom>
          <a:solidFill>
            <a:srgbClr val="F8B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19" name="Rectangle 4">
            <a:extLst>
              <a:ext uri="{FF2B5EF4-FFF2-40B4-BE49-F238E27FC236}">
                <a16:creationId xmlns:a16="http://schemas.microsoft.com/office/drawing/2014/main" id="{29A58BDA-C3B4-4889-A463-5474CE581C94}"/>
              </a:ext>
            </a:extLst>
          </p:cNvPr>
          <p:cNvSpPr>
            <a:spLocks noChangeArrowheads="1"/>
          </p:cNvSpPr>
          <p:nvPr/>
        </p:nvSpPr>
        <p:spPr bwMode="auto">
          <a:xfrm>
            <a:off x="4259264" y="1263650"/>
            <a:ext cx="573563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3200"/>
              <a:t>Which sport is played at Queens and Wimbledon?</a:t>
            </a:r>
          </a:p>
        </p:txBody>
      </p:sp>
      <p:sp>
        <p:nvSpPr>
          <p:cNvPr id="2" name="Oval 1">
            <a:extLst>
              <a:ext uri="{FF2B5EF4-FFF2-40B4-BE49-F238E27FC236}">
                <a16:creationId xmlns:a16="http://schemas.microsoft.com/office/drawing/2014/main" id="{BFF35299-1A8A-4808-9A6C-FD96C7FA3615}"/>
              </a:ext>
            </a:extLst>
          </p:cNvPr>
          <p:cNvSpPr/>
          <p:nvPr/>
        </p:nvSpPr>
        <p:spPr>
          <a:xfrm>
            <a:off x="2117726" y="919164"/>
            <a:ext cx="1870075" cy="1870075"/>
          </a:xfrm>
          <a:prstGeom prst="ellipse">
            <a:avLst/>
          </a:prstGeom>
          <a:solidFill>
            <a:srgbClr val="E84E1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a:t>Q</a:t>
            </a:r>
          </a:p>
        </p:txBody>
      </p:sp>
      <p:grpSp>
        <p:nvGrpSpPr>
          <p:cNvPr id="14" name="Group 13">
            <a:extLst>
              <a:ext uri="{FF2B5EF4-FFF2-40B4-BE49-F238E27FC236}">
                <a16:creationId xmlns:a16="http://schemas.microsoft.com/office/drawing/2014/main" id="{6A0C8BD3-EBA3-4D12-B7FF-66E8C968E39E}"/>
              </a:ext>
            </a:extLst>
          </p:cNvPr>
          <p:cNvGrpSpPr>
            <a:grpSpLocks/>
          </p:cNvGrpSpPr>
          <p:nvPr/>
        </p:nvGrpSpPr>
        <p:grpSpPr bwMode="auto">
          <a:xfrm>
            <a:off x="1968500" y="2903538"/>
            <a:ext cx="8026400" cy="2216150"/>
            <a:chOff x="444842" y="2757311"/>
            <a:chExt cx="8025886" cy="2215657"/>
          </a:xfrm>
        </p:grpSpPr>
        <p:sp>
          <p:nvSpPr>
            <p:cNvPr id="9" name="Rectangle 8">
              <a:extLst>
                <a:ext uri="{FF2B5EF4-FFF2-40B4-BE49-F238E27FC236}">
                  <a16:creationId xmlns:a16="http://schemas.microsoft.com/office/drawing/2014/main" id="{9468DFF5-FA09-4027-8316-CF655AA88921}"/>
                </a:ext>
              </a:extLst>
            </p:cNvPr>
            <p:cNvSpPr/>
            <p:nvPr/>
          </p:nvSpPr>
          <p:spPr>
            <a:xfrm>
              <a:off x="444842" y="3320748"/>
              <a:ext cx="7282984" cy="1433194"/>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Oval 9">
              <a:extLst>
                <a:ext uri="{FF2B5EF4-FFF2-40B4-BE49-F238E27FC236}">
                  <a16:creationId xmlns:a16="http://schemas.microsoft.com/office/drawing/2014/main" id="{F6A14929-61B0-4452-B02B-0359BC4D7D51}"/>
                </a:ext>
              </a:extLst>
            </p:cNvPr>
            <p:cNvSpPr/>
            <p:nvPr/>
          </p:nvSpPr>
          <p:spPr>
            <a:xfrm>
              <a:off x="6600773" y="3103309"/>
              <a:ext cx="1869955" cy="1869659"/>
            </a:xfrm>
            <a:prstGeom prst="ellipse">
              <a:avLst/>
            </a:prstGeom>
            <a:solidFill>
              <a:srgbClr val="6993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a:t>A</a:t>
              </a:r>
            </a:p>
          </p:txBody>
        </p:sp>
        <p:sp>
          <p:nvSpPr>
            <p:cNvPr id="9226" name="Rectangle 12">
              <a:extLst>
                <a:ext uri="{FF2B5EF4-FFF2-40B4-BE49-F238E27FC236}">
                  <a16:creationId xmlns:a16="http://schemas.microsoft.com/office/drawing/2014/main" id="{4A05B305-81F2-423A-9724-9D67807C8F22}"/>
                </a:ext>
              </a:extLst>
            </p:cNvPr>
            <p:cNvSpPr>
              <a:spLocks noChangeArrowheads="1"/>
            </p:cNvSpPr>
            <p:nvPr/>
          </p:nvSpPr>
          <p:spPr bwMode="auto">
            <a:xfrm>
              <a:off x="1881686" y="3630045"/>
              <a:ext cx="5735766" cy="82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4400" b="1"/>
                <a:t>Tennis</a:t>
              </a:r>
            </a:p>
          </p:txBody>
        </p:sp>
        <p:pic>
          <p:nvPicPr>
            <p:cNvPr id="9227" name="Picture 7">
              <a:extLst>
                <a:ext uri="{FF2B5EF4-FFF2-40B4-BE49-F238E27FC236}">
                  <a16:creationId xmlns:a16="http://schemas.microsoft.com/office/drawing/2014/main" id="{B9B5F955-C034-4121-878F-B29379127E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02577" y="2757311"/>
              <a:ext cx="1774937" cy="199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Answer">
            <a:extLst>
              <a:ext uri="{FF2B5EF4-FFF2-40B4-BE49-F238E27FC236}">
                <a16:creationId xmlns:a16="http://schemas.microsoft.com/office/drawing/2014/main" id="{EC1FE3E3-0F39-4FF7-9875-E10A04D5575D}"/>
              </a:ext>
            </a:extLst>
          </p:cNvPr>
          <p:cNvSpPr/>
          <p:nvPr/>
        </p:nvSpPr>
        <p:spPr>
          <a:xfrm>
            <a:off x="2355850" y="5451475"/>
            <a:ext cx="1631950" cy="742950"/>
          </a:xfrm>
          <a:prstGeom prst="round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Answer</a:t>
            </a:r>
          </a:p>
        </p:txBody>
      </p:sp>
      <p:sp>
        <p:nvSpPr>
          <p:cNvPr id="12" name="Next">
            <a:hlinkClick r:id="" action="ppaction://hlinkshowjump?jump=nextslide"/>
            <a:extLst>
              <a:ext uri="{FF2B5EF4-FFF2-40B4-BE49-F238E27FC236}">
                <a16:creationId xmlns:a16="http://schemas.microsoft.com/office/drawing/2014/main" id="{C9E348EF-2874-4742-8D03-AF0897ABB078}"/>
              </a:ext>
            </a:extLst>
          </p:cNvPr>
          <p:cNvSpPr/>
          <p:nvPr/>
        </p:nvSpPr>
        <p:spPr>
          <a:xfrm>
            <a:off x="8243888" y="5451475"/>
            <a:ext cx="1631950" cy="742950"/>
          </a:xfrm>
          <a:prstGeom prst="round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Next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3F767-0079-4893-A97E-5B6248E14E80}"/>
              </a:ext>
            </a:extLst>
          </p:cNvPr>
          <p:cNvSpPr/>
          <p:nvPr/>
        </p:nvSpPr>
        <p:spPr>
          <a:xfrm>
            <a:off x="3022601" y="1138238"/>
            <a:ext cx="7192963" cy="1433512"/>
          </a:xfrm>
          <a:prstGeom prst="rect">
            <a:avLst/>
          </a:prstGeom>
          <a:solidFill>
            <a:srgbClr val="F8B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3" name="Rectangle 4">
            <a:extLst>
              <a:ext uri="{FF2B5EF4-FFF2-40B4-BE49-F238E27FC236}">
                <a16:creationId xmlns:a16="http://schemas.microsoft.com/office/drawing/2014/main" id="{15CB7EF1-E60A-462B-A4D2-DCB23AE5567A}"/>
              </a:ext>
            </a:extLst>
          </p:cNvPr>
          <p:cNvSpPr>
            <a:spLocks noChangeArrowheads="1"/>
          </p:cNvSpPr>
          <p:nvPr/>
        </p:nvSpPr>
        <p:spPr bwMode="auto">
          <a:xfrm>
            <a:off x="4259264" y="1350963"/>
            <a:ext cx="57356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2800"/>
              <a:t>Which of these is NOT a swimming stroke: caterpillar or butterfly?</a:t>
            </a:r>
          </a:p>
        </p:txBody>
      </p:sp>
      <p:sp>
        <p:nvSpPr>
          <p:cNvPr id="2" name="Oval 1">
            <a:extLst>
              <a:ext uri="{FF2B5EF4-FFF2-40B4-BE49-F238E27FC236}">
                <a16:creationId xmlns:a16="http://schemas.microsoft.com/office/drawing/2014/main" id="{26380A87-6847-4F31-8717-71E630B66DF0}"/>
              </a:ext>
            </a:extLst>
          </p:cNvPr>
          <p:cNvSpPr/>
          <p:nvPr/>
        </p:nvSpPr>
        <p:spPr>
          <a:xfrm>
            <a:off x="2117726" y="919164"/>
            <a:ext cx="1870075" cy="1870075"/>
          </a:xfrm>
          <a:prstGeom prst="ellipse">
            <a:avLst/>
          </a:prstGeom>
          <a:solidFill>
            <a:srgbClr val="E84E1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a:t>Q</a:t>
            </a:r>
          </a:p>
        </p:txBody>
      </p:sp>
      <p:grpSp>
        <p:nvGrpSpPr>
          <p:cNvPr id="6" name="Group 5">
            <a:extLst>
              <a:ext uri="{FF2B5EF4-FFF2-40B4-BE49-F238E27FC236}">
                <a16:creationId xmlns:a16="http://schemas.microsoft.com/office/drawing/2014/main" id="{0925411E-C428-4A49-A5F6-961E465CC095}"/>
              </a:ext>
            </a:extLst>
          </p:cNvPr>
          <p:cNvGrpSpPr>
            <a:grpSpLocks/>
          </p:cNvGrpSpPr>
          <p:nvPr/>
        </p:nvGrpSpPr>
        <p:grpSpPr bwMode="auto">
          <a:xfrm>
            <a:off x="1968500" y="3186114"/>
            <a:ext cx="8026400" cy="1868487"/>
            <a:chOff x="444842" y="3646677"/>
            <a:chExt cx="8025886" cy="1869988"/>
          </a:xfrm>
        </p:grpSpPr>
        <p:grpSp>
          <p:nvGrpSpPr>
            <p:cNvPr id="10248" name="Group 13">
              <a:extLst>
                <a:ext uri="{FF2B5EF4-FFF2-40B4-BE49-F238E27FC236}">
                  <a16:creationId xmlns:a16="http://schemas.microsoft.com/office/drawing/2014/main" id="{DF1D01E6-5FE8-48FB-9714-CC56DCB432EE}"/>
                </a:ext>
              </a:extLst>
            </p:cNvPr>
            <p:cNvGrpSpPr>
              <a:grpSpLocks/>
            </p:cNvGrpSpPr>
            <p:nvPr/>
          </p:nvGrpSpPr>
          <p:grpSpPr bwMode="auto">
            <a:xfrm>
              <a:off x="444842" y="3646677"/>
              <a:ext cx="8025886" cy="1869988"/>
              <a:chOff x="444842" y="3102980"/>
              <a:chExt cx="8025886" cy="1869988"/>
            </a:xfrm>
          </p:grpSpPr>
          <p:sp>
            <p:nvSpPr>
              <p:cNvPr id="9" name="Rectangle 8">
                <a:extLst>
                  <a:ext uri="{FF2B5EF4-FFF2-40B4-BE49-F238E27FC236}">
                    <a16:creationId xmlns:a16="http://schemas.microsoft.com/office/drawing/2014/main" id="{69B38AF0-5C14-48D2-808E-75BF31CA07B2}"/>
                  </a:ext>
                </a:extLst>
              </p:cNvPr>
              <p:cNvSpPr/>
              <p:nvPr/>
            </p:nvSpPr>
            <p:spPr>
              <a:xfrm>
                <a:off x="444842" y="3320642"/>
                <a:ext cx="7282984" cy="1434665"/>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Oval 9">
                <a:extLst>
                  <a:ext uri="{FF2B5EF4-FFF2-40B4-BE49-F238E27FC236}">
                    <a16:creationId xmlns:a16="http://schemas.microsoft.com/office/drawing/2014/main" id="{49B1F253-C8CF-4E72-AEA2-A7B95D2B5A87}"/>
                  </a:ext>
                </a:extLst>
              </p:cNvPr>
              <p:cNvSpPr/>
              <p:nvPr/>
            </p:nvSpPr>
            <p:spPr>
              <a:xfrm>
                <a:off x="6600773" y="3102980"/>
                <a:ext cx="1869955" cy="1869988"/>
              </a:xfrm>
              <a:prstGeom prst="ellipse">
                <a:avLst/>
              </a:prstGeom>
              <a:solidFill>
                <a:srgbClr val="6993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a:t>A</a:t>
                </a:r>
              </a:p>
            </p:txBody>
          </p:sp>
          <p:sp>
            <p:nvSpPr>
              <p:cNvPr id="10252" name="Rectangle 12">
                <a:extLst>
                  <a:ext uri="{FF2B5EF4-FFF2-40B4-BE49-F238E27FC236}">
                    <a16:creationId xmlns:a16="http://schemas.microsoft.com/office/drawing/2014/main" id="{3AA86E66-08AB-4300-9F16-4D1BDEA085BA}"/>
                  </a:ext>
                </a:extLst>
              </p:cNvPr>
              <p:cNvSpPr>
                <a:spLocks noChangeArrowheads="1"/>
              </p:cNvSpPr>
              <p:nvPr/>
            </p:nvSpPr>
            <p:spPr bwMode="auto">
              <a:xfrm>
                <a:off x="1799968" y="3630045"/>
                <a:ext cx="5735766" cy="82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4400" b="1"/>
                  <a:t>Caterpillar</a:t>
                </a:r>
              </a:p>
            </p:txBody>
          </p:sp>
        </p:grpSp>
        <p:pic>
          <p:nvPicPr>
            <p:cNvPr id="10249" name="Picture 2">
              <a:extLst>
                <a:ext uri="{FF2B5EF4-FFF2-40B4-BE49-F238E27FC236}">
                  <a16:creationId xmlns:a16="http://schemas.microsoft.com/office/drawing/2014/main" id="{7EAE8183-6319-41FF-A2BF-7447CED1F7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5807" y="4018211"/>
              <a:ext cx="2308322" cy="112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Answer">
            <a:extLst>
              <a:ext uri="{FF2B5EF4-FFF2-40B4-BE49-F238E27FC236}">
                <a16:creationId xmlns:a16="http://schemas.microsoft.com/office/drawing/2014/main" id="{8F47EA2F-ACF2-4953-BA56-9E8F199579C6}"/>
              </a:ext>
            </a:extLst>
          </p:cNvPr>
          <p:cNvSpPr/>
          <p:nvPr/>
        </p:nvSpPr>
        <p:spPr>
          <a:xfrm>
            <a:off x="2355850" y="5451475"/>
            <a:ext cx="1631950" cy="742950"/>
          </a:xfrm>
          <a:prstGeom prst="round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Answer</a:t>
            </a:r>
          </a:p>
        </p:txBody>
      </p:sp>
      <p:sp>
        <p:nvSpPr>
          <p:cNvPr id="15" name="Next">
            <a:hlinkClick r:id="" action="ppaction://hlinkshowjump?jump=nextslide"/>
            <a:extLst>
              <a:ext uri="{FF2B5EF4-FFF2-40B4-BE49-F238E27FC236}">
                <a16:creationId xmlns:a16="http://schemas.microsoft.com/office/drawing/2014/main" id="{7838C65C-AF58-4518-9DE3-7F93E0A3934B}"/>
              </a:ext>
            </a:extLst>
          </p:cNvPr>
          <p:cNvSpPr/>
          <p:nvPr/>
        </p:nvSpPr>
        <p:spPr>
          <a:xfrm>
            <a:off x="8243888" y="5451475"/>
            <a:ext cx="1631950" cy="742950"/>
          </a:xfrm>
          <a:prstGeom prst="round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Next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nextCondLst>
                <p:cond evt="onClick" delay="0">
                  <p:tgtEl>
                    <p:spTgt spid="1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0D54F8-07C2-4092-AB21-3018E900E6F8}"/>
              </a:ext>
            </a:extLst>
          </p:cNvPr>
          <p:cNvSpPr/>
          <p:nvPr/>
        </p:nvSpPr>
        <p:spPr>
          <a:xfrm>
            <a:off x="3022601" y="1138238"/>
            <a:ext cx="7192963" cy="1433512"/>
          </a:xfrm>
          <a:prstGeom prst="rect">
            <a:avLst/>
          </a:prstGeom>
          <a:solidFill>
            <a:srgbClr val="F8B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Rectangle 4">
            <a:extLst>
              <a:ext uri="{FF2B5EF4-FFF2-40B4-BE49-F238E27FC236}">
                <a16:creationId xmlns:a16="http://schemas.microsoft.com/office/drawing/2014/main" id="{0BA66C2D-1561-40C5-99EF-B8901C58B76D}"/>
              </a:ext>
            </a:extLst>
          </p:cNvPr>
          <p:cNvSpPr>
            <a:spLocks noChangeArrowheads="1"/>
          </p:cNvSpPr>
          <p:nvPr/>
        </p:nvSpPr>
        <p:spPr bwMode="auto">
          <a:xfrm>
            <a:off x="4259264" y="1138239"/>
            <a:ext cx="573563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2800"/>
              <a:t>The Canadian flag is red and white and has a picture of what kind of leaf in the centre?</a:t>
            </a:r>
          </a:p>
        </p:txBody>
      </p:sp>
      <p:sp>
        <p:nvSpPr>
          <p:cNvPr id="2" name="Oval 1">
            <a:extLst>
              <a:ext uri="{FF2B5EF4-FFF2-40B4-BE49-F238E27FC236}">
                <a16:creationId xmlns:a16="http://schemas.microsoft.com/office/drawing/2014/main" id="{0BE5BD2B-3486-4711-B69A-256596CF3E56}"/>
              </a:ext>
            </a:extLst>
          </p:cNvPr>
          <p:cNvSpPr/>
          <p:nvPr/>
        </p:nvSpPr>
        <p:spPr>
          <a:xfrm>
            <a:off x="2117726" y="919164"/>
            <a:ext cx="1870075" cy="1870075"/>
          </a:xfrm>
          <a:prstGeom prst="ellipse">
            <a:avLst/>
          </a:prstGeom>
          <a:solidFill>
            <a:srgbClr val="E84E1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a:t>Q</a:t>
            </a:r>
          </a:p>
        </p:txBody>
      </p:sp>
      <p:grpSp>
        <p:nvGrpSpPr>
          <p:cNvPr id="3" name="Group 2">
            <a:extLst>
              <a:ext uri="{FF2B5EF4-FFF2-40B4-BE49-F238E27FC236}">
                <a16:creationId xmlns:a16="http://schemas.microsoft.com/office/drawing/2014/main" id="{28C6BD6E-0AA3-4F16-9AA2-43A20D6EAFDA}"/>
              </a:ext>
            </a:extLst>
          </p:cNvPr>
          <p:cNvGrpSpPr>
            <a:grpSpLocks/>
          </p:cNvGrpSpPr>
          <p:nvPr/>
        </p:nvGrpSpPr>
        <p:grpSpPr bwMode="auto">
          <a:xfrm>
            <a:off x="1968500" y="2789239"/>
            <a:ext cx="8026400" cy="2535237"/>
            <a:chOff x="444842" y="3314031"/>
            <a:chExt cx="8025886" cy="2535280"/>
          </a:xfrm>
        </p:grpSpPr>
        <p:grpSp>
          <p:nvGrpSpPr>
            <p:cNvPr id="11272" name="Group 13">
              <a:extLst>
                <a:ext uri="{FF2B5EF4-FFF2-40B4-BE49-F238E27FC236}">
                  <a16:creationId xmlns:a16="http://schemas.microsoft.com/office/drawing/2014/main" id="{BB3DFD62-414C-44C7-A864-43472BED2E00}"/>
                </a:ext>
              </a:extLst>
            </p:cNvPr>
            <p:cNvGrpSpPr>
              <a:grpSpLocks/>
            </p:cNvGrpSpPr>
            <p:nvPr/>
          </p:nvGrpSpPr>
          <p:grpSpPr bwMode="auto">
            <a:xfrm>
              <a:off x="444842" y="3646677"/>
              <a:ext cx="8025886" cy="1869988"/>
              <a:chOff x="444842" y="3102980"/>
              <a:chExt cx="8025886" cy="1869988"/>
            </a:xfrm>
          </p:grpSpPr>
          <p:sp>
            <p:nvSpPr>
              <p:cNvPr id="9" name="Rectangle 8">
                <a:extLst>
                  <a:ext uri="{FF2B5EF4-FFF2-40B4-BE49-F238E27FC236}">
                    <a16:creationId xmlns:a16="http://schemas.microsoft.com/office/drawing/2014/main" id="{7C883AE5-8A17-4927-B6A2-674EBCADE894}"/>
                  </a:ext>
                </a:extLst>
              </p:cNvPr>
              <p:cNvSpPr/>
              <p:nvPr/>
            </p:nvSpPr>
            <p:spPr>
              <a:xfrm>
                <a:off x="444842" y="3321206"/>
                <a:ext cx="7282984" cy="1433538"/>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Oval 9">
                <a:extLst>
                  <a:ext uri="{FF2B5EF4-FFF2-40B4-BE49-F238E27FC236}">
                    <a16:creationId xmlns:a16="http://schemas.microsoft.com/office/drawing/2014/main" id="{2103174F-3841-4AC0-8488-CD333216B0D6}"/>
                  </a:ext>
                </a:extLst>
              </p:cNvPr>
              <p:cNvSpPr/>
              <p:nvPr/>
            </p:nvSpPr>
            <p:spPr>
              <a:xfrm>
                <a:off x="6600773" y="3103715"/>
                <a:ext cx="1869955" cy="1868519"/>
              </a:xfrm>
              <a:prstGeom prst="ellipse">
                <a:avLst/>
              </a:prstGeom>
              <a:solidFill>
                <a:srgbClr val="6993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a:t>A</a:t>
                </a:r>
              </a:p>
            </p:txBody>
          </p:sp>
          <p:sp>
            <p:nvSpPr>
              <p:cNvPr id="11276" name="Rectangle 12">
                <a:extLst>
                  <a:ext uri="{FF2B5EF4-FFF2-40B4-BE49-F238E27FC236}">
                    <a16:creationId xmlns:a16="http://schemas.microsoft.com/office/drawing/2014/main" id="{3FE53E40-D425-417C-ABEB-79F9174D41F8}"/>
                  </a:ext>
                </a:extLst>
              </p:cNvPr>
              <p:cNvSpPr>
                <a:spLocks noChangeArrowheads="1"/>
              </p:cNvSpPr>
              <p:nvPr/>
            </p:nvSpPr>
            <p:spPr bwMode="auto">
              <a:xfrm>
                <a:off x="1799968" y="3630045"/>
                <a:ext cx="5735766" cy="82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4400" b="1"/>
                  <a:t>Maple</a:t>
                </a:r>
              </a:p>
            </p:txBody>
          </p:sp>
        </p:grpSp>
        <p:pic>
          <p:nvPicPr>
            <p:cNvPr id="11273" name="Picture 6">
              <a:extLst>
                <a:ext uri="{FF2B5EF4-FFF2-40B4-BE49-F238E27FC236}">
                  <a16:creationId xmlns:a16="http://schemas.microsoft.com/office/drawing/2014/main" id="{F768B9CA-1F64-4DC7-BB8F-0C1C742228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490100">
              <a:off x="1528119" y="3314031"/>
              <a:ext cx="1892879" cy="253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nswer">
            <a:extLst>
              <a:ext uri="{FF2B5EF4-FFF2-40B4-BE49-F238E27FC236}">
                <a16:creationId xmlns:a16="http://schemas.microsoft.com/office/drawing/2014/main" id="{F6543B7B-CA98-4152-A0D1-A9F3C083D02B}"/>
              </a:ext>
            </a:extLst>
          </p:cNvPr>
          <p:cNvSpPr/>
          <p:nvPr/>
        </p:nvSpPr>
        <p:spPr>
          <a:xfrm>
            <a:off x="2355850" y="5451475"/>
            <a:ext cx="1631950" cy="742950"/>
          </a:xfrm>
          <a:prstGeom prst="round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Answer</a:t>
            </a:r>
          </a:p>
        </p:txBody>
      </p:sp>
      <p:sp>
        <p:nvSpPr>
          <p:cNvPr id="12" name="Next">
            <a:hlinkClick r:id="" action="ppaction://hlinkshowjump?jump=nextslide"/>
            <a:extLst>
              <a:ext uri="{FF2B5EF4-FFF2-40B4-BE49-F238E27FC236}">
                <a16:creationId xmlns:a16="http://schemas.microsoft.com/office/drawing/2014/main" id="{F2FBB88A-6F74-4D92-A469-74F0623A05F2}"/>
              </a:ext>
            </a:extLst>
          </p:cNvPr>
          <p:cNvSpPr/>
          <p:nvPr/>
        </p:nvSpPr>
        <p:spPr>
          <a:xfrm>
            <a:off x="8243888" y="5451475"/>
            <a:ext cx="1631950" cy="742950"/>
          </a:xfrm>
          <a:prstGeom prst="round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Next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childTnLst>
              </p:cTn>
              <p:nextCondLst>
                <p:cond evt="onClick" delay="0">
                  <p:tgtEl>
                    <p:spTgt spid="11"/>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8D6CF0-6F94-44CD-90A2-FF608EF1FBF0}"/>
              </a:ext>
            </a:extLst>
          </p:cNvPr>
          <p:cNvSpPr/>
          <p:nvPr/>
        </p:nvSpPr>
        <p:spPr>
          <a:xfrm>
            <a:off x="3022601" y="1138238"/>
            <a:ext cx="7192963" cy="1433512"/>
          </a:xfrm>
          <a:prstGeom prst="rect">
            <a:avLst/>
          </a:prstGeom>
          <a:solidFill>
            <a:srgbClr val="F8B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4">
            <a:extLst>
              <a:ext uri="{FF2B5EF4-FFF2-40B4-BE49-F238E27FC236}">
                <a16:creationId xmlns:a16="http://schemas.microsoft.com/office/drawing/2014/main" id="{A5F8DAE3-0FF8-432B-944A-4E5A248B8302}"/>
              </a:ext>
            </a:extLst>
          </p:cNvPr>
          <p:cNvSpPr>
            <a:spLocks noChangeArrowheads="1"/>
          </p:cNvSpPr>
          <p:nvPr/>
        </p:nvSpPr>
        <p:spPr bwMode="auto">
          <a:xfrm>
            <a:off x="4259264" y="1344613"/>
            <a:ext cx="57356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2800"/>
              <a:t>Where would you find a rook, a bishop and a pawn? </a:t>
            </a:r>
          </a:p>
        </p:txBody>
      </p:sp>
      <p:sp>
        <p:nvSpPr>
          <p:cNvPr id="2" name="Oval 1">
            <a:extLst>
              <a:ext uri="{FF2B5EF4-FFF2-40B4-BE49-F238E27FC236}">
                <a16:creationId xmlns:a16="http://schemas.microsoft.com/office/drawing/2014/main" id="{CC41DA7F-90DD-443C-8266-D8D97904D716}"/>
              </a:ext>
            </a:extLst>
          </p:cNvPr>
          <p:cNvSpPr/>
          <p:nvPr/>
        </p:nvSpPr>
        <p:spPr>
          <a:xfrm>
            <a:off x="2117726" y="919164"/>
            <a:ext cx="1870075" cy="1870075"/>
          </a:xfrm>
          <a:prstGeom prst="ellipse">
            <a:avLst/>
          </a:prstGeom>
          <a:solidFill>
            <a:srgbClr val="E84E1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a:t>Q</a:t>
            </a:r>
          </a:p>
        </p:txBody>
      </p:sp>
      <p:grpSp>
        <p:nvGrpSpPr>
          <p:cNvPr id="8" name="Group 7">
            <a:extLst>
              <a:ext uri="{FF2B5EF4-FFF2-40B4-BE49-F238E27FC236}">
                <a16:creationId xmlns:a16="http://schemas.microsoft.com/office/drawing/2014/main" id="{F3E67C36-A6C4-4B01-9516-2749D3553487}"/>
              </a:ext>
            </a:extLst>
          </p:cNvPr>
          <p:cNvGrpSpPr>
            <a:grpSpLocks/>
          </p:cNvGrpSpPr>
          <p:nvPr/>
        </p:nvGrpSpPr>
        <p:grpSpPr bwMode="auto">
          <a:xfrm>
            <a:off x="1968500" y="2976563"/>
            <a:ext cx="8026400" cy="2036762"/>
            <a:chOff x="444842" y="3480542"/>
            <a:chExt cx="8025886" cy="2036123"/>
          </a:xfrm>
        </p:grpSpPr>
        <p:grpSp>
          <p:nvGrpSpPr>
            <p:cNvPr id="12296" name="Group 13">
              <a:extLst>
                <a:ext uri="{FF2B5EF4-FFF2-40B4-BE49-F238E27FC236}">
                  <a16:creationId xmlns:a16="http://schemas.microsoft.com/office/drawing/2014/main" id="{B8798D94-CBE1-4EF3-8B98-6507B8B1C9B9}"/>
                </a:ext>
              </a:extLst>
            </p:cNvPr>
            <p:cNvGrpSpPr>
              <a:grpSpLocks/>
            </p:cNvGrpSpPr>
            <p:nvPr/>
          </p:nvGrpSpPr>
          <p:grpSpPr bwMode="auto">
            <a:xfrm>
              <a:off x="444842" y="3646677"/>
              <a:ext cx="8025886" cy="1869988"/>
              <a:chOff x="444842" y="3102980"/>
              <a:chExt cx="8025886" cy="1869988"/>
            </a:xfrm>
          </p:grpSpPr>
          <p:sp>
            <p:nvSpPr>
              <p:cNvPr id="9" name="Rectangle 8">
                <a:extLst>
                  <a:ext uri="{FF2B5EF4-FFF2-40B4-BE49-F238E27FC236}">
                    <a16:creationId xmlns:a16="http://schemas.microsoft.com/office/drawing/2014/main" id="{B22FA7A9-85B8-4F4E-BAEC-A13D86C7835A}"/>
                  </a:ext>
                </a:extLst>
              </p:cNvPr>
              <p:cNvSpPr/>
              <p:nvPr/>
            </p:nvSpPr>
            <p:spPr>
              <a:xfrm>
                <a:off x="444842" y="3322486"/>
                <a:ext cx="7282984" cy="1431476"/>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Oval 9">
                <a:extLst>
                  <a:ext uri="{FF2B5EF4-FFF2-40B4-BE49-F238E27FC236}">
                    <a16:creationId xmlns:a16="http://schemas.microsoft.com/office/drawing/2014/main" id="{B6295350-158F-42E8-8DC6-A737AD2F41E1}"/>
                  </a:ext>
                </a:extLst>
              </p:cNvPr>
              <p:cNvSpPr/>
              <p:nvPr/>
            </p:nvSpPr>
            <p:spPr>
              <a:xfrm>
                <a:off x="6600773" y="3103480"/>
                <a:ext cx="1869955" cy="1869488"/>
              </a:xfrm>
              <a:prstGeom prst="ellipse">
                <a:avLst/>
              </a:prstGeom>
              <a:solidFill>
                <a:srgbClr val="6993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a:t>A</a:t>
                </a:r>
              </a:p>
            </p:txBody>
          </p:sp>
          <p:sp>
            <p:nvSpPr>
              <p:cNvPr id="12300" name="Rectangle 12">
                <a:extLst>
                  <a:ext uri="{FF2B5EF4-FFF2-40B4-BE49-F238E27FC236}">
                    <a16:creationId xmlns:a16="http://schemas.microsoft.com/office/drawing/2014/main" id="{DD304DFD-24F4-468C-BA36-A07460D5E6CF}"/>
                  </a:ext>
                </a:extLst>
              </p:cNvPr>
              <p:cNvSpPr>
                <a:spLocks noChangeArrowheads="1"/>
              </p:cNvSpPr>
              <p:nvPr/>
            </p:nvSpPr>
            <p:spPr bwMode="auto">
              <a:xfrm>
                <a:off x="1799968" y="3630045"/>
                <a:ext cx="5735766" cy="82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4400" b="1"/>
                  <a:t>Chess</a:t>
                </a:r>
              </a:p>
            </p:txBody>
          </p:sp>
        </p:grpSp>
        <p:pic>
          <p:nvPicPr>
            <p:cNvPr id="12297" name="Picture 5">
              <a:extLst>
                <a:ext uri="{FF2B5EF4-FFF2-40B4-BE49-F238E27FC236}">
                  <a16:creationId xmlns:a16="http://schemas.microsoft.com/office/drawing/2014/main" id="{6456B1E5-ADF4-47A5-87F6-248530BDF9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1579" y="3480542"/>
              <a:ext cx="2071252" cy="203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Answer">
            <a:extLst>
              <a:ext uri="{FF2B5EF4-FFF2-40B4-BE49-F238E27FC236}">
                <a16:creationId xmlns:a16="http://schemas.microsoft.com/office/drawing/2014/main" id="{91704CB3-87C8-49AA-B2F2-496086C6A398}"/>
              </a:ext>
            </a:extLst>
          </p:cNvPr>
          <p:cNvSpPr/>
          <p:nvPr/>
        </p:nvSpPr>
        <p:spPr>
          <a:xfrm>
            <a:off x="2355850" y="5451475"/>
            <a:ext cx="1631950" cy="742950"/>
          </a:xfrm>
          <a:prstGeom prst="round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Answer</a:t>
            </a:r>
          </a:p>
        </p:txBody>
      </p:sp>
      <p:sp>
        <p:nvSpPr>
          <p:cNvPr id="16" name="Next">
            <a:hlinkClick r:id="" action="ppaction://hlinkshowjump?jump=nextslide"/>
            <a:extLst>
              <a:ext uri="{FF2B5EF4-FFF2-40B4-BE49-F238E27FC236}">
                <a16:creationId xmlns:a16="http://schemas.microsoft.com/office/drawing/2014/main" id="{06491728-B8BB-4DC7-8125-8605ADF8F5CD}"/>
              </a:ext>
            </a:extLst>
          </p:cNvPr>
          <p:cNvSpPr/>
          <p:nvPr/>
        </p:nvSpPr>
        <p:spPr>
          <a:xfrm>
            <a:off x="8243888" y="5451475"/>
            <a:ext cx="1631950" cy="742950"/>
          </a:xfrm>
          <a:prstGeom prst="round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Next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nextCondLst>
                <p:cond evt="onClick" delay="0">
                  <p:tgtEl>
                    <p:spTgt spid="1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D14AEA-E031-41C6-809F-7568A1D5CB6D}"/>
              </a:ext>
            </a:extLst>
          </p:cNvPr>
          <p:cNvSpPr/>
          <p:nvPr/>
        </p:nvSpPr>
        <p:spPr>
          <a:xfrm>
            <a:off x="3022601" y="1138238"/>
            <a:ext cx="7192963" cy="1433512"/>
          </a:xfrm>
          <a:prstGeom prst="rect">
            <a:avLst/>
          </a:prstGeom>
          <a:solidFill>
            <a:srgbClr val="F8B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5" name="Rectangle 4">
            <a:extLst>
              <a:ext uri="{FF2B5EF4-FFF2-40B4-BE49-F238E27FC236}">
                <a16:creationId xmlns:a16="http://schemas.microsoft.com/office/drawing/2014/main" id="{F789B87F-250D-410C-ADC6-8FCC955AEEB8}"/>
              </a:ext>
            </a:extLst>
          </p:cNvPr>
          <p:cNvSpPr>
            <a:spLocks noChangeArrowheads="1"/>
          </p:cNvSpPr>
          <p:nvPr/>
        </p:nvSpPr>
        <p:spPr bwMode="auto">
          <a:xfrm>
            <a:off x="4259264" y="1228726"/>
            <a:ext cx="573563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3600"/>
              <a:t>What kind of car does Mr Bean drive? </a:t>
            </a:r>
          </a:p>
        </p:txBody>
      </p:sp>
      <p:sp>
        <p:nvSpPr>
          <p:cNvPr id="2" name="Oval 1">
            <a:extLst>
              <a:ext uri="{FF2B5EF4-FFF2-40B4-BE49-F238E27FC236}">
                <a16:creationId xmlns:a16="http://schemas.microsoft.com/office/drawing/2014/main" id="{ACED0F76-6F94-4331-BAB7-BA9DB0D10B53}"/>
              </a:ext>
            </a:extLst>
          </p:cNvPr>
          <p:cNvSpPr/>
          <p:nvPr/>
        </p:nvSpPr>
        <p:spPr>
          <a:xfrm>
            <a:off x="2117726" y="919164"/>
            <a:ext cx="1870075" cy="1870075"/>
          </a:xfrm>
          <a:prstGeom prst="ellipse">
            <a:avLst/>
          </a:prstGeom>
          <a:solidFill>
            <a:srgbClr val="E84E1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a:t>Q</a:t>
            </a:r>
          </a:p>
        </p:txBody>
      </p:sp>
      <p:grpSp>
        <p:nvGrpSpPr>
          <p:cNvPr id="7" name="Group 6">
            <a:extLst>
              <a:ext uri="{FF2B5EF4-FFF2-40B4-BE49-F238E27FC236}">
                <a16:creationId xmlns:a16="http://schemas.microsoft.com/office/drawing/2014/main" id="{F270E338-BB68-44FA-B13B-573CAD9F6F4F}"/>
              </a:ext>
            </a:extLst>
          </p:cNvPr>
          <p:cNvGrpSpPr>
            <a:grpSpLocks/>
          </p:cNvGrpSpPr>
          <p:nvPr/>
        </p:nvGrpSpPr>
        <p:grpSpPr bwMode="auto">
          <a:xfrm>
            <a:off x="1968500" y="3076576"/>
            <a:ext cx="8026400" cy="1870075"/>
            <a:chOff x="444842" y="3646677"/>
            <a:chExt cx="8025886" cy="1869988"/>
          </a:xfrm>
        </p:grpSpPr>
        <p:grpSp>
          <p:nvGrpSpPr>
            <p:cNvPr id="13320" name="Group 13">
              <a:extLst>
                <a:ext uri="{FF2B5EF4-FFF2-40B4-BE49-F238E27FC236}">
                  <a16:creationId xmlns:a16="http://schemas.microsoft.com/office/drawing/2014/main" id="{7219DC11-DC44-48D7-8BAC-BB03AC55B531}"/>
                </a:ext>
              </a:extLst>
            </p:cNvPr>
            <p:cNvGrpSpPr>
              <a:grpSpLocks/>
            </p:cNvGrpSpPr>
            <p:nvPr/>
          </p:nvGrpSpPr>
          <p:grpSpPr bwMode="auto">
            <a:xfrm>
              <a:off x="444842" y="3646677"/>
              <a:ext cx="8025886" cy="1869988"/>
              <a:chOff x="444842" y="3102980"/>
              <a:chExt cx="8025886" cy="1869988"/>
            </a:xfrm>
          </p:grpSpPr>
          <p:sp>
            <p:nvSpPr>
              <p:cNvPr id="9" name="Rectangle 8">
                <a:extLst>
                  <a:ext uri="{FF2B5EF4-FFF2-40B4-BE49-F238E27FC236}">
                    <a16:creationId xmlns:a16="http://schemas.microsoft.com/office/drawing/2014/main" id="{B0FFBC62-045A-41D4-970D-4F9CFC218A15}"/>
                  </a:ext>
                </a:extLst>
              </p:cNvPr>
              <p:cNvSpPr/>
              <p:nvPr/>
            </p:nvSpPr>
            <p:spPr>
              <a:xfrm>
                <a:off x="444842" y="3322045"/>
                <a:ext cx="7282984" cy="1431858"/>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Oval 9">
                <a:extLst>
                  <a:ext uri="{FF2B5EF4-FFF2-40B4-BE49-F238E27FC236}">
                    <a16:creationId xmlns:a16="http://schemas.microsoft.com/office/drawing/2014/main" id="{B96503CE-6E05-460A-97F4-C6F4ADFF3EFF}"/>
                  </a:ext>
                </a:extLst>
              </p:cNvPr>
              <p:cNvSpPr/>
              <p:nvPr/>
            </p:nvSpPr>
            <p:spPr>
              <a:xfrm>
                <a:off x="6600773" y="3102980"/>
                <a:ext cx="1869955" cy="1869988"/>
              </a:xfrm>
              <a:prstGeom prst="ellipse">
                <a:avLst/>
              </a:prstGeom>
              <a:solidFill>
                <a:srgbClr val="6993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a:t>A</a:t>
                </a:r>
              </a:p>
            </p:txBody>
          </p:sp>
          <p:sp>
            <p:nvSpPr>
              <p:cNvPr id="13324" name="Rectangle 12">
                <a:extLst>
                  <a:ext uri="{FF2B5EF4-FFF2-40B4-BE49-F238E27FC236}">
                    <a16:creationId xmlns:a16="http://schemas.microsoft.com/office/drawing/2014/main" id="{2DE1E98F-5EB0-4DC0-8660-3DD0EF348954}"/>
                  </a:ext>
                </a:extLst>
              </p:cNvPr>
              <p:cNvSpPr>
                <a:spLocks noChangeArrowheads="1"/>
              </p:cNvSpPr>
              <p:nvPr/>
            </p:nvSpPr>
            <p:spPr bwMode="auto">
              <a:xfrm>
                <a:off x="1799968" y="3630045"/>
                <a:ext cx="5735766" cy="82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4400" b="1"/>
                  <a:t>A green Mini</a:t>
                </a:r>
              </a:p>
            </p:txBody>
          </p:sp>
        </p:grpSp>
        <p:pic>
          <p:nvPicPr>
            <p:cNvPr id="13321" name="Picture 2">
              <a:extLst>
                <a:ext uri="{FF2B5EF4-FFF2-40B4-BE49-F238E27FC236}">
                  <a16:creationId xmlns:a16="http://schemas.microsoft.com/office/drawing/2014/main" id="{229EF997-10A7-4148-96CE-EAE07DCF3A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3125" y="3778394"/>
              <a:ext cx="2313917" cy="157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Answer">
            <a:extLst>
              <a:ext uri="{FF2B5EF4-FFF2-40B4-BE49-F238E27FC236}">
                <a16:creationId xmlns:a16="http://schemas.microsoft.com/office/drawing/2014/main" id="{D359FB1A-06B2-4889-A9E0-04EDCBC71CD0}"/>
              </a:ext>
            </a:extLst>
          </p:cNvPr>
          <p:cNvSpPr/>
          <p:nvPr/>
        </p:nvSpPr>
        <p:spPr>
          <a:xfrm>
            <a:off x="2355850" y="5451475"/>
            <a:ext cx="1631950" cy="742950"/>
          </a:xfrm>
          <a:prstGeom prst="round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Answer</a:t>
            </a:r>
          </a:p>
        </p:txBody>
      </p:sp>
      <p:sp>
        <p:nvSpPr>
          <p:cNvPr id="16" name="Next">
            <a:hlinkClick r:id="" action="ppaction://hlinkshowjump?jump=nextslide"/>
            <a:extLst>
              <a:ext uri="{FF2B5EF4-FFF2-40B4-BE49-F238E27FC236}">
                <a16:creationId xmlns:a16="http://schemas.microsoft.com/office/drawing/2014/main" id="{EFFF9186-6457-4295-B1D7-29DA60D5E26F}"/>
              </a:ext>
            </a:extLst>
          </p:cNvPr>
          <p:cNvSpPr/>
          <p:nvPr/>
        </p:nvSpPr>
        <p:spPr>
          <a:xfrm>
            <a:off x="8243888" y="5451475"/>
            <a:ext cx="1631950" cy="742950"/>
          </a:xfrm>
          <a:prstGeom prst="round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Next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nextCondLst>
                <p:cond evt="onClick" delay="0">
                  <p:tgtEl>
                    <p:spTgt spid="1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22062F-8A82-4CCC-A044-5D38CEAD16C6}"/>
              </a:ext>
            </a:extLst>
          </p:cNvPr>
          <p:cNvSpPr/>
          <p:nvPr/>
        </p:nvSpPr>
        <p:spPr>
          <a:xfrm>
            <a:off x="3022601" y="1138238"/>
            <a:ext cx="7192963" cy="1433512"/>
          </a:xfrm>
          <a:prstGeom prst="rect">
            <a:avLst/>
          </a:prstGeom>
          <a:solidFill>
            <a:srgbClr val="F8B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39" name="Rectangle 4">
            <a:extLst>
              <a:ext uri="{FF2B5EF4-FFF2-40B4-BE49-F238E27FC236}">
                <a16:creationId xmlns:a16="http://schemas.microsoft.com/office/drawing/2014/main" id="{28119400-AAE4-4C2A-81F4-75DC8B3447DE}"/>
              </a:ext>
            </a:extLst>
          </p:cNvPr>
          <p:cNvSpPr>
            <a:spLocks noChangeArrowheads="1"/>
          </p:cNvSpPr>
          <p:nvPr/>
        </p:nvSpPr>
        <p:spPr bwMode="auto">
          <a:xfrm>
            <a:off x="4259264" y="1289050"/>
            <a:ext cx="573563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3200"/>
              <a:t>Does cotton come from a plant, animal or mineral?</a:t>
            </a:r>
          </a:p>
        </p:txBody>
      </p:sp>
      <p:sp>
        <p:nvSpPr>
          <p:cNvPr id="2" name="Oval 1">
            <a:extLst>
              <a:ext uri="{FF2B5EF4-FFF2-40B4-BE49-F238E27FC236}">
                <a16:creationId xmlns:a16="http://schemas.microsoft.com/office/drawing/2014/main" id="{4E7DA0D0-F69C-4CF4-96C2-4E710653D6DC}"/>
              </a:ext>
            </a:extLst>
          </p:cNvPr>
          <p:cNvSpPr/>
          <p:nvPr/>
        </p:nvSpPr>
        <p:spPr>
          <a:xfrm>
            <a:off x="2117726" y="919164"/>
            <a:ext cx="1870075" cy="1870075"/>
          </a:xfrm>
          <a:prstGeom prst="ellipse">
            <a:avLst/>
          </a:prstGeom>
          <a:solidFill>
            <a:srgbClr val="E84E1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a:t>Q</a:t>
            </a:r>
          </a:p>
        </p:txBody>
      </p:sp>
      <p:grpSp>
        <p:nvGrpSpPr>
          <p:cNvPr id="8" name="Group 7">
            <a:extLst>
              <a:ext uri="{FF2B5EF4-FFF2-40B4-BE49-F238E27FC236}">
                <a16:creationId xmlns:a16="http://schemas.microsoft.com/office/drawing/2014/main" id="{5449D23A-EA7F-44B2-A4A4-151CE6BA9BC6}"/>
              </a:ext>
            </a:extLst>
          </p:cNvPr>
          <p:cNvGrpSpPr>
            <a:grpSpLocks/>
          </p:cNvGrpSpPr>
          <p:nvPr/>
        </p:nvGrpSpPr>
        <p:grpSpPr bwMode="auto">
          <a:xfrm>
            <a:off x="1968500" y="2789238"/>
            <a:ext cx="8026400" cy="2343150"/>
            <a:chOff x="444842" y="3174800"/>
            <a:chExt cx="8025886" cy="2341865"/>
          </a:xfrm>
        </p:grpSpPr>
        <p:grpSp>
          <p:nvGrpSpPr>
            <p:cNvPr id="14344" name="Group 13">
              <a:extLst>
                <a:ext uri="{FF2B5EF4-FFF2-40B4-BE49-F238E27FC236}">
                  <a16:creationId xmlns:a16="http://schemas.microsoft.com/office/drawing/2014/main" id="{3900C09A-75D6-4450-ACD7-B88ED6EDBF38}"/>
                </a:ext>
              </a:extLst>
            </p:cNvPr>
            <p:cNvGrpSpPr>
              <a:grpSpLocks/>
            </p:cNvGrpSpPr>
            <p:nvPr/>
          </p:nvGrpSpPr>
          <p:grpSpPr bwMode="auto">
            <a:xfrm>
              <a:off x="444842" y="3646677"/>
              <a:ext cx="8025886" cy="1869988"/>
              <a:chOff x="444842" y="3102980"/>
              <a:chExt cx="8025886" cy="1869988"/>
            </a:xfrm>
          </p:grpSpPr>
          <p:sp>
            <p:nvSpPr>
              <p:cNvPr id="9" name="Rectangle 8">
                <a:extLst>
                  <a:ext uri="{FF2B5EF4-FFF2-40B4-BE49-F238E27FC236}">
                    <a16:creationId xmlns:a16="http://schemas.microsoft.com/office/drawing/2014/main" id="{E1B3CBC5-F9E1-4DFD-AA34-EFBD23AEBFB0}"/>
                  </a:ext>
                </a:extLst>
              </p:cNvPr>
              <p:cNvSpPr/>
              <p:nvPr/>
            </p:nvSpPr>
            <p:spPr>
              <a:xfrm>
                <a:off x="444842" y="3321286"/>
                <a:ext cx="7282984" cy="1432727"/>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Oval 9">
                <a:extLst>
                  <a:ext uri="{FF2B5EF4-FFF2-40B4-BE49-F238E27FC236}">
                    <a16:creationId xmlns:a16="http://schemas.microsoft.com/office/drawing/2014/main" id="{2F4E613A-5EE8-4496-8323-1B3FA163CDDF}"/>
                  </a:ext>
                </a:extLst>
              </p:cNvPr>
              <p:cNvSpPr/>
              <p:nvPr/>
            </p:nvSpPr>
            <p:spPr>
              <a:xfrm>
                <a:off x="6600773" y="3102331"/>
                <a:ext cx="1869955" cy="1870637"/>
              </a:xfrm>
              <a:prstGeom prst="ellipse">
                <a:avLst/>
              </a:prstGeom>
              <a:solidFill>
                <a:srgbClr val="6993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a:t>A</a:t>
                </a:r>
              </a:p>
            </p:txBody>
          </p:sp>
          <p:sp>
            <p:nvSpPr>
              <p:cNvPr id="14348" name="Rectangle 12">
                <a:extLst>
                  <a:ext uri="{FF2B5EF4-FFF2-40B4-BE49-F238E27FC236}">
                    <a16:creationId xmlns:a16="http://schemas.microsoft.com/office/drawing/2014/main" id="{951D88BF-7267-4C67-8024-1E2018D06C53}"/>
                  </a:ext>
                </a:extLst>
              </p:cNvPr>
              <p:cNvSpPr>
                <a:spLocks noChangeArrowheads="1"/>
              </p:cNvSpPr>
              <p:nvPr/>
            </p:nvSpPr>
            <p:spPr bwMode="auto">
              <a:xfrm>
                <a:off x="1799968" y="3630045"/>
                <a:ext cx="5735766" cy="82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4400" b="1"/>
                  <a:t>A plant</a:t>
                </a:r>
              </a:p>
            </p:txBody>
          </p:sp>
        </p:grpSp>
        <p:pic>
          <p:nvPicPr>
            <p:cNvPr id="14345" name="Picture 5">
              <a:extLst>
                <a:ext uri="{FF2B5EF4-FFF2-40B4-BE49-F238E27FC236}">
                  <a16:creationId xmlns:a16="http://schemas.microsoft.com/office/drawing/2014/main" id="{B4E43FE9-F79A-4CDF-A7B5-311DA8976F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174800"/>
              <a:ext cx="2158876" cy="212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Answer">
            <a:extLst>
              <a:ext uri="{FF2B5EF4-FFF2-40B4-BE49-F238E27FC236}">
                <a16:creationId xmlns:a16="http://schemas.microsoft.com/office/drawing/2014/main" id="{A9CEA251-4270-4FCC-B6ED-D6B22F787398}"/>
              </a:ext>
            </a:extLst>
          </p:cNvPr>
          <p:cNvSpPr/>
          <p:nvPr/>
        </p:nvSpPr>
        <p:spPr>
          <a:xfrm>
            <a:off x="2355850" y="5451475"/>
            <a:ext cx="1631950" cy="742950"/>
          </a:xfrm>
          <a:prstGeom prst="round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Answer</a:t>
            </a:r>
          </a:p>
        </p:txBody>
      </p:sp>
      <p:sp>
        <p:nvSpPr>
          <p:cNvPr id="16" name="Next">
            <a:hlinkClick r:id="" action="ppaction://hlinkshowjump?jump=nextslide"/>
            <a:extLst>
              <a:ext uri="{FF2B5EF4-FFF2-40B4-BE49-F238E27FC236}">
                <a16:creationId xmlns:a16="http://schemas.microsoft.com/office/drawing/2014/main" id="{BEEB5763-C6E5-47FA-A18C-6DD8AA2316CB}"/>
              </a:ext>
            </a:extLst>
          </p:cNvPr>
          <p:cNvSpPr/>
          <p:nvPr/>
        </p:nvSpPr>
        <p:spPr>
          <a:xfrm>
            <a:off x="8243888" y="5451475"/>
            <a:ext cx="1631950" cy="742950"/>
          </a:xfrm>
          <a:prstGeom prst="round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Next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nextCondLst>
                <p:cond evt="onClick" delay="0">
                  <p:tgtEl>
                    <p:spTgt spid="1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AFC64E-6192-42D6-9CB1-6BB6CA87C479}"/>
              </a:ext>
            </a:extLst>
          </p:cNvPr>
          <p:cNvSpPr/>
          <p:nvPr/>
        </p:nvSpPr>
        <p:spPr>
          <a:xfrm>
            <a:off x="3022601" y="1138238"/>
            <a:ext cx="7192963" cy="1433512"/>
          </a:xfrm>
          <a:prstGeom prst="rect">
            <a:avLst/>
          </a:prstGeom>
          <a:solidFill>
            <a:srgbClr val="F8B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3" name="Rectangle 4">
            <a:extLst>
              <a:ext uri="{FF2B5EF4-FFF2-40B4-BE49-F238E27FC236}">
                <a16:creationId xmlns:a16="http://schemas.microsoft.com/office/drawing/2014/main" id="{4907FB49-EF63-4A4B-BC7E-7585B1607EC5}"/>
              </a:ext>
            </a:extLst>
          </p:cNvPr>
          <p:cNvSpPr>
            <a:spLocks noChangeArrowheads="1"/>
          </p:cNvSpPr>
          <p:nvPr/>
        </p:nvSpPr>
        <p:spPr bwMode="auto">
          <a:xfrm>
            <a:off x="4259264" y="1289050"/>
            <a:ext cx="573563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3200"/>
              <a:t>True or false: the slime eel is the only fish that can sneeze?</a:t>
            </a:r>
          </a:p>
        </p:txBody>
      </p:sp>
      <p:sp>
        <p:nvSpPr>
          <p:cNvPr id="2" name="Oval 1">
            <a:extLst>
              <a:ext uri="{FF2B5EF4-FFF2-40B4-BE49-F238E27FC236}">
                <a16:creationId xmlns:a16="http://schemas.microsoft.com/office/drawing/2014/main" id="{13011C48-914D-493A-B576-875806FC08F3}"/>
              </a:ext>
            </a:extLst>
          </p:cNvPr>
          <p:cNvSpPr/>
          <p:nvPr/>
        </p:nvSpPr>
        <p:spPr>
          <a:xfrm>
            <a:off x="2117726" y="919164"/>
            <a:ext cx="1870075" cy="1870075"/>
          </a:xfrm>
          <a:prstGeom prst="ellipse">
            <a:avLst/>
          </a:prstGeom>
          <a:solidFill>
            <a:srgbClr val="E84E1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a:t>Q</a:t>
            </a:r>
          </a:p>
        </p:txBody>
      </p:sp>
      <p:grpSp>
        <p:nvGrpSpPr>
          <p:cNvPr id="7" name="Group 6">
            <a:extLst>
              <a:ext uri="{FF2B5EF4-FFF2-40B4-BE49-F238E27FC236}">
                <a16:creationId xmlns:a16="http://schemas.microsoft.com/office/drawing/2014/main" id="{89D3C8D4-5DD9-44EC-A4B0-CF342C0892A0}"/>
              </a:ext>
            </a:extLst>
          </p:cNvPr>
          <p:cNvGrpSpPr>
            <a:grpSpLocks/>
          </p:cNvGrpSpPr>
          <p:nvPr/>
        </p:nvGrpSpPr>
        <p:grpSpPr bwMode="auto">
          <a:xfrm>
            <a:off x="1968500" y="2990851"/>
            <a:ext cx="8026400" cy="2041525"/>
            <a:chOff x="444842" y="3475797"/>
            <a:chExt cx="8025886" cy="2040868"/>
          </a:xfrm>
        </p:grpSpPr>
        <p:grpSp>
          <p:nvGrpSpPr>
            <p:cNvPr id="15368" name="Group 13">
              <a:extLst>
                <a:ext uri="{FF2B5EF4-FFF2-40B4-BE49-F238E27FC236}">
                  <a16:creationId xmlns:a16="http://schemas.microsoft.com/office/drawing/2014/main" id="{2A040B49-0135-483F-8D2A-2FE6E1B710D5}"/>
                </a:ext>
              </a:extLst>
            </p:cNvPr>
            <p:cNvGrpSpPr>
              <a:grpSpLocks/>
            </p:cNvGrpSpPr>
            <p:nvPr/>
          </p:nvGrpSpPr>
          <p:grpSpPr bwMode="auto">
            <a:xfrm>
              <a:off x="444842" y="3646677"/>
              <a:ext cx="8025886" cy="1869988"/>
              <a:chOff x="444842" y="3102980"/>
              <a:chExt cx="8025886" cy="1869988"/>
            </a:xfrm>
          </p:grpSpPr>
          <p:sp>
            <p:nvSpPr>
              <p:cNvPr id="9" name="Rectangle 8">
                <a:extLst>
                  <a:ext uri="{FF2B5EF4-FFF2-40B4-BE49-F238E27FC236}">
                    <a16:creationId xmlns:a16="http://schemas.microsoft.com/office/drawing/2014/main" id="{9964365B-117A-4EC6-B04B-2B19F418E4D3}"/>
                  </a:ext>
                </a:extLst>
              </p:cNvPr>
              <p:cNvSpPr/>
              <p:nvPr/>
            </p:nvSpPr>
            <p:spPr>
              <a:xfrm>
                <a:off x="444842" y="3322499"/>
                <a:ext cx="7282984" cy="1431464"/>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Oval 9">
                <a:extLst>
                  <a:ext uri="{FF2B5EF4-FFF2-40B4-BE49-F238E27FC236}">
                    <a16:creationId xmlns:a16="http://schemas.microsoft.com/office/drawing/2014/main" id="{574566B2-5F61-4C31-B47C-0002FD2AB2F3}"/>
                  </a:ext>
                </a:extLst>
              </p:cNvPr>
              <p:cNvSpPr/>
              <p:nvPr/>
            </p:nvSpPr>
            <p:spPr>
              <a:xfrm>
                <a:off x="6600773" y="3103495"/>
                <a:ext cx="1869955" cy="1869473"/>
              </a:xfrm>
              <a:prstGeom prst="ellipse">
                <a:avLst/>
              </a:prstGeom>
              <a:solidFill>
                <a:srgbClr val="6993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a:t>A</a:t>
                </a:r>
              </a:p>
            </p:txBody>
          </p:sp>
          <p:sp>
            <p:nvSpPr>
              <p:cNvPr id="15372" name="Rectangle 12">
                <a:extLst>
                  <a:ext uri="{FF2B5EF4-FFF2-40B4-BE49-F238E27FC236}">
                    <a16:creationId xmlns:a16="http://schemas.microsoft.com/office/drawing/2014/main" id="{50DF89CC-F559-48A2-9C6C-63EFD9A04F19}"/>
                  </a:ext>
                </a:extLst>
              </p:cNvPr>
              <p:cNvSpPr>
                <a:spLocks noChangeArrowheads="1"/>
              </p:cNvSpPr>
              <p:nvPr/>
            </p:nvSpPr>
            <p:spPr bwMode="auto">
              <a:xfrm>
                <a:off x="1799968" y="3630045"/>
                <a:ext cx="5735766" cy="82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4400" b="1"/>
                  <a:t>True!</a:t>
                </a:r>
              </a:p>
            </p:txBody>
          </p:sp>
        </p:grpSp>
        <p:pic>
          <p:nvPicPr>
            <p:cNvPr id="15369" name="Picture 2">
              <a:extLst>
                <a:ext uri="{FF2B5EF4-FFF2-40B4-BE49-F238E27FC236}">
                  <a16:creationId xmlns:a16="http://schemas.microsoft.com/office/drawing/2014/main" id="{04998B24-68A7-4AC5-A60C-C20DA9820831}"/>
                </a:ext>
              </a:extLst>
            </p:cNvPr>
            <p:cNvPicPr>
              <a:picLocks noChangeAspect="1"/>
            </p:cNvPicPr>
            <p:nvPr/>
          </p:nvPicPr>
          <p:blipFill>
            <a:blip r:embed="rId2">
              <a:clrChange>
                <a:clrFrom>
                  <a:srgbClr val="FFEA00"/>
                </a:clrFrom>
                <a:clrTo>
                  <a:srgbClr val="FFEA00">
                    <a:alpha val="0"/>
                  </a:srgbClr>
                </a:clrTo>
              </a:clrChange>
              <a:extLst>
                <a:ext uri="{28A0092B-C50C-407E-A947-70E740481C1C}">
                  <a14:useLocalDpi xmlns:a14="http://schemas.microsoft.com/office/drawing/2010/main" val="0"/>
                </a:ext>
              </a:extLst>
            </a:blip>
            <a:srcRect/>
            <a:stretch>
              <a:fillRect/>
            </a:stretch>
          </p:blipFill>
          <p:spPr bwMode="auto">
            <a:xfrm>
              <a:off x="1056331" y="3475797"/>
              <a:ext cx="2698075" cy="203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Answer">
            <a:extLst>
              <a:ext uri="{FF2B5EF4-FFF2-40B4-BE49-F238E27FC236}">
                <a16:creationId xmlns:a16="http://schemas.microsoft.com/office/drawing/2014/main" id="{F025D070-CC12-4EA6-93F3-64193D7E6AEF}"/>
              </a:ext>
            </a:extLst>
          </p:cNvPr>
          <p:cNvSpPr/>
          <p:nvPr/>
        </p:nvSpPr>
        <p:spPr>
          <a:xfrm>
            <a:off x="2355850" y="5451475"/>
            <a:ext cx="1631950" cy="742950"/>
          </a:xfrm>
          <a:prstGeom prst="round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Answer</a:t>
            </a:r>
          </a:p>
        </p:txBody>
      </p:sp>
      <p:sp>
        <p:nvSpPr>
          <p:cNvPr id="16" name="Next">
            <a:hlinkClick r:id="" action="ppaction://hlinkshowjump?jump=nextslide"/>
            <a:extLst>
              <a:ext uri="{FF2B5EF4-FFF2-40B4-BE49-F238E27FC236}">
                <a16:creationId xmlns:a16="http://schemas.microsoft.com/office/drawing/2014/main" id="{E6309CD2-E31B-4CAB-BEE0-78E0DE9E3B77}"/>
              </a:ext>
            </a:extLst>
          </p:cNvPr>
          <p:cNvSpPr/>
          <p:nvPr/>
        </p:nvSpPr>
        <p:spPr>
          <a:xfrm>
            <a:off x="8243888" y="5451475"/>
            <a:ext cx="1631950" cy="742950"/>
          </a:xfrm>
          <a:prstGeom prst="round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Next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nextCondLst>
                <p:cond evt="onClick" delay="0">
                  <p:tgtEl>
                    <p:spTgt spid="1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53E463-C7D1-4F15-99C4-4B096422E738}"/>
              </a:ext>
            </a:extLst>
          </p:cNvPr>
          <p:cNvSpPr/>
          <p:nvPr/>
        </p:nvSpPr>
        <p:spPr>
          <a:xfrm>
            <a:off x="3022601" y="1138238"/>
            <a:ext cx="7192963" cy="1433512"/>
          </a:xfrm>
          <a:prstGeom prst="rect">
            <a:avLst/>
          </a:prstGeom>
          <a:solidFill>
            <a:srgbClr val="F8B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7" name="Rectangle 4">
            <a:extLst>
              <a:ext uri="{FF2B5EF4-FFF2-40B4-BE49-F238E27FC236}">
                <a16:creationId xmlns:a16="http://schemas.microsoft.com/office/drawing/2014/main" id="{08B6E723-4154-4552-A733-962C42D7D9E2}"/>
              </a:ext>
            </a:extLst>
          </p:cNvPr>
          <p:cNvSpPr>
            <a:spLocks noChangeArrowheads="1"/>
          </p:cNvSpPr>
          <p:nvPr/>
        </p:nvSpPr>
        <p:spPr bwMode="auto">
          <a:xfrm>
            <a:off x="4259264" y="1289050"/>
            <a:ext cx="573563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3200"/>
              <a:t>What is the biggest planet in the solar system?</a:t>
            </a:r>
          </a:p>
        </p:txBody>
      </p:sp>
      <p:sp>
        <p:nvSpPr>
          <p:cNvPr id="2" name="Oval 1">
            <a:extLst>
              <a:ext uri="{FF2B5EF4-FFF2-40B4-BE49-F238E27FC236}">
                <a16:creationId xmlns:a16="http://schemas.microsoft.com/office/drawing/2014/main" id="{19571D5F-4804-4AE8-A01D-F14E43C27760}"/>
              </a:ext>
            </a:extLst>
          </p:cNvPr>
          <p:cNvSpPr/>
          <p:nvPr/>
        </p:nvSpPr>
        <p:spPr>
          <a:xfrm>
            <a:off x="2117726" y="919164"/>
            <a:ext cx="1870075" cy="1870075"/>
          </a:xfrm>
          <a:prstGeom prst="ellipse">
            <a:avLst/>
          </a:prstGeom>
          <a:solidFill>
            <a:srgbClr val="E84E1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a:t>Q</a:t>
            </a:r>
          </a:p>
        </p:txBody>
      </p:sp>
      <p:grpSp>
        <p:nvGrpSpPr>
          <p:cNvPr id="8" name="Group 7">
            <a:extLst>
              <a:ext uri="{FF2B5EF4-FFF2-40B4-BE49-F238E27FC236}">
                <a16:creationId xmlns:a16="http://schemas.microsoft.com/office/drawing/2014/main" id="{BF263A8D-1DD1-4BD0-8DDD-F4446CCE27D4}"/>
              </a:ext>
            </a:extLst>
          </p:cNvPr>
          <p:cNvGrpSpPr>
            <a:grpSpLocks/>
          </p:cNvGrpSpPr>
          <p:nvPr/>
        </p:nvGrpSpPr>
        <p:grpSpPr bwMode="auto">
          <a:xfrm>
            <a:off x="1968500" y="3046413"/>
            <a:ext cx="8026400" cy="1930400"/>
            <a:chOff x="444842" y="3585836"/>
            <a:chExt cx="8025886" cy="1930829"/>
          </a:xfrm>
        </p:grpSpPr>
        <p:grpSp>
          <p:nvGrpSpPr>
            <p:cNvPr id="16392" name="Group 13">
              <a:extLst>
                <a:ext uri="{FF2B5EF4-FFF2-40B4-BE49-F238E27FC236}">
                  <a16:creationId xmlns:a16="http://schemas.microsoft.com/office/drawing/2014/main" id="{0D9D07C5-9F1B-4005-824C-8D3261235F73}"/>
                </a:ext>
              </a:extLst>
            </p:cNvPr>
            <p:cNvGrpSpPr>
              <a:grpSpLocks/>
            </p:cNvGrpSpPr>
            <p:nvPr/>
          </p:nvGrpSpPr>
          <p:grpSpPr bwMode="auto">
            <a:xfrm>
              <a:off x="444842" y="3646677"/>
              <a:ext cx="8025886" cy="1869988"/>
              <a:chOff x="444842" y="3102980"/>
              <a:chExt cx="8025886" cy="1869988"/>
            </a:xfrm>
          </p:grpSpPr>
          <p:sp>
            <p:nvSpPr>
              <p:cNvPr id="9" name="Rectangle 8">
                <a:extLst>
                  <a:ext uri="{FF2B5EF4-FFF2-40B4-BE49-F238E27FC236}">
                    <a16:creationId xmlns:a16="http://schemas.microsoft.com/office/drawing/2014/main" id="{6BA85E5D-A0EB-44EB-9F8A-88DAA7E481B9}"/>
                  </a:ext>
                </a:extLst>
              </p:cNvPr>
              <p:cNvSpPr/>
              <p:nvPr/>
            </p:nvSpPr>
            <p:spPr>
              <a:xfrm>
                <a:off x="444842" y="3321602"/>
                <a:ext cx="7282984" cy="1432243"/>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Oval 9">
                <a:extLst>
                  <a:ext uri="{FF2B5EF4-FFF2-40B4-BE49-F238E27FC236}">
                    <a16:creationId xmlns:a16="http://schemas.microsoft.com/office/drawing/2014/main" id="{DAB679E0-9FB6-43FA-988B-692F0011564C}"/>
                  </a:ext>
                </a:extLst>
              </p:cNvPr>
              <p:cNvSpPr/>
              <p:nvPr/>
            </p:nvSpPr>
            <p:spPr>
              <a:xfrm>
                <a:off x="6600773" y="3102478"/>
                <a:ext cx="1869955" cy="1870490"/>
              </a:xfrm>
              <a:prstGeom prst="ellipse">
                <a:avLst/>
              </a:prstGeom>
              <a:solidFill>
                <a:srgbClr val="6993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a:t>A</a:t>
                </a:r>
              </a:p>
            </p:txBody>
          </p:sp>
          <p:sp>
            <p:nvSpPr>
              <p:cNvPr id="16396" name="Rectangle 12">
                <a:extLst>
                  <a:ext uri="{FF2B5EF4-FFF2-40B4-BE49-F238E27FC236}">
                    <a16:creationId xmlns:a16="http://schemas.microsoft.com/office/drawing/2014/main" id="{B9F31E44-307D-4AF1-8B20-C4D201B4076C}"/>
                  </a:ext>
                </a:extLst>
              </p:cNvPr>
              <p:cNvSpPr>
                <a:spLocks noChangeArrowheads="1"/>
              </p:cNvSpPr>
              <p:nvPr/>
            </p:nvSpPr>
            <p:spPr bwMode="auto">
              <a:xfrm>
                <a:off x="1799968" y="3630045"/>
                <a:ext cx="5735766" cy="82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4400" b="1"/>
                  <a:t>Jupiter</a:t>
                </a:r>
              </a:p>
            </p:txBody>
          </p:sp>
        </p:grpSp>
        <p:pic>
          <p:nvPicPr>
            <p:cNvPr id="16393" name="Picture 5">
              <a:extLst>
                <a:ext uri="{FF2B5EF4-FFF2-40B4-BE49-F238E27FC236}">
                  <a16:creationId xmlns:a16="http://schemas.microsoft.com/office/drawing/2014/main" id="{89B2050B-ACC0-40EE-B83A-2A024E9E11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4782" y="3585836"/>
              <a:ext cx="2009737" cy="19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Answer">
            <a:extLst>
              <a:ext uri="{FF2B5EF4-FFF2-40B4-BE49-F238E27FC236}">
                <a16:creationId xmlns:a16="http://schemas.microsoft.com/office/drawing/2014/main" id="{B3BCDAC3-7DD9-4977-AD52-E21D7A44F692}"/>
              </a:ext>
            </a:extLst>
          </p:cNvPr>
          <p:cNvSpPr/>
          <p:nvPr/>
        </p:nvSpPr>
        <p:spPr>
          <a:xfrm>
            <a:off x="2355850" y="5451475"/>
            <a:ext cx="1631950" cy="742950"/>
          </a:xfrm>
          <a:prstGeom prst="round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Answer</a:t>
            </a:r>
          </a:p>
        </p:txBody>
      </p:sp>
      <p:sp>
        <p:nvSpPr>
          <p:cNvPr id="16" name="Next">
            <a:hlinkClick r:id="" action="ppaction://hlinkshowjump?jump=nextslide"/>
            <a:extLst>
              <a:ext uri="{FF2B5EF4-FFF2-40B4-BE49-F238E27FC236}">
                <a16:creationId xmlns:a16="http://schemas.microsoft.com/office/drawing/2014/main" id="{F820A117-535C-4FD2-9198-43183D960FBD}"/>
              </a:ext>
            </a:extLst>
          </p:cNvPr>
          <p:cNvSpPr/>
          <p:nvPr/>
        </p:nvSpPr>
        <p:spPr>
          <a:xfrm>
            <a:off x="8243888" y="5451475"/>
            <a:ext cx="1631950" cy="742950"/>
          </a:xfrm>
          <a:prstGeom prst="round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Next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nextCondLst>
                <p:cond evt="onClick" delay="0">
                  <p:tgtEl>
                    <p:spTgt spid="1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5EF57-794E-4CD3-87BC-80F0838F51E4}"/>
              </a:ext>
            </a:extLst>
          </p:cNvPr>
          <p:cNvSpPr/>
          <p:nvPr/>
        </p:nvSpPr>
        <p:spPr>
          <a:xfrm>
            <a:off x="3022601" y="1138238"/>
            <a:ext cx="7192963" cy="1433512"/>
          </a:xfrm>
          <a:prstGeom prst="rect">
            <a:avLst/>
          </a:prstGeom>
          <a:solidFill>
            <a:srgbClr val="F8B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11" name="Rectangle 4">
            <a:extLst>
              <a:ext uri="{FF2B5EF4-FFF2-40B4-BE49-F238E27FC236}">
                <a16:creationId xmlns:a16="http://schemas.microsoft.com/office/drawing/2014/main" id="{9BFED91F-8D37-4B23-8EE4-EBF4705F0704}"/>
              </a:ext>
            </a:extLst>
          </p:cNvPr>
          <p:cNvSpPr>
            <a:spLocks noChangeArrowheads="1"/>
          </p:cNvSpPr>
          <p:nvPr/>
        </p:nvSpPr>
        <p:spPr bwMode="auto">
          <a:xfrm>
            <a:off x="4259264" y="1289050"/>
            <a:ext cx="573563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3200"/>
              <a:t>Finish the tongue twister: </a:t>
            </a:r>
          </a:p>
          <a:p>
            <a:pPr eaLnBrk="1" hangingPunct="1"/>
            <a:r>
              <a:rPr lang="en-GB" altLang="en-US" sz="3200"/>
              <a:t>She sells seashells on the ...?</a:t>
            </a:r>
          </a:p>
        </p:txBody>
      </p:sp>
      <p:sp>
        <p:nvSpPr>
          <p:cNvPr id="2" name="Oval 1">
            <a:extLst>
              <a:ext uri="{FF2B5EF4-FFF2-40B4-BE49-F238E27FC236}">
                <a16:creationId xmlns:a16="http://schemas.microsoft.com/office/drawing/2014/main" id="{B6A98D53-1B19-4812-90D0-1F9C4F02C30D}"/>
              </a:ext>
            </a:extLst>
          </p:cNvPr>
          <p:cNvSpPr/>
          <p:nvPr/>
        </p:nvSpPr>
        <p:spPr>
          <a:xfrm>
            <a:off x="2117726" y="919164"/>
            <a:ext cx="1870075" cy="1870075"/>
          </a:xfrm>
          <a:prstGeom prst="ellipse">
            <a:avLst/>
          </a:prstGeom>
          <a:solidFill>
            <a:srgbClr val="E84E1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a:t>Q</a:t>
            </a:r>
          </a:p>
        </p:txBody>
      </p:sp>
      <p:grpSp>
        <p:nvGrpSpPr>
          <p:cNvPr id="7" name="Group 6">
            <a:extLst>
              <a:ext uri="{FF2B5EF4-FFF2-40B4-BE49-F238E27FC236}">
                <a16:creationId xmlns:a16="http://schemas.microsoft.com/office/drawing/2014/main" id="{D10BD3F9-1286-40A2-AF97-7466D34DF3AF}"/>
              </a:ext>
            </a:extLst>
          </p:cNvPr>
          <p:cNvGrpSpPr>
            <a:grpSpLocks/>
          </p:cNvGrpSpPr>
          <p:nvPr/>
        </p:nvGrpSpPr>
        <p:grpSpPr bwMode="auto">
          <a:xfrm>
            <a:off x="1968500" y="3076576"/>
            <a:ext cx="8026400" cy="1870075"/>
            <a:chOff x="444842" y="3646677"/>
            <a:chExt cx="8025886" cy="1869988"/>
          </a:xfrm>
        </p:grpSpPr>
        <p:grpSp>
          <p:nvGrpSpPr>
            <p:cNvPr id="17416" name="Group 13">
              <a:extLst>
                <a:ext uri="{FF2B5EF4-FFF2-40B4-BE49-F238E27FC236}">
                  <a16:creationId xmlns:a16="http://schemas.microsoft.com/office/drawing/2014/main" id="{82CBA48D-B5D5-4540-864E-D829094E4332}"/>
                </a:ext>
              </a:extLst>
            </p:cNvPr>
            <p:cNvGrpSpPr>
              <a:grpSpLocks/>
            </p:cNvGrpSpPr>
            <p:nvPr/>
          </p:nvGrpSpPr>
          <p:grpSpPr bwMode="auto">
            <a:xfrm>
              <a:off x="444842" y="3646677"/>
              <a:ext cx="8025886" cy="1869988"/>
              <a:chOff x="444842" y="3102980"/>
              <a:chExt cx="8025886" cy="1869988"/>
            </a:xfrm>
          </p:grpSpPr>
          <p:sp>
            <p:nvSpPr>
              <p:cNvPr id="9" name="Rectangle 8">
                <a:extLst>
                  <a:ext uri="{FF2B5EF4-FFF2-40B4-BE49-F238E27FC236}">
                    <a16:creationId xmlns:a16="http://schemas.microsoft.com/office/drawing/2014/main" id="{97F79BEA-B9B9-426B-BE9C-94ECFB6E82FD}"/>
                  </a:ext>
                </a:extLst>
              </p:cNvPr>
              <p:cNvSpPr/>
              <p:nvPr/>
            </p:nvSpPr>
            <p:spPr>
              <a:xfrm>
                <a:off x="444842" y="3322045"/>
                <a:ext cx="7282984" cy="1431858"/>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Oval 9">
                <a:extLst>
                  <a:ext uri="{FF2B5EF4-FFF2-40B4-BE49-F238E27FC236}">
                    <a16:creationId xmlns:a16="http://schemas.microsoft.com/office/drawing/2014/main" id="{0BAFF55C-B0A0-43A7-B88D-85F6839E5C1F}"/>
                  </a:ext>
                </a:extLst>
              </p:cNvPr>
              <p:cNvSpPr/>
              <p:nvPr/>
            </p:nvSpPr>
            <p:spPr>
              <a:xfrm>
                <a:off x="6600773" y="3102980"/>
                <a:ext cx="1869955" cy="1869988"/>
              </a:xfrm>
              <a:prstGeom prst="ellipse">
                <a:avLst/>
              </a:prstGeom>
              <a:solidFill>
                <a:srgbClr val="6993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a:t>A</a:t>
                </a:r>
              </a:p>
            </p:txBody>
          </p:sp>
          <p:sp>
            <p:nvSpPr>
              <p:cNvPr id="17420" name="Rectangle 12">
                <a:extLst>
                  <a:ext uri="{FF2B5EF4-FFF2-40B4-BE49-F238E27FC236}">
                    <a16:creationId xmlns:a16="http://schemas.microsoft.com/office/drawing/2014/main" id="{049986F1-F18A-4A97-A1F1-C35E599E87C3}"/>
                  </a:ext>
                </a:extLst>
              </p:cNvPr>
              <p:cNvSpPr>
                <a:spLocks noChangeArrowheads="1"/>
              </p:cNvSpPr>
              <p:nvPr/>
            </p:nvSpPr>
            <p:spPr bwMode="auto">
              <a:xfrm>
                <a:off x="1799968" y="3630045"/>
                <a:ext cx="5735766" cy="82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4400" b="1"/>
                  <a:t>Seashore</a:t>
                </a:r>
              </a:p>
            </p:txBody>
          </p:sp>
        </p:grpSp>
        <p:pic>
          <p:nvPicPr>
            <p:cNvPr id="17417" name="Picture 2">
              <a:extLst>
                <a:ext uri="{FF2B5EF4-FFF2-40B4-BE49-F238E27FC236}">
                  <a16:creationId xmlns:a16="http://schemas.microsoft.com/office/drawing/2014/main" id="{DED7CF44-975A-4427-B694-A8CDFA8E89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9049" y="3718511"/>
              <a:ext cx="2566086" cy="168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Answer">
            <a:extLst>
              <a:ext uri="{FF2B5EF4-FFF2-40B4-BE49-F238E27FC236}">
                <a16:creationId xmlns:a16="http://schemas.microsoft.com/office/drawing/2014/main" id="{05696783-71EB-4FA4-A0FD-57BD015CD7FE}"/>
              </a:ext>
            </a:extLst>
          </p:cNvPr>
          <p:cNvSpPr/>
          <p:nvPr/>
        </p:nvSpPr>
        <p:spPr>
          <a:xfrm>
            <a:off x="2355850" y="5451475"/>
            <a:ext cx="1631950" cy="742950"/>
          </a:xfrm>
          <a:prstGeom prst="round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Answer</a:t>
            </a:r>
          </a:p>
        </p:txBody>
      </p:sp>
      <p:sp>
        <p:nvSpPr>
          <p:cNvPr id="16" name="Next">
            <a:hlinkClick r:id="" action="ppaction://hlinkshowjump?jump=nextslide"/>
            <a:extLst>
              <a:ext uri="{FF2B5EF4-FFF2-40B4-BE49-F238E27FC236}">
                <a16:creationId xmlns:a16="http://schemas.microsoft.com/office/drawing/2014/main" id="{408AFDBB-308D-4456-9449-EA411C364A53}"/>
              </a:ext>
            </a:extLst>
          </p:cNvPr>
          <p:cNvSpPr/>
          <p:nvPr/>
        </p:nvSpPr>
        <p:spPr>
          <a:xfrm>
            <a:off x="8243888" y="5451475"/>
            <a:ext cx="1631950" cy="742950"/>
          </a:xfrm>
          <a:prstGeom prst="round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Next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nextCondLst>
                <p:cond evt="onClick" delay="0">
                  <p:tgtEl>
                    <p:spTgt spid="1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CF3FA5E-5F71-4C29-8162-0ACBFDE65200}"/>
              </a:ext>
            </a:extLst>
          </p:cNvPr>
          <p:cNvSpPr>
            <a:spLocks noGrp="1"/>
          </p:cNvSpPr>
          <p:nvPr>
            <p:ph type="title"/>
          </p:nvPr>
        </p:nvSpPr>
        <p:spPr>
          <a:xfrm>
            <a:off x="640079" y="2053641"/>
            <a:ext cx="3669161" cy="2760098"/>
          </a:xfrm>
        </p:spPr>
        <p:txBody>
          <a:bodyPr>
            <a:normAutofit/>
          </a:bodyPr>
          <a:lstStyle/>
          <a:p>
            <a:r>
              <a:rPr lang="en-GB" dirty="0">
                <a:solidFill>
                  <a:srgbClr val="FFFFFF"/>
                </a:solidFill>
                <a:latin typeface="Comic Sans MS" panose="030F0702030302020204" pitchFamily="66" charset="0"/>
              </a:rPr>
              <a:t>How it works </a:t>
            </a:r>
          </a:p>
        </p:txBody>
      </p:sp>
      <p:sp>
        <p:nvSpPr>
          <p:cNvPr id="3" name="Content Placeholder 2">
            <a:extLst>
              <a:ext uri="{FF2B5EF4-FFF2-40B4-BE49-F238E27FC236}">
                <a16:creationId xmlns:a16="http://schemas.microsoft.com/office/drawing/2014/main" id="{2532D3E9-6BA0-4A48-B7F9-8F4F399F2796}"/>
              </a:ext>
            </a:extLst>
          </p:cNvPr>
          <p:cNvSpPr>
            <a:spLocks noGrp="1"/>
          </p:cNvSpPr>
          <p:nvPr>
            <p:ph idx="1"/>
          </p:nvPr>
        </p:nvSpPr>
        <p:spPr>
          <a:xfrm>
            <a:off x="6090574" y="801866"/>
            <a:ext cx="5306084" cy="5230634"/>
          </a:xfrm>
        </p:spPr>
        <p:txBody>
          <a:bodyPr anchor="ctr">
            <a:normAutofit lnSpcReduction="10000"/>
          </a:bodyPr>
          <a:lstStyle/>
          <a:p>
            <a:r>
              <a:rPr lang="en-GB" sz="2400" dirty="0">
                <a:solidFill>
                  <a:srgbClr val="000000"/>
                </a:solidFill>
                <a:latin typeface="Comic Sans MS" panose="030F0702030302020204" pitchFamily="66" charset="0"/>
              </a:rPr>
              <a:t>Complete the daily Maths investigations and challenges.</a:t>
            </a:r>
          </a:p>
          <a:p>
            <a:pPr marL="0" indent="0">
              <a:buNone/>
            </a:pPr>
            <a:endParaRPr lang="en-GB" sz="2400" dirty="0">
              <a:solidFill>
                <a:srgbClr val="000000"/>
              </a:solidFill>
              <a:latin typeface="Comic Sans MS" panose="030F0702030302020204" pitchFamily="66" charset="0"/>
            </a:endParaRPr>
          </a:p>
          <a:p>
            <a:r>
              <a:rPr lang="en-GB" sz="2400" dirty="0">
                <a:solidFill>
                  <a:srgbClr val="000000"/>
                </a:solidFill>
                <a:latin typeface="Comic Sans MS" panose="030F0702030302020204" pitchFamily="66" charset="0"/>
              </a:rPr>
              <a:t>Complete the daily English activity</a:t>
            </a:r>
          </a:p>
          <a:p>
            <a:endParaRPr lang="en-GB" sz="2400" dirty="0">
              <a:solidFill>
                <a:srgbClr val="000000"/>
              </a:solidFill>
              <a:latin typeface="Comic Sans MS" panose="030F0702030302020204" pitchFamily="66" charset="0"/>
            </a:endParaRPr>
          </a:p>
          <a:p>
            <a:r>
              <a:rPr lang="en-GB" sz="2400" dirty="0">
                <a:solidFill>
                  <a:srgbClr val="000000"/>
                </a:solidFill>
                <a:latin typeface="Comic Sans MS" panose="030F0702030302020204" pitchFamily="66" charset="0"/>
              </a:rPr>
              <a:t>Don’t forget to play Times Tables </a:t>
            </a:r>
            <a:r>
              <a:rPr lang="en-GB" sz="2400" dirty="0" err="1">
                <a:solidFill>
                  <a:srgbClr val="000000"/>
                </a:solidFill>
                <a:latin typeface="Comic Sans MS" panose="030F0702030302020204" pitchFamily="66" charset="0"/>
              </a:rPr>
              <a:t>Rockstars</a:t>
            </a:r>
            <a:r>
              <a:rPr lang="en-GB" sz="2400" dirty="0">
                <a:solidFill>
                  <a:srgbClr val="000000"/>
                </a:solidFill>
                <a:latin typeface="Comic Sans MS" panose="030F0702030302020204" pitchFamily="66" charset="0"/>
              </a:rPr>
              <a:t> throughout the week</a:t>
            </a:r>
          </a:p>
          <a:p>
            <a:endParaRPr lang="en-GB" sz="2400" dirty="0">
              <a:solidFill>
                <a:srgbClr val="000000"/>
              </a:solidFill>
              <a:latin typeface="Comic Sans MS" panose="030F0702030302020204" pitchFamily="66" charset="0"/>
            </a:endParaRPr>
          </a:p>
          <a:p>
            <a:r>
              <a:rPr lang="en-GB" sz="2400" dirty="0">
                <a:solidFill>
                  <a:srgbClr val="000000"/>
                </a:solidFill>
                <a:latin typeface="Comic Sans MS" panose="030F0702030302020204" pitchFamily="66" charset="0"/>
              </a:rPr>
              <a:t>Spelling challenge question for each day </a:t>
            </a:r>
          </a:p>
          <a:p>
            <a:endParaRPr lang="en-GB" sz="2400" dirty="0">
              <a:solidFill>
                <a:srgbClr val="000000"/>
              </a:solidFill>
              <a:latin typeface="Comic Sans MS" panose="030F0702030302020204" pitchFamily="66" charset="0"/>
            </a:endParaRPr>
          </a:p>
          <a:p>
            <a:r>
              <a:rPr lang="en-GB" sz="2400" dirty="0">
                <a:solidFill>
                  <a:srgbClr val="000000"/>
                </a:solidFill>
                <a:latin typeface="Comic Sans MS" panose="030F0702030302020204" pitchFamily="66" charset="0"/>
              </a:rPr>
              <a:t>Read every day. Practise reading aloud, and in your head. </a:t>
            </a:r>
          </a:p>
          <a:p>
            <a:endParaRPr lang="en-GB" sz="2400" dirty="0">
              <a:solidFill>
                <a:srgbClr val="000000"/>
              </a:solidFill>
              <a:latin typeface="Comic Sans MS" panose="030F0702030302020204" pitchFamily="66" charset="0"/>
            </a:endParaRPr>
          </a:p>
          <a:p>
            <a:endParaRPr lang="en-GB" sz="24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290733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41A583-5C4D-40D4-ACCB-1F8F39DE3ABC}"/>
              </a:ext>
            </a:extLst>
          </p:cNvPr>
          <p:cNvSpPr/>
          <p:nvPr/>
        </p:nvSpPr>
        <p:spPr>
          <a:xfrm>
            <a:off x="3022601" y="1138238"/>
            <a:ext cx="7192963" cy="1433512"/>
          </a:xfrm>
          <a:prstGeom prst="rect">
            <a:avLst/>
          </a:prstGeom>
          <a:solidFill>
            <a:srgbClr val="F8B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35" name="Rectangle 4">
            <a:extLst>
              <a:ext uri="{FF2B5EF4-FFF2-40B4-BE49-F238E27FC236}">
                <a16:creationId xmlns:a16="http://schemas.microsoft.com/office/drawing/2014/main" id="{27EAA5A7-BBDF-41CD-871C-ABDCA99BC6E8}"/>
              </a:ext>
            </a:extLst>
          </p:cNvPr>
          <p:cNvSpPr>
            <a:spLocks noChangeArrowheads="1"/>
          </p:cNvSpPr>
          <p:nvPr/>
        </p:nvSpPr>
        <p:spPr bwMode="auto">
          <a:xfrm>
            <a:off x="4259264" y="1536700"/>
            <a:ext cx="5735637"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3200"/>
              <a:t>What colour is an aubergine?</a:t>
            </a:r>
          </a:p>
        </p:txBody>
      </p:sp>
      <p:sp>
        <p:nvSpPr>
          <p:cNvPr id="2" name="Oval 1">
            <a:extLst>
              <a:ext uri="{FF2B5EF4-FFF2-40B4-BE49-F238E27FC236}">
                <a16:creationId xmlns:a16="http://schemas.microsoft.com/office/drawing/2014/main" id="{781A351E-97E2-4AC1-AAF9-D2634DE62A24}"/>
              </a:ext>
            </a:extLst>
          </p:cNvPr>
          <p:cNvSpPr/>
          <p:nvPr/>
        </p:nvSpPr>
        <p:spPr>
          <a:xfrm>
            <a:off x="2117726" y="919164"/>
            <a:ext cx="1870075" cy="1870075"/>
          </a:xfrm>
          <a:prstGeom prst="ellipse">
            <a:avLst/>
          </a:prstGeom>
          <a:solidFill>
            <a:srgbClr val="E84E1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a:t>Q</a:t>
            </a:r>
          </a:p>
        </p:txBody>
      </p:sp>
      <p:grpSp>
        <p:nvGrpSpPr>
          <p:cNvPr id="8" name="Group 7">
            <a:extLst>
              <a:ext uri="{FF2B5EF4-FFF2-40B4-BE49-F238E27FC236}">
                <a16:creationId xmlns:a16="http://schemas.microsoft.com/office/drawing/2014/main" id="{1D85984C-56E2-4ED1-8E35-BC583441C646}"/>
              </a:ext>
            </a:extLst>
          </p:cNvPr>
          <p:cNvGrpSpPr>
            <a:grpSpLocks/>
          </p:cNvGrpSpPr>
          <p:nvPr/>
        </p:nvGrpSpPr>
        <p:grpSpPr bwMode="auto">
          <a:xfrm>
            <a:off x="1968500" y="3076576"/>
            <a:ext cx="8026400" cy="1870075"/>
            <a:chOff x="444842" y="3646677"/>
            <a:chExt cx="8025886" cy="1869988"/>
          </a:xfrm>
        </p:grpSpPr>
        <p:grpSp>
          <p:nvGrpSpPr>
            <p:cNvPr id="18440" name="Group 13">
              <a:extLst>
                <a:ext uri="{FF2B5EF4-FFF2-40B4-BE49-F238E27FC236}">
                  <a16:creationId xmlns:a16="http://schemas.microsoft.com/office/drawing/2014/main" id="{1B8EE154-EE05-44E6-84A7-96BADD8E8FE7}"/>
                </a:ext>
              </a:extLst>
            </p:cNvPr>
            <p:cNvGrpSpPr>
              <a:grpSpLocks/>
            </p:cNvGrpSpPr>
            <p:nvPr/>
          </p:nvGrpSpPr>
          <p:grpSpPr bwMode="auto">
            <a:xfrm>
              <a:off x="444842" y="3646677"/>
              <a:ext cx="8025886" cy="1869988"/>
              <a:chOff x="444842" y="3102980"/>
              <a:chExt cx="8025886" cy="1869988"/>
            </a:xfrm>
          </p:grpSpPr>
          <p:sp>
            <p:nvSpPr>
              <p:cNvPr id="9" name="Rectangle 8">
                <a:extLst>
                  <a:ext uri="{FF2B5EF4-FFF2-40B4-BE49-F238E27FC236}">
                    <a16:creationId xmlns:a16="http://schemas.microsoft.com/office/drawing/2014/main" id="{69AA4DD9-EB6C-4577-B61D-BE6BE97B46DB}"/>
                  </a:ext>
                </a:extLst>
              </p:cNvPr>
              <p:cNvSpPr/>
              <p:nvPr/>
            </p:nvSpPr>
            <p:spPr>
              <a:xfrm>
                <a:off x="444842" y="3322045"/>
                <a:ext cx="7282984" cy="1431858"/>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Oval 9">
                <a:extLst>
                  <a:ext uri="{FF2B5EF4-FFF2-40B4-BE49-F238E27FC236}">
                    <a16:creationId xmlns:a16="http://schemas.microsoft.com/office/drawing/2014/main" id="{C829A7FE-CB4D-41F4-AD53-3313224AD603}"/>
                  </a:ext>
                </a:extLst>
              </p:cNvPr>
              <p:cNvSpPr/>
              <p:nvPr/>
            </p:nvSpPr>
            <p:spPr>
              <a:xfrm>
                <a:off x="6600773" y="3102980"/>
                <a:ext cx="1869955" cy="1869988"/>
              </a:xfrm>
              <a:prstGeom prst="ellipse">
                <a:avLst/>
              </a:prstGeom>
              <a:solidFill>
                <a:srgbClr val="6993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a:t>A</a:t>
                </a:r>
              </a:p>
            </p:txBody>
          </p:sp>
          <p:sp>
            <p:nvSpPr>
              <p:cNvPr id="18444" name="Rectangle 12">
                <a:extLst>
                  <a:ext uri="{FF2B5EF4-FFF2-40B4-BE49-F238E27FC236}">
                    <a16:creationId xmlns:a16="http://schemas.microsoft.com/office/drawing/2014/main" id="{4E65623F-2349-41C8-81F5-108412D9FB02}"/>
                  </a:ext>
                </a:extLst>
              </p:cNvPr>
              <p:cNvSpPr>
                <a:spLocks noChangeArrowheads="1"/>
              </p:cNvSpPr>
              <p:nvPr/>
            </p:nvSpPr>
            <p:spPr bwMode="auto">
              <a:xfrm>
                <a:off x="1799968" y="3630045"/>
                <a:ext cx="5735766" cy="82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4400" b="1"/>
                  <a:t>Dark purple</a:t>
                </a:r>
              </a:p>
            </p:txBody>
          </p:sp>
        </p:grpSp>
        <p:pic>
          <p:nvPicPr>
            <p:cNvPr id="18441" name="Picture 5">
              <a:extLst>
                <a:ext uri="{FF2B5EF4-FFF2-40B4-BE49-F238E27FC236}">
                  <a16:creationId xmlns:a16="http://schemas.microsoft.com/office/drawing/2014/main" id="{82C776F6-84B0-4B96-8870-2B10B7FEEC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628743">
              <a:off x="791214" y="3768843"/>
              <a:ext cx="2505435" cy="153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Answer">
            <a:extLst>
              <a:ext uri="{FF2B5EF4-FFF2-40B4-BE49-F238E27FC236}">
                <a16:creationId xmlns:a16="http://schemas.microsoft.com/office/drawing/2014/main" id="{7DE73954-1264-44C6-B1B8-6A1C1ED7CC91}"/>
              </a:ext>
            </a:extLst>
          </p:cNvPr>
          <p:cNvSpPr/>
          <p:nvPr/>
        </p:nvSpPr>
        <p:spPr>
          <a:xfrm>
            <a:off x="2355850" y="5451475"/>
            <a:ext cx="1631950" cy="742950"/>
          </a:xfrm>
          <a:prstGeom prst="round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Answer</a:t>
            </a:r>
          </a:p>
        </p:txBody>
      </p:sp>
      <p:sp>
        <p:nvSpPr>
          <p:cNvPr id="16" name="Next">
            <a:hlinkClick r:id="" action="ppaction://hlinkshowjump?jump=nextslide"/>
            <a:extLst>
              <a:ext uri="{FF2B5EF4-FFF2-40B4-BE49-F238E27FC236}">
                <a16:creationId xmlns:a16="http://schemas.microsoft.com/office/drawing/2014/main" id="{EC5B78B0-18F1-4628-BA62-8CF54B814E20}"/>
              </a:ext>
            </a:extLst>
          </p:cNvPr>
          <p:cNvSpPr/>
          <p:nvPr/>
        </p:nvSpPr>
        <p:spPr>
          <a:xfrm>
            <a:off x="8243888" y="5451475"/>
            <a:ext cx="1631950" cy="742950"/>
          </a:xfrm>
          <a:prstGeom prst="round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Next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nextCondLst>
                <p:cond evt="onClick" delay="0">
                  <p:tgtEl>
                    <p:spTgt spid="1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C073DAF-3897-4ED6-8436-FDA17527A702}"/>
              </a:ext>
            </a:extLst>
          </p:cNvPr>
          <p:cNvSpPr>
            <a:spLocks noGrp="1"/>
          </p:cNvSpPr>
          <p:nvPr>
            <p:ph type="title"/>
          </p:nvPr>
        </p:nvSpPr>
        <p:spPr>
          <a:xfrm>
            <a:off x="1179226" y="826680"/>
            <a:ext cx="9833548" cy="1325563"/>
          </a:xfrm>
        </p:spPr>
        <p:txBody>
          <a:bodyPr>
            <a:normAutofit/>
          </a:bodyPr>
          <a:lstStyle/>
          <a:p>
            <a:pPr algn="ctr"/>
            <a:r>
              <a:rPr lang="en-GB" sz="4000" dirty="0">
                <a:solidFill>
                  <a:srgbClr val="FFFFFF"/>
                </a:solidFill>
                <a:latin typeface="Comic Sans MS" panose="030F0702030302020204" pitchFamily="66" charset="0"/>
              </a:rPr>
              <a:t>Now it’s your turn to write some quiz questions for your friends. </a:t>
            </a:r>
          </a:p>
        </p:txBody>
      </p:sp>
      <p:sp>
        <p:nvSpPr>
          <p:cNvPr id="3" name="Content Placeholder 2">
            <a:extLst>
              <a:ext uri="{FF2B5EF4-FFF2-40B4-BE49-F238E27FC236}">
                <a16:creationId xmlns:a16="http://schemas.microsoft.com/office/drawing/2014/main" id="{92E79B8B-496D-46D9-9F71-A47637C91974}"/>
              </a:ext>
            </a:extLst>
          </p:cNvPr>
          <p:cNvSpPr>
            <a:spLocks noGrp="1"/>
          </p:cNvSpPr>
          <p:nvPr>
            <p:ph idx="1"/>
          </p:nvPr>
        </p:nvSpPr>
        <p:spPr>
          <a:xfrm>
            <a:off x="1179226" y="3092970"/>
            <a:ext cx="9833548" cy="2693976"/>
          </a:xfrm>
        </p:spPr>
        <p:txBody>
          <a:bodyPr>
            <a:normAutofit/>
          </a:bodyPr>
          <a:lstStyle/>
          <a:p>
            <a:pPr>
              <a:buFont typeface="Wingdings" panose="05000000000000000000" pitchFamily="2" charset="2"/>
              <a:buChar char="ü"/>
            </a:pPr>
            <a:r>
              <a:rPr lang="en-GB" sz="1700" dirty="0">
                <a:solidFill>
                  <a:srgbClr val="000000"/>
                </a:solidFill>
              </a:rPr>
              <a:t> </a:t>
            </a:r>
            <a:r>
              <a:rPr lang="en-GB" sz="1700" dirty="0">
                <a:solidFill>
                  <a:srgbClr val="000000"/>
                </a:solidFill>
                <a:latin typeface="Comic Sans MS" panose="030F0702030302020204" pitchFamily="66" charset="0"/>
              </a:rPr>
              <a:t>First complete the following quiz to give you of some ideas about how you might present your questions.</a:t>
            </a:r>
          </a:p>
          <a:p>
            <a:r>
              <a:rPr lang="en-GB" sz="1700" dirty="0">
                <a:solidFill>
                  <a:srgbClr val="000000"/>
                </a:solidFill>
                <a:latin typeface="Comic Sans MS" panose="030F0702030302020204" pitchFamily="66" charset="0"/>
              </a:rPr>
              <a:t>Then chose a subject you have enjoyed learning about in Year 4, 5 or 6. </a:t>
            </a:r>
          </a:p>
          <a:p>
            <a:r>
              <a:rPr lang="en-GB" sz="1700" dirty="0">
                <a:solidFill>
                  <a:srgbClr val="000000"/>
                </a:solidFill>
                <a:latin typeface="Comic Sans MS" panose="030F0702030302020204" pitchFamily="66" charset="0"/>
              </a:rPr>
              <a:t>Write up to 5 questions for your friends. We will choose as many as possible to send out in a quiz next week!</a:t>
            </a:r>
          </a:p>
          <a:p>
            <a:r>
              <a:rPr lang="en-GB" sz="1700" dirty="0">
                <a:solidFill>
                  <a:srgbClr val="000000"/>
                </a:solidFill>
                <a:latin typeface="Comic Sans MS" panose="030F0702030302020204" pitchFamily="66" charset="0"/>
              </a:rPr>
              <a:t>You may need to research your topic. (Ask an adult for help)</a:t>
            </a:r>
          </a:p>
          <a:p>
            <a:r>
              <a:rPr lang="en-GB" sz="1700" dirty="0">
                <a:solidFill>
                  <a:srgbClr val="000000"/>
                </a:solidFill>
                <a:latin typeface="Comic Sans MS" panose="030F0702030302020204" pitchFamily="66" charset="0"/>
              </a:rPr>
              <a:t>You will also need to find the answers to your questions. </a:t>
            </a:r>
          </a:p>
          <a:p>
            <a:r>
              <a:rPr lang="en-GB" sz="1700" dirty="0">
                <a:solidFill>
                  <a:srgbClr val="000000"/>
                </a:solidFill>
                <a:latin typeface="Comic Sans MS" panose="030F0702030302020204" pitchFamily="66" charset="0"/>
              </a:rPr>
              <a:t>Finally ask an adult to email your questions and answers to your class teacher. </a:t>
            </a:r>
          </a:p>
        </p:txBody>
      </p:sp>
    </p:spTree>
    <p:extLst>
      <p:ext uri="{BB962C8B-B14F-4D97-AF65-F5344CB8AC3E}">
        <p14:creationId xmlns:p14="http://schemas.microsoft.com/office/powerpoint/2010/main" val="1710041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42C4578-0C41-4D6A-AD10-177F1925973A}"/>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Comic Sans MS" panose="030F0702030302020204" pitchFamily="66" charset="0"/>
              </a:rPr>
              <a:t>Wednesday</a:t>
            </a:r>
          </a:p>
        </p:txBody>
      </p:sp>
    </p:spTree>
    <p:extLst>
      <p:ext uri="{BB962C8B-B14F-4D97-AF65-F5344CB8AC3E}">
        <p14:creationId xmlns:p14="http://schemas.microsoft.com/office/powerpoint/2010/main" val="3266617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989183-B793-4147-A2EF-F44CB58247A1}"/>
              </a:ext>
            </a:extLst>
          </p:cNvPr>
          <p:cNvPicPr>
            <a:picLocks noChangeAspect="1"/>
          </p:cNvPicPr>
          <p:nvPr/>
        </p:nvPicPr>
        <p:blipFill>
          <a:blip r:embed="rId2"/>
          <a:stretch>
            <a:fillRect/>
          </a:stretch>
        </p:blipFill>
        <p:spPr>
          <a:xfrm>
            <a:off x="1802296" y="669994"/>
            <a:ext cx="8507895" cy="5045006"/>
          </a:xfrm>
          <a:prstGeom prst="rect">
            <a:avLst/>
          </a:prstGeom>
        </p:spPr>
      </p:pic>
      <p:sp>
        <p:nvSpPr>
          <p:cNvPr id="3" name="TextBox 2">
            <a:extLst>
              <a:ext uri="{FF2B5EF4-FFF2-40B4-BE49-F238E27FC236}">
                <a16:creationId xmlns:a16="http://schemas.microsoft.com/office/drawing/2014/main" id="{6476A18B-71E2-48BC-BB51-312883EC8A28}"/>
              </a:ext>
            </a:extLst>
          </p:cNvPr>
          <p:cNvSpPr txBox="1"/>
          <p:nvPr/>
        </p:nvSpPr>
        <p:spPr>
          <a:xfrm>
            <a:off x="2676939" y="5923722"/>
            <a:ext cx="6559826" cy="646331"/>
          </a:xfrm>
          <a:prstGeom prst="rect">
            <a:avLst/>
          </a:prstGeom>
          <a:noFill/>
        </p:spPr>
        <p:txBody>
          <a:bodyPr wrap="square" rtlCol="0">
            <a:spAutoFit/>
          </a:bodyPr>
          <a:lstStyle/>
          <a:p>
            <a:r>
              <a:rPr lang="en-GB" dirty="0">
                <a:solidFill>
                  <a:srgbClr val="00B050"/>
                </a:solidFill>
              </a:rPr>
              <a:t>HINT – Think and challenge yourself to any times table or division where the answer is eight? Then do the same for your age?</a:t>
            </a:r>
          </a:p>
        </p:txBody>
      </p:sp>
    </p:spTree>
    <p:extLst>
      <p:ext uri="{BB962C8B-B14F-4D97-AF65-F5344CB8AC3E}">
        <p14:creationId xmlns:p14="http://schemas.microsoft.com/office/powerpoint/2010/main" val="2042843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24E064-24A6-4293-9014-2B6400FBFB77}"/>
              </a:ext>
            </a:extLst>
          </p:cNvPr>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r>
              <a:rPr lang="en-US" sz="5100" kern="1200" dirty="0">
                <a:solidFill>
                  <a:srgbClr val="FFFFFF"/>
                </a:solidFill>
                <a:latin typeface="Comic Sans MS" panose="030F0702030302020204" pitchFamily="66" charset="0"/>
              </a:rPr>
              <a:t>Can you spell the last 6 months of the year?</a:t>
            </a:r>
          </a:p>
        </p:txBody>
      </p:sp>
      <p:sp>
        <p:nvSpPr>
          <p:cNvPr id="3" name="Content Placeholder 2">
            <a:extLst>
              <a:ext uri="{FF2B5EF4-FFF2-40B4-BE49-F238E27FC236}">
                <a16:creationId xmlns:a16="http://schemas.microsoft.com/office/drawing/2014/main" id="{8A1F1DE8-6F41-4719-B507-94CC396B90AB}"/>
              </a:ext>
            </a:extLst>
          </p:cNvPr>
          <p:cNvSpPr>
            <a:spLocks noGrp="1"/>
          </p:cNvSpPr>
          <p:nvPr>
            <p:ph idx="1"/>
          </p:nvPr>
        </p:nvSpPr>
        <p:spPr>
          <a:xfrm>
            <a:off x="3045368" y="4074718"/>
            <a:ext cx="6105194" cy="682079"/>
          </a:xfrm>
        </p:spPr>
        <p:txBody>
          <a:bodyPr vert="horz" lIns="91440" tIns="45720" rIns="91440" bIns="45720" rtlCol="0">
            <a:normAutofit fontScale="92500" lnSpcReduction="10000"/>
          </a:bodyPr>
          <a:lstStyle/>
          <a:p>
            <a:pPr marL="0" indent="0" algn="ctr">
              <a:buNone/>
            </a:pPr>
            <a:r>
              <a:rPr lang="en-US" sz="2400" kern="1200" dirty="0">
                <a:solidFill>
                  <a:srgbClr val="FFFFFF"/>
                </a:solidFill>
                <a:latin typeface="Comic Sans MS" panose="030F0702030302020204" pitchFamily="66" charset="0"/>
              </a:rPr>
              <a:t>You can check your spellings on the next slide</a:t>
            </a:r>
            <a:r>
              <a:rPr lang="en-US" sz="2400" kern="1200" dirty="0">
                <a:solidFill>
                  <a:srgbClr val="FFFFFF"/>
                </a:solidFill>
                <a:latin typeface="+mn-lt"/>
                <a:ea typeface="+mn-ea"/>
                <a:cs typeface="+mn-cs"/>
              </a:rPr>
              <a:t>.</a:t>
            </a:r>
          </a:p>
        </p:txBody>
      </p:sp>
    </p:spTree>
    <p:extLst>
      <p:ext uri="{BB962C8B-B14F-4D97-AF65-F5344CB8AC3E}">
        <p14:creationId xmlns:p14="http://schemas.microsoft.com/office/powerpoint/2010/main" val="2627931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B5FDB9B-2026-4ABA-ADF0-42C779E0A90F}"/>
              </a:ext>
            </a:extLst>
          </p:cNvPr>
          <p:cNvSpPr>
            <a:spLocks noGrp="1"/>
          </p:cNvSpPr>
          <p:nvPr>
            <p:ph type="title"/>
          </p:nvPr>
        </p:nvSpPr>
        <p:spPr>
          <a:xfrm>
            <a:off x="640079" y="2053641"/>
            <a:ext cx="3669161" cy="2760098"/>
          </a:xfrm>
        </p:spPr>
        <p:txBody>
          <a:bodyPr>
            <a:normAutofit/>
          </a:bodyPr>
          <a:lstStyle/>
          <a:p>
            <a:r>
              <a:rPr lang="en-GB" dirty="0">
                <a:solidFill>
                  <a:srgbClr val="FFFFFF"/>
                </a:solidFill>
                <a:latin typeface="Comic Sans MS" panose="030F0702030302020204" pitchFamily="66" charset="0"/>
              </a:rPr>
              <a:t>Did you remember your capital letters?</a:t>
            </a:r>
          </a:p>
        </p:txBody>
      </p:sp>
      <p:sp>
        <p:nvSpPr>
          <p:cNvPr id="3" name="Content Placeholder 2">
            <a:extLst>
              <a:ext uri="{FF2B5EF4-FFF2-40B4-BE49-F238E27FC236}">
                <a16:creationId xmlns:a16="http://schemas.microsoft.com/office/drawing/2014/main" id="{861DD4B3-12B4-43DC-99FA-6AC88AFDDBDB}"/>
              </a:ext>
            </a:extLst>
          </p:cNvPr>
          <p:cNvSpPr>
            <a:spLocks noGrp="1"/>
          </p:cNvSpPr>
          <p:nvPr>
            <p:ph idx="1"/>
          </p:nvPr>
        </p:nvSpPr>
        <p:spPr>
          <a:xfrm>
            <a:off x="6090574" y="801866"/>
            <a:ext cx="5306084" cy="5230634"/>
          </a:xfrm>
        </p:spPr>
        <p:txBody>
          <a:bodyPr anchor="ctr">
            <a:normAutofit/>
          </a:bodyPr>
          <a:lstStyle/>
          <a:p>
            <a:r>
              <a:rPr lang="en-GB" sz="2400" dirty="0">
                <a:solidFill>
                  <a:srgbClr val="000000"/>
                </a:solidFill>
                <a:latin typeface="Comic Sans MS" panose="030F0702030302020204" pitchFamily="66" charset="0"/>
              </a:rPr>
              <a:t>July</a:t>
            </a:r>
          </a:p>
          <a:p>
            <a:r>
              <a:rPr lang="en-GB" sz="2400" dirty="0">
                <a:solidFill>
                  <a:srgbClr val="000000"/>
                </a:solidFill>
                <a:latin typeface="Comic Sans MS" panose="030F0702030302020204" pitchFamily="66" charset="0"/>
              </a:rPr>
              <a:t>August</a:t>
            </a:r>
          </a:p>
          <a:p>
            <a:r>
              <a:rPr lang="en-GB" sz="2400" dirty="0">
                <a:solidFill>
                  <a:srgbClr val="000000"/>
                </a:solidFill>
                <a:latin typeface="Comic Sans MS" panose="030F0702030302020204" pitchFamily="66" charset="0"/>
              </a:rPr>
              <a:t>September</a:t>
            </a:r>
          </a:p>
          <a:p>
            <a:r>
              <a:rPr lang="en-GB" sz="2400" dirty="0">
                <a:solidFill>
                  <a:srgbClr val="000000"/>
                </a:solidFill>
                <a:latin typeface="Comic Sans MS" panose="030F0702030302020204" pitchFamily="66" charset="0"/>
              </a:rPr>
              <a:t>October</a:t>
            </a:r>
          </a:p>
          <a:p>
            <a:r>
              <a:rPr lang="en-GB" sz="2400" dirty="0">
                <a:solidFill>
                  <a:srgbClr val="000000"/>
                </a:solidFill>
                <a:latin typeface="Comic Sans MS" panose="030F0702030302020204" pitchFamily="66" charset="0"/>
              </a:rPr>
              <a:t>November</a:t>
            </a:r>
          </a:p>
          <a:p>
            <a:r>
              <a:rPr lang="en-GB" sz="2400" dirty="0">
                <a:solidFill>
                  <a:srgbClr val="000000"/>
                </a:solidFill>
                <a:latin typeface="Comic Sans MS" panose="030F0702030302020204" pitchFamily="66" charset="0"/>
              </a:rPr>
              <a:t>December </a:t>
            </a:r>
          </a:p>
        </p:txBody>
      </p:sp>
    </p:spTree>
    <p:extLst>
      <p:ext uri="{BB962C8B-B14F-4D97-AF65-F5344CB8AC3E}">
        <p14:creationId xmlns:p14="http://schemas.microsoft.com/office/powerpoint/2010/main" val="444822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71A02B-EAE8-4DD6-B7B8-731805E1A63B}"/>
              </a:ext>
            </a:extLst>
          </p:cNvPr>
          <p:cNvSpPr>
            <a:spLocks noGrp="1"/>
          </p:cNvSpPr>
          <p:nvPr>
            <p:ph type="title"/>
          </p:nvPr>
        </p:nvSpPr>
        <p:spPr>
          <a:xfrm>
            <a:off x="1179226" y="826680"/>
            <a:ext cx="9833548" cy="1325563"/>
          </a:xfrm>
        </p:spPr>
        <p:txBody>
          <a:bodyPr>
            <a:normAutofit/>
          </a:bodyPr>
          <a:lstStyle/>
          <a:p>
            <a:pPr algn="ctr"/>
            <a:r>
              <a:rPr lang="en-GB" sz="4000">
                <a:solidFill>
                  <a:srgbClr val="FFFFFF"/>
                </a:solidFill>
              </a:rPr>
              <a:t>Today, tomorrow and Friday we are going to focus on writing a newspaper report.   </a:t>
            </a:r>
          </a:p>
        </p:txBody>
      </p:sp>
      <p:sp>
        <p:nvSpPr>
          <p:cNvPr id="3" name="Content Placeholder 2">
            <a:extLst>
              <a:ext uri="{FF2B5EF4-FFF2-40B4-BE49-F238E27FC236}">
                <a16:creationId xmlns:a16="http://schemas.microsoft.com/office/drawing/2014/main" id="{0B720F1D-49FD-49C0-BBE7-9AB6F23EFB69}"/>
              </a:ext>
            </a:extLst>
          </p:cNvPr>
          <p:cNvSpPr>
            <a:spLocks noGrp="1"/>
          </p:cNvSpPr>
          <p:nvPr>
            <p:ph idx="1"/>
          </p:nvPr>
        </p:nvSpPr>
        <p:spPr>
          <a:xfrm>
            <a:off x="1179226" y="2753936"/>
            <a:ext cx="9833548" cy="3951664"/>
          </a:xfrm>
        </p:spPr>
        <p:txBody>
          <a:bodyPr>
            <a:normAutofit/>
          </a:bodyPr>
          <a:lstStyle/>
          <a:p>
            <a:r>
              <a:rPr lang="en-GB" sz="1400" dirty="0">
                <a:solidFill>
                  <a:srgbClr val="0070C0"/>
                </a:solidFill>
                <a:latin typeface="Comic Sans MS" panose="030F0702030302020204" pitchFamily="66" charset="0"/>
              </a:rPr>
              <a:t>Think about a fairy-tale that you know and decide how you would report the story to someone else. </a:t>
            </a:r>
          </a:p>
          <a:p>
            <a:r>
              <a:rPr lang="en-GB" sz="1400" dirty="0">
                <a:solidFill>
                  <a:srgbClr val="0070C0"/>
                </a:solidFill>
                <a:latin typeface="Comic Sans MS" panose="030F0702030302020204" pitchFamily="66" charset="0"/>
              </a:rPr>
              <a:t>You could listen to The 3 Little Pig here if you need inspiration </a:t>
            </a:r>
            <a:r>
              <a:rPr lang="en-GB" sz="1400" dirty="0">
                <a:solidFill>
                  <a:srgbClr val="0070C0"/>
                </a:solidFill>
                <a:latin typeface="Comic Sans MS" panose="030F0702030302020204" pitchFamily="66" charset="0"/>
                <a:hlinkClick r:id="rId3">
                  <a:extLst>
                    <a:ext uri="{A12FA001-AC4F-418D-AE19-62706E023703}">
                      <ahyp:hlinkClr xmlns:ahyp="http://schemas.microsoft.com/office/drawing/2018/hyperlinkcolor" val="tx"/>
                    </a:ext>
                  </a:extLst>
                </a:hlinkClick>
              </a:rPr>
              <a:t>https://www.bbc.co.uk/cbeebies/radio/the-three-little-pigs?collection=cbeebies-on-stage</a:t>
            </a:r>
            <a:endParaRPr lang="en-GB" sz="1400" dirty="0">
              <a:solidFill>
                <a:srgbClr val="0070C0"/>
              </a:solidFill>
              <a:latin typeface="Comic Sans MS" panose="030F0702030302020204" pitchFamily="66" charset="0"/>
            </a:endParaRPr>
          </a:p>
          <a:p>
            <a:pPr marL="0" indent="0">
              <a:buNone/>
            </a:pPr>
            <a:endParaRPr lang="en-GB" sz="1400" dirty="0">
              <a:solidFill>
                <a:srgbClr val="0070C0"/>
              </a:solidFill>
              <a:latin typeface="Comic Sans MS" panose="030F0702030302020204" pitchFamily="66" charset="0"/>
            </a:endParaRPr>
          </a:p>
          <a:p>
            <a:r>
              <a:rPr lang="en-GB" sz="1400" dirty="0">
                <a:solidFill>
                  <a:srgbClr val="0070C0"/>
                </a:solidFill>
                <a:latin typeface="Comic Sans MS" panose="030F0702030302020204" pitchFamily="66" charset="0"/>
              </a:rPr>
              <a:t>You may choose to write your report about the whole story or focus on one part</a:t>
            </a:r>
          </a:p>
          <a:p>
            <a:r>
              <a:rPr lang="en-GB" sz="1400" dirty="0">
                <a:solidFill>
                  <a:srgbClr val="0070C0"/>
                </a:solidFill>
                <a:latin typeface="Comic Sans MS" panose="030F0702030302020204" pitchFamily="66" charset="0"/>
              </a:rPr>
              <a:t>For example, if you were looking at the 3 Little Pigs you may include all the houses that get blown down or just choose to report on one house.</a:t>
            </a:r>
          </a:p>
          <a:p>
            <a:endParaRPr lang="en-GB" sz="1400" dirty="0">
              <a:solidFill>
                <a:srgbClr val="0070C0"/>
              </a:solidFill>
              <a:latin typeface="Comic Sans MS" panose="030F0702030302020204" pitchFamily="66" charset="0"/>
            </a:endParaRPr>
          </a:p>
          <a:p>
            <a:r>
              <a:rPr lang="en-GB" sz="1400" dirty="0">
                <a:solidFill>
                  <a:srgbClr val="00B050"/>
                </a:solidFill>
                <a:latin typeface="Comic Sans MS" panose="030F0702030302020204" pitchFamily="66" charset="0"/>
              </a:rPr>
              <a:t>TODAY: Look through the following slides to help you decide how you will organise your report. You may want to write a few notes to help you remember. </a:t>
            </a:r>
          </a:p>
          <a:p>
            <a:r>
              <a:rPr lang="en-GB" sz="1400" dirty="0">
                <a:solidFill>
                  <a:srgbClr val="0070C0"/>
                </a:solidFill>
                <a:latin typeface="Comic Sans MS" panose="030F0702030302020204" pitchFamily="66" charset="0"/>
              </a:rPr>
              <a:t>Thursday we will focus on planning our report.</a:t>
            </a:r>
          </a:p>
        </p:txBody>
      </p:sp>
    </p:spTree>
    <p:extLst>
      <p:ext uri="{BB962C8B-B14F-4D97-AF65-F5344CB8AC3E}">
        <p14:creationId xmlns:p14="http://schemas.microsoft.com/office/powerpoint/2010/main" val="345690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90F88E7-FCBA-4BFD-8E7E-E45C19BAD3F1}"/>
              </a:ext>
            </a:extLst>
          </p:cNvPr>
          <p:cNvSpPr>
            <a:spLocks noGrp="1"/>
          </p:cNvSpPr>
          <p:nvPr>
            <p:ph type="title"/>
          </p:nvPr>
        </p:nvSpPr>
        <p:spPr>
          <a:xfrm>
            <a:off x="3043403" y="2998703"/>
            <a:ext cx="6105194" cy="2031055"/>
          </a:xfrm>
        </p:spPr>
        <p:txBody>
          <a:bodyPr vert="horz" lIns="91440" tIns="45720" rIns="91440" bIns="45720" rtlCol="0" anchor="b">
            <a:normAutofit fontScale="90000"/>
          </a:bodyPr>
          <a:lstStyle/>
          <a:p>
            <a:pPr algn="ctr"/>
            <a:r>
              <a:rPr lang="en-US" sz="3300" kern="1200" dirty="0">
                <a:solidFill>
                  <a:srgbClr val="FFFFFF"/>
                </a:solidFill>
                <a:latin typeface="Comic Sans MS" panose="030F0702030302020204" pitchFamily="66" charset="0"/>
              </a:rPr>
              <a:t>Work through the next slides, thinking about how you will use this information to report the main events of your chosen fairy tale. </a:t>
            </a:r>
            <a:br>
              <a:rPr lang="en-US" sz="3300" kern="1200" dirty="0">
                <a:solidFill>
                  <a:srgbClr val="FFFFFF"/>
                </a:solidFill>
                <a:latin typeface="Comic Sans MS" panose="030F0702030302020204" pitchFamily="66" charset="0"/>
              </a:rPr>
            </a:br>
            <a:r>
              <a:rPr lang="en-US" sz="3300" kern="1200" dirty="0">
                <a:solidFill>
                  <a:srgbClr val="FFFFFF"/>
                </a:solidFill>
                <a:latin typeface="Comic Sans MS" panose="030F0702030302020204" pitchFamily="66" charset="0"/>
              </a:rPr>
              <a:t>Make notes to help you plan your report tomorrow. </a:t>
            </a:r>
          </a:p>
        </p:txBody>
      </p:sp>
    </p:spTree>
    <p:extLst>
      <p:ext uri="{BB962C8B-B14F-4D97-AF65-F5344CB8AC3E}">
        <p14:creationId xmlns:p14="http://schemas.microsoft.com/office/powerpoint/2010/main" val="2843912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CD0F9588-F53E-4F5D-9141-CC4DCB686F6E}"/>
              </a:ext>
            </a:extLst>
          </p:cNvPr>
          <p:cNvSpPr>
            <a:spLocks noGrp="1"/>
          </p:cNvSpPr>
          <p:nvPr>
            <p:ph type="title"/>
          </p:nvPr>
        </p:nvSpPr>
        <p:spPr>
          <a:xfrm>
            <a:off x="1981201" y="479426"/>
            <a:ext cx="8220075" cy="993775"/>
          </a:xfrm>
        </p:spPr>
        <p:txBody>
          <a:bodyPr/>
          <a:lstStyle/>
          <a:p>
            <a:pPr eaLnBrk="1" hangingPunct="1">
              <a:defRPr/>
            </a:pPr>
            <a:r>
              <a:rPr lang="en-GB" altLang="en-US" sz="3600" dirty="0">
                <a:latin typeface="+mn-lt"/>
              </a:rPr>
              <a:t>Headline</a:t>
            </a:r>
          </a:p>
        </p:txBody>
      </p:sp>
      <p:sp>
        <p:nvSpPr>
          <p:cNvPr id="2" name="Isosceles Triangle 1">
            <a:extLst>
              <a:ext uri="{FF2B5EF4-FFF2-40B4-BE49-F238E27FC236}">
                <a16:creationId xmlns:a16="http://schemas.microsoft.com/office/drawing/2014/main" id="{997F7E5B-8045-492E-8A21-A5315D6EF89D}"/>
              </a:ext>
            </a:extLst>
          </p:cNvPr>
          <p:cNvSpPr/>
          <p:nvPr/>
        </p:nvSpPr>
        <p:spPr>
          <a:xfrm rot="10800000">
            <a:off x="1990725" y="1627188"/>
            <a:ext cx="5080000" cy="4379912"/>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 name="Straight Connector 3">
            <a:extLst>
              <a:ext uri="{FF2B5EF4-FFF2-40B4-BE49-F238E27FC236}">
                <a16:creationId xmlns:a16="http://schemas.microsoft.com/office/drawing/2014/main" id="{E5162117-DBC1-457F-B369-25747EF63482}"/>
              </a:ext>
            </a:extLst>
          </p:cNvPr>
          <p:cNvCxnSpPr/>
          <p:nvPr/>
        </p:nvCxnSpPr>
        <p:spPr>
          <a:xfrm>
            <a:off x="2479676" y="2441575"/>
            <a:ext cx="4119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4A34B7F-4075-4964-947A-D381953209F6}"/>
              </a:ext>
            </a:extLst>
          </p:cNvPr>
          <p:cNvCxnSpPr/>
          <p:nvPr/>
        </p:nvCxnSpPr>
        <p:spPr>
          <a:xfrm>
            <a:off x="3067050" y="3473450"/>
            <a:ext cx="2928938"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B3AB8F-A65F-4434-8526-411933B47572}"/>
              </a:ext>
            </a:extLst>
          </p:cNvPr>
          <p:cNvCxnSpPr/>
          <p:nvPr/>
        </p:nvCxnSpPr>
        <p:spPr>
          <a:xfrm flipV="1">
            <a:off x="3730625" y="4597400"/>
            <a:ext cx="16192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B622FE5-93E9-46BF-8F46-EB76F49D6237}"/>
              </a:ext>
            </a:extLst>
          </p:cNvPr>
          <p:cNvSpPr txBox="1"/>
          <p:nvPr/>
        </p:nvSpPr>
        <p:spPr>
          <a:xfrm>
            <a:off x="3294064" y="1770063"/>
            <a:ext cx="2312987" cy="495300"/>
          </a:xfrm>
          <a:prstGeom prst="rect">
            <a:avLst/>
          </a:prstGeom>
          <a:noFill/>
          <a:ln w="28575">
            <a:solidFill>
              <a:schemeClr val="accent5">
                <a:lumMod val="50000"/>
              </a:schemeClr>
            </a:solidFill>
          </a:ln>
        </p:spPr>
        <p:txBody>
          <a:bodyPr lIns="108000" tIns="108000" rIns="108000" bIns="108000">
            <a:spAutoFit/>
          </a:bodyPr>
          <a:lstStyle/>
          <a:p>
            <a:pPr algn="ctr">
              <a:defRPr/>
            </a:pPr>
            <a:r>
              <a:rPr lang="en-GB" dirty="0">
                <a:solidFill>
                  <a:schemeClr val="bg1"/>
                </a:solidFill>
              </a:rPr>
              <a:t>Headline and </a:t>
            </a:r>
            <a:r>
              <a:rPr lang="en-GB" dirty="0" err="1">
                <a:solidFill>
                  <a:schemeClr val="bg1"/>
                </a:solidFill>
              </a:rPr>
              <a:t>byline</a:t>
            </a:r>
            <a:endParaRPr lang="en-GB" dirty="0">
              <a:solidFill>
                <a:schemeClr val="bg1"/>
              </a:solidFill>
            </a:endParaRPr>
          </a:p>
        </p:txBody>
      </p:sp>
      <p:sp>
        <p:nvSpPr>
          <p:cNvPr id="13320" name="TextBox 19">
            <a:extLst>
              <a:ext uri="{FF2B5EF4-FFF2-40B4-BE49-F238E27FC236}">
                <a16:creationId xmlns:a16="http://schemas.microsoft.com/office/drawing/2014/main" id="{2207717B-BB34-4F14-8F8E-494C68B3F045}"/>
              </a:ext>
            </a:extLst>
          </p:cNvPr>
          <p:cNvSpPr txBox="1">
            <a:spLocks noChangeArrowheads="1"/>
          </p:cNvSpPr>
          <p:nvPr/>
        </p:nvSpPr>
        <p:spPr bwMode="auto">
          <a:xfrm>
            <a:off x="2844800" y="2768600"/>
            <a:ext cx="3322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Lead</a:t>
            </a:r>
          </a:p>
        </p:txBody>
      </p:sp>
      <p:sp>
        <p:nvSpPr>
          <p:cNvPr id="13321" name="TextBox 20">
            <a:extLst>
              <a:ext uri="{FF2B5EF4-FFF2-40B4-BE49-F238E27FC236}">
                <a16:creationId xmlns:a16="http://schemas.microsoft.com/office/drawing/2014/main" id="{9BC07AEC-EDE1-4FCD-8B63-B2CCDFF4CF0C}"/>
              </a:ext>
            </a:extLst>
          </p:cNvPr>
          <p:cNvSpPr txBox="1">
            <a:spLocks noChangeArrowheads="1"/>
          </p:cNvSpPr>
          <p:nvPr/>
        </p:nvSpPr>
        <p:spPr bwMode="auto">
          <a:xfrm>
            <a:off x="2844800" y="3808414"/>
            <a:ext cx="3322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Body</a:t>
            </a:r>
          </a:p>
        </p:txBody>
      </p:sp>
      <p:sp>
        <p:nvSpPr>
          <p:cNvPr id="13322" name="TextBox 21">
            <a:extLst>
              <a:ext uri="{FF2B5EF4-FFF2-40B4-BE49-F238E27FC236}">
                <a16:creationId xmlns:a16="http://schemas.microsoft.com/office/drawing/2014/main" id="{687E4558-0889-4177-9BBC-8D8D3A96D232}"/>
              </a:ext>
            </a:extLst>
          </p:cNvPr>
          <p:cNvSpPr txBox="1">
            <a:spLocks noChangeArrowheads="1"/>
          </p:cNvSpPr>
          <p:nvPr/>
        </p:nvSpPr>
        <p:spPr bwMode="auto">
          <a:xfrm>
            <a:off x="2852739" y="4937125"/>
            <a:ext cx="3322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Tail</a:t>
            </a:r>
          </a:p>
        </p:txBody>
      </p:sp>
      <p:cxnSp>
        <p:nvCxnSpPr>
          <p:cNvPr id="5" name="Straight Connector 4">
            <a:extLst>
              <a:ext uri="{FF2B5EF4-FFF2-40B4-BE49-F238E27FC236}">
                <a16:creationId xmlns:a16="http://schemas.microsoft.com/office/drawing/2014/main" id="{E5BAFED5-4FE0-460B-9A84-C9E33A475E8D}"/>
              </a:ext>
            </a:extLst>
          </p:cNvPr>
          <p:cNvCxnSpPr/>
          <p:nvPr/>
        </p:nvCxnSpPr>
        <p:spPr>
          <a:xfrm>
            <a:off x="5514975" y="1770063"/>
            <a:ext cx="2501900"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A44B9AF-94ED-4070-A9A6-D3D2CCDF1BEC}"/>
              </a:ext>
            </a:extLst>
          </p:cNvPr>
          <p:cNvSpPr txBox="1"/>
          <p:nvPr/>
        </p:nvSpPr>
        <p:spPr>
          <a:xfrm>
            <a:off x="6910389" y="1982788"/>
            <a:ext cx="3203575" cy="4373562"/>
          </a:xfrm>
          <a:prstGeom prst="rect">
            <a:avLst/>
          </a:prstGeom>
          <a:noFill/>
          <a:ln w="28575">
            <a:solidFill>
              <a:schemeClr val="accent5">
                <a:lumMod val="50000"/>
              </a:schemeClr>
            </a:solidFill>
          </a:ln>
        </p:spPr>
        <p:txBody>
          <a:bodyPr lIns="108000" tIns="108000" rIns="108000" bIns="108000">
            <a:spAutoFit/>
          </a:bodyPr>
          <a:lstStyle/>
          <a:p>
            <a:pPr>
              <a:defRPr/>
            </a:pPr>
            <a:r>
              <a:rPr lang="en-GB" dirty="0"/>
              <a:t>For a good headline, you need to:</a:t>
            </a:r>
          </a:p>
          <a:p>
            <a:pPr marL="285750" indent="-285750">
              <a:buFont typeface="Arial" panose="020B0604020202020204" pitchFamily="34" charset="0"/>
              <a:buChar char="•"/>
              <a:defRPr/>
            </a:pPr>
            <a:r>
              <a:rPr lang="en-GB" dirty="0"/>
              <a:t>Catch the reader’s attention so they want to read the rest of the report;</a:t>
            </a:r>
          </a:p>
          <a:p>
            <a:pPr marL="285750" indent="-285750">
              <a:buFont typeface="Arial" panose="020B0604020202020204" pitchFamily="34" charset="0"/>
              <a:buChar char="•"/>
              <a:defRPr/>
            </a:pPr>
            <a:r>
              <a:rPr lang="en-GB" dirty="0"/>
              <a:t>Sum up the story in a few words;</a:t>
            </a:r>
          </a:p>
          <a:p>
            <a:pPr marL="285750" indent="-285750">
              <a:buFont typeface="Arial" panose="020B0604020202020204" pitchFamily="34" charset="0"/>
              <a:buChar char="•"/>
              <a:defRPr/>
            </a:pPr>
            <a:r>
              <a:rPr lang="en-GB" dirty="0"/>
              <a:t>Use powerful and interesting language;</a:t>
            </a:r>
          </a:p>
          <a:p>
            <a:pPr marL="285750" indent="-285750">
              <a:buFont typeface="Arial" panose="020B0604020202020204" pitchFamily="34" charset="0"/>
              <a:buChar char="•"/>
              <a:defRPr/>
            </a:pPr>
            <a:r>
              <a:rPr lang="en-GB" dirty="0"/>
              <a:t>Write in the present tense – even if the report is about an event that has already happened;</a:t>
            </a:r>
          </a:p>
          <a:p>
            <a:pPr marL="285750" indent="-285750">
              <a:buFont typeface="Arial" panose="020B0604020202020204" pitchFamily="34" charset="0"/>
              <a:buChar char="•"/>
              <a:defRPr/>
            </a:pPr>
            <a:r>
              <a:rPr lang="en-GB" dirty="0"/>
              <a:t>Include alliteration or wit at times.</a:t>
            </a:r>
          </a:p>
        </p:txBody>
      </p:sp>
      <p:cxnSp>
        <p:nvCxnSpPr>
          <p:cNvPr id="7" name="Straight Connector 6">
            <a:extLst>
              <a:ext uri="{FF2B5EF4-FFF2-40B4-BE49-F238E27FC236}">
                <a16:creationId xmlns:a16="http://schemas.microsoft.com/office/drawing/2014/main" id="{29A1A5DE-9C69-4841-A714-D05F975D4415}"/>
              </a:ext>
            </a:extLst>
          </p:cNvPr>
          <p:cNvCxnSpPr/>
          <p:nvPr/>
        </p:nvCxnSpPr>
        <p:spPr>
          <a:xfrm>
            <a:off x="8016875" y="1770064"/>
            <a:ext cx="0" cy="212725"/>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7F4E06-3548-4A15-ADE4-062C6E7A074F}"/>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Comic Sans MS" panose="030F0702030302020204" pitchFamily="66" charset="0"/>
              </a:rPr>
              <a:t>Monday</a:t>
            </a:r>
          </a:p>
        </p:txBody>
      </p:sp>
    </p:spTree>
    <p:extLst>
      <p:ext uri="{BB962C8B-B14F-4D97-AF65-F5344CB8AC3E}">
        <p14:creationId xmlns:p14="http://schemas.microsoft.com/office/powerpoint/2010/main" val="3242846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a:extLst>
              <a:ext uri="{FF2B5EF4-FFF2-40B4-BE49-F238E27FC236}">
                <a16:creationId xmlns:a16="http://schemas.microsoft.com/office/drawing/2014/main" id="{5F90B101-D22D-44AE-91D2-43B9C7257F07}"/>
              </a:ext>
            </a:extLst>
          </p:cNvPr>
          <p:cNvSpPr>
            <a:spLocks noGrp="1"/>
          </p:cNvSpPr>
          <p:nvPr>
            <p:ph type="title"/>
          </p:nvPr>
        </p:nvSpPr>
        <p:spPr>
          <a:xfrm>
            <a:off x="1981201" y="479426"/>
            <a:ext cx="8220075" cy="993775"/>
          </a:xfrm>
        </p:spPr>
        <p:txBody>
          <a:bodyPr/>
          <a:lstStyle/>
          <a:p>
            <a:pPr eaLnBrk="1" hangingPunct="1">
              <a:defRPr/>
            </a:pPr>
            <a:r>
              <a:rPr lang="en-GB" altLang="en-US" sz="3600" dirty="0" err="1">
                <a:latin typeface="+mn-lt"/>
              </a:rPr>
              <a:t>Byline</a:t>
            </a:r>
            <a:endParaRPr lang="en-GB" altLang="en-US" sz="3600" dirty="0">
              <a:latin typeface="+mn-lt"/>
            </a:endParaRPr>
          </a:p>
        </p:txBody>
      </p:sp>
      <p:sp>
        <p:nvSpPr>
          <p:cNvPr id="2" name="Isosceles Triangle 1">
            <a:extLst>
              <a:ext uri="{FF2B5EF4-FFF2-40B4-BE49-F238E27FC236}">
                <a16:creationId xmlns:a16="http://schemas.microsoft.com/office/drawing/2014/main" id="{495CF157-C621-4404-9A67-864D459147D3}"/>
              </a:ext>
            </a:extLst>
          </p:cNvPr>
          <p:cNvSpPr/>
          <p:nvPr/>
        </p:nvSpPr>
        <p:spPr>
          <a:xfrm rot="10800000">
            <a:off x="1990725" y="1627188"/>
            <a:ext cx="5080000" cy="4379912"/>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 name="Straight Connector 3">
            <a:extLst>
              <a:ext uri="{FF2B5EF4-FFF2-40B4-BE49-F238E27FC236}">
                <a16:creationId xmlns:a16="http://schemas.microsoft.com/office/drawing/2014/main" id="{9B48F30D-7F24-400F-B1D7-ED38F1D81E2A}"/>
              </a:ext>
            </a:extLst>
          </p:cNvPr>
          <p:cNvCxnSpPr/>
          <p:nvPr/>
        </p:nvCxnSpPr>
        <p:spPr>
          <a:xfrm>
            <a:off x="2479676" y="2441575"/>
            <a:ext cx="4119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9B28E73-3890-49C3-9092-E60B80E10D42}"/>
              </a:ext>
            </a:extLst>
          </p:cNvPr>
          <p:cNvCxnSpPr/>
          <p:nvPr/>
        </p:nvCxnSpPr>
        <p:spPr>
          <a:xfrm>
            <a:off x="3067050" y="3473450"/>
            <a:ext cx="2928938"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B0BAD03-CD4C-492A-94EE-DEF451747134}"/>
              </a:ext>
            </a:extLst>
          </p:cNvPr>
          <p:cNvCxnSpPr/>
          <p:nvPr/>
        </p:nvCxnSpPr>
        <p:spPr>
          <a:xfrm flipV="1">
            <a:off x="3730625" y="4597400"/>
            <a:ext cx="16192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F6A1A9B-0853-45E2-8B91-94780A603ABC}"/>
              </a:ext>
            </a:extLst>
          </p:cNvPr>
          <p:cNvSpPr txBox="1"/>
          <p:nvPr/>
        </p:nvSpPr>
        <p:spPr>
          <a:xfrm>
            <a:off x="3311525" y="1778000"/>
            <a:ext cx="2262188" cy="495300"/>
          </a:xfrm>
          <a:prstGeom prst="rect">
            <a:avLst/>
          </a:prstGeom>
          <a:noFill/>
          <a:ln w="28575">
            <a:solidFill>
              <a:schemeClr val="accent5">
                <a:lumMod val="50000"/>
              </a:schemeClr>
            </a:solidFill>
          </a:ln>
        </p:spPr>
        <p:txBody>
          <a:bodyPr lIns="108000" tIns="108000" rIns="108000" bIns="108000">
            <a:spAutoFit/>
          </a:bodyPr>
          <a:lstStyle/>
          <a:p>
            <a:pPr algn="ctr">
              <a:defRPr/>
            </a:pPr>
            <a:r>
              <a:rPr lang="en-GB" dirty="0">
                <a:solidFill>
                  <a:schemeClr val="bg1"/>
                </a:solidFill>
              </a:rPr>
              <a:t>Headline and </a:t>
            </a:r>
            <a:r>
              <a:rPr lang="en-GB" dirty="0" err="1">
                <a:solidFill>
                  <a:schemeClr val="bg1"/>
                </a:solidFill>
              </a:rPr>
              <a:t>byline</a:t>
            </a:r>
            <a:endParaRPr lang="en-GB" dirty="0">
              <a:solidFill>
                <a:schemeClr val="bg1"/>
              </a:solidFill>
            </a:endParaRPr>
          </a:p>
        </p:txBody>
      </p:sp>
      <p:sp>
        <p:nvSpPr>
          <p:cNvPr id="14344" name="TextBox 19">
            <a:extLst>
              <a:ext uri="{FF2B5EF4-FFF2-40B4-BE49-F238E27FC236}">
                <a16:creationId xmlns:a16="http://schemas.microsoft.com/office/drawing/2014/main" id="{B4ADD258-9AAD-442A-9B66-F2D11023534E}"/>
              </a:ext>
            </a:extLst>
          </p:cNvPr>
          <p:cNvSpPr txBox="1">
            <a:spLocks noChangeArrowheads="1"/>
          </p:cNvSpPr>
          <p:nvPr/>
        </p:nvSpPr>
        <p:spPr bwMode="auto">
          <a:xfrm>
            <a:off x="2844800" y="2768600"/>
            <a:ext cx="3322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Lead</a:t>
            </a:r>
          </a:p>
        </p:txBody>
      </p:sp>
      <p:sp>
        <p:nvSpPr>
          <p:cNvPr id="14345" name="TextBox 20">
            <a:extLst>
              <a:ext uri="{FF2B5EF4-FFF2-40B4-BE49-F238E27FC236}">
                <a16:creationId xmlns:a16="http://schemas.microsoft.com/office/drawing/2014/main" id="{2E6D3CF7-2774-4659-8FE7-B34182F2DF6F}"/>
              </a:ext>
            </a:extLst>
          </p:cNvPr>
          <p:cNvSpPr txBox="1">
            <a:spLocks noChangeArrowheads="1"/>
          </p:cNvSpPr>
          <p:nvPr/>
        </p:nvSpPr>
        <p:spPr bwMode="auto">
          <a:xfrm>
            <a:off x="2844800" y="3808414"/>
            <a:ext cx="3322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Body</a:t>
            </a:r>
          </a:p>
        </p:txBody>
      </p:sp>
      <p:sp>
        <p:nvSpPr>
          <p:cNvPr id="14346" name="TextBox 21">
            <a:extLst>
              <a:ext uri="{FF2B5EF4-FFF2-40B4-BE49-F238E27FC236}">
                <a16:creationId xmlns:a16="http://schemas.microsoft.com/office/drawing/2014/main" id="{3BBB43DD-FD14-434C-B6DC-93708FC7B9AD}"/>
              </a:ext>
            </a:extLst>
          </p:cNvPr>
          <p:cNvSpPr txBox="1">
            <a:spLocks noChangeArrowheads="1"/>
          </p:cNvSpPr>
          <p:nvPr/>
        </p:nvSpPr>
        <p:spPr bwMode="auto">
          <a:xfrm>
            <a:off x="2852739" y="4937125"/>
            <a:ext cx="3322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Tail</a:t>
            </a:r>
          </a:p>
        </p:txBody>
      </p:sp>
      <p:cxnSp>
        <p:nvCxnSpPr>
          <p:cNvPr id="5" name="Straight Connector 4">
            <a:extLst>
              <a:ext uri="{FF2B5EF4-FFF2-40B4-BE49-F238E27FC236}">
                <a16:creationId xmlns:a16="http://schemas.microsoft.com/office/drawing/2014/main" id="{D032F66B-F6AE-4F12-9F95-EFA5ACF61567}"/>
              </a:ext>
            </a:extLst>
          </p:cNvPr>
          <p:cNvCxnSpPr/>
          <p:nvPr/>
        </p:nvCxnSpPr>
        <p:spPr>
          <a:xfrm>
            <a:off x="5573713" y="1778000"/>
            <a:ext cx="2443162"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E9938F4-FDE0-4358-80CE-C5EF9DDC106F}"/>
              </a:ext>
            </a:extLst>
          </p:cNvPr>
          <p:cNvSpPr txBox="1"/>
          <p:nvPr/>
        </p:nvSpPr>
        <p:spPr>
          <a:xfrm>
            <a:off x="6364288" y="3105151"/>
            <a:ext cx="3649662" cy="2987675"/>
          </a:xfrm>
          <a:prstGeom prst="rect">
            <a:avLst/>
          </a:prstGeom>
          <a:noFill/>
          <a:ln w="28575">
            <a:solidFill>
              <a:schemeClr val="accent5">
                <a:lumMod val="50000"/>
              </a:schemeClr>
            </a:solidFill>
          </a:ln>
        </p:spPr>
        <p:txBody>
          <a:bodyPr lIns="108000" tIns="108000" rIns="108000" bIns="108000">
            <a:spAutoFit/>
          </a:bodyPr>
          <a:lstStyle/>
          <a:p>
            <a:pPr>
              <a:defRPr/>
            </a:pPr>
            <a:r>
              <a:rPr lang="en-GB" dirty="0"/>
              <a:t>For a good </a:t>
            </a:r>
            <a:r>
              <a:rPr lang="en-GB" dirty="0" err="1"/>
              <a:t>byline</a:t>
            </a:r>
            <a:r>
              <a:rPr lang="en-GB" dirty="0"/>
              <a:t>, you need:</a:t>
            </a:r>
          </a:p>
          <a:p>
            <a:pPr marL="285750" indent="-285750">
              <a:buFont typeface="Arial" panose="020B0604020202020204" pitchFamily="34" charset="0"/>
              <a:buChar char="•"/>
              <a:defRPr/>
            </a:pPr>
            <a:r>
              <a:rPr lang="en-GB" dirty="0"/>
              <a:t>The writer’s name;</a:t>
            </a:r>
          </a:p>
          <a:p>
            <a:pPr marL="285750" indent="-285750">
              <a:buFont typeface="Arial" panose="020B0604020202020204" pitchFamily="34" charset="0"/>
              <a:buChar char="•"/>
              <a:defRPr/>
            </a:pPr>
            <a:r>
              <a:rPr lang="en-GB" dirty="0"/>
              <a:t>The writer’s speciality (for example, Sports reporter, Food correspondent, Crime editor, Deputy politic editor, Senior fashion reporter);</a:t>
            </a:r>
          </a:p>
          <a:p>
            <a:pPr marL="285750" indent="-285750">
              <a:buFont typeface="Arial" panose="020B0604020202020204" pitchFamily="34" charset="0"/>
              <a:buChar char="•"/>
              <a:defRPr/>
            </a:pPr>
            <a:r>
              <a:rPr lang="en-GB" dirty="0"/>
              <a:t>A link to the writer’s Twitter account (for example, @</a:t>
            </a:r>
            <a:r>
              <a:rPr lang="en-GB" dirty="0" err="1"/>
              <a:t>dgoodman</a:t>
            </a:r>
            <a:r>
              <a:rPr lang="en-GB" dirty="0"/>
              <a:t>).</a:t>
            </a:r>
          </a:p>
        </p:txBody>
      </p:sp>
      <p:cxnSp>
        <p:nvCxnSpPr>
          <p:cNvPr id="7" name="Straight Connector 6">
            <a:extLst>
              <a:ext uri="{FF2B5EF4-FFF2-40B4-BE49-F238E27FC236}">
                <a16:creationId xmlns:a16="http://schemas.microsoft.com/office/drawing/2014/main" id="{9FCBE496-2E05-4409-A3DA-2BE9A45C6FB1}"/>
              </a:ext>
            </a:extLst>
          </p:cNvPr>
          <p:cNvCxnSpPr/>
          <p:nvPr/>
        </p:nvCxnSpPr>
        <p:spPr>
          <a:xfrm>
            <a:off x="8016875" y="1778000"/>
            <a:ext cx="0" cy="132715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id="{8F466897-7412-4A4B-8373-4B16079B713F}"/>
              </a:ext>
            </a:extLst>
          </p:cNvPr>
          <p:cNvSpPr>
            <a:spLocks noGrp="1"/>
          </p:cNvSpPr>
          <p:nvPr>
            <p:ph type="title"/>
          </p:nvPr>
        </p:nvSpPr>
        <p:spPr>
          <a:xfrm>
            <a:off x="1981201" y="479426"/>
            <a:ext cx="8220075" cy="993775"/>
          </a:xfrm>
        </p:spPr>
        <p:txBody>
          <a:bodyPr/>
          <a:lstStyle/>
          <a:p>
            <a:pPr eaLnBrk="1" hangingPunct="1">
              <a:defRPr/>
            </a:pPr>
            <a:r>
              <a:rPr lang="en-GB" altLang="en-US" sz="3600" dirty="0">
                <a:latin typeface="+mn-lt"/>
              </a:rPr>
              <a:t>Lead</a:t>
            </a:r>
          </a:p>
        </p:txBody>
      </p:sp>
      <p:sp>
        <p:nvSpPr>
          <p:cNvPr id="2" name="Isosceles Triangle 1">
            <a:extLst>
              <a:ext uri="{FF2B5EF4-FFF2-40B4-BE49-F238E27FC236}">
                <a16:creationId xmlns:a16="http://schemas.microsoft.com/office/drawing/2014/main" id="{A4F182D4-B48C-4EDC-8F7F-23132E9DB7D1}"/>
              </a:ext>
            </a:extLst>
          </p:cNvPr>
          <p:cNvSpPr/>
          <p:nvPr/>
        </p:nvSpPr>
        <p:spPr>
          <a:xfrm rot="10800000">
            <a:off x="1990726" y="1627189"/>
            <a:ext cx="4710113" cy="4060825"/>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 name="Straight Connector 3">
            <a:extLst>
              <a:ext uri="{FF2B5EF4-FFF2-40B4-BE49-F238E27FC236}">
                <a16:creationId xmlns:a16="http://schemas.microsoft.com/office/drawing/2014/main" id="{5C214803-584B-4984-9E5A-CA75BA5CFFFE}"/>
              </a:ext>
            </a:extLst>
          </p:cNvPr>
          <p:cNvCxnSpPr/>
          <p:nvPr/>
        </p:nvCxnSpPr>
        <p:spPr>
          <a:xfrm flipV="1">
            <a:off x="2530476" y="2508250"/>
            <a:ext cx="3649663"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33D377-92F5-4F52-A640-A85183F043BE}"/>
              </a:ext>
            </a:extLst>
          </p:cNvPr>
          <p:cNvCxnSpPr/>
          <p:nvPr/>
        </p:nvCxnSpPr>
        <p:spPr>
          <a:xfrm>
            <a:off x="3048001" y="3465513"/>
            <a:ext cx="25701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366" name="TextBox 17">
            <a:extLst>
              <a:ext uri="{FF2B5EF4-FFF2-40B4-BE49-F238E27FC236}">
                <a16:creationId xmlns:a16="http://schemas.microsoft.com/office/drawing/2014/main" id="{E2949A75-9359-4CE7-9088-620F39F98C26}"/>
              </a:ext>
            </a:extLst>
          </p:cNvPr>
          <p:cNvSpPr txBox="1">
            <a:spLocks noChangeArrowheads="1"/>
          </p:cNvSpPr>
          <p:nvPr/>
        </p:nvSpPr>
        <p:spPr bwMode="auto">
          <a:xfrm>
            <a:off x="3173414" y="1803400"/>
            <a:ext cx="2301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0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Headline and </a:t>
            </a:r>
            <a:r>
              <a:rPr lang="en-GB" altLang="en-US" dirty="0" err="1">
                <a:latin typeface="+mn-lt"/>
              </a:rPr>
              <a:t>byline</a:t>
            </a:r>
            <a:endParaRPr lang="en-GB" altLang="en-US" dirty="0">
              <a:latin typeface="+mn-lt"/>
            </a:endParaRPr>
          </a:p>
        </p:txBody>
      </p:sp>
      <p:sp>
        <p:nvSpPr>
          <p:cNvPr id="20" name="TextBox 19">
            <a:extLst>
              <a:ext uri="{FF2B5EF4-FFF2-40B4-BE49-F238E27FC236}">
                <a16:creationId xmlns:a16="http://schemas.microsoft.com/office/drawing/2014/main" id="{4643ED1B-08E2-412E-AA6B-3C35E387A907}"/>
              </a:ext>
            </a:extLst>
          </p:cNvPr>
          <p:cNvSpPr txBox="1"/>
          <p:nvPr/>
        </p:nvSpPr>
        <p:spPr>
          <a:xfrm>
            <a:off x="3976688" y="2832100"/>
            <a:ext cx="666750" cy="368300"/>
          </a:xfrm>
          <a:prstGeom prst="rect">
            <a:avLst/>
          </a:prstGeom>
          <a:noFill/>
          <a:ln w="28575">
            <a:solidFill>
              <a:schemeClr val="accent5">
                <a:lumMod val="50000"/>
              </a:schemeClr>
            </a:solidFill>
          </a:ln>
        </p:spPr>
        <p:txBody>
          <a:bodyPr>
            <a:spAutoFit/>
          </a:bodyPr>
          <a:lstStyle/>
          <a:p>
            <a:pPr algn="ctr">
              <a:defRPr/>
            </a:pPr>
            <a:r>
              <a:rPr lang="en-GB" dirty="0">
                <a:solidFill>
                  <a:schemeClr val="bg1"/>
                </a:solidFill>
              </a:rPr>
              <a:t>Lead</a:t>
            </a:r>
          </a:p>
        </p:txBody>
      </p:sp>
      <p:sp>
        <p:nvSpPr>
          <p:cNvPr id="15368" name="TextBox 20">
            <a:extLst>
              <a:ext uri="{FF2B5EF4-FFF2-40B4-BE49-F238E27FC236}">
                <a16:creationId xmlns:a16="http://schemas.microsoft.com/office/drawing/2014/main" id="{E1E5C410-8AE1-4327-AEC6-74E844C165EC}"/>
              </a:ext>
            </a:extLst>
          </p:cNvPr>
          <p:cNvSpPr txBox="1">
            <a:spLocks noChangeArrowheads="1"/>
          </p:cNvSpPr>
          <p:nvPr/>
        </p:nvSpPr>
        <p:spPr bwMode="auto">
          <a:xfrm>
            <a:off x="2792413" y="3744913"/>
            <a:ext cx="3079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Body</a:t>
            </a:r>
          </a:p>
        </p:txBody>
      </p:sp>
      <p:sp>
        <p:nvSpPr>
          <p:cNvPr id="15369" name="TextBox 21">
            <a:extLst>
              <a:ext uri="{FF2B5EF4-FFF2-40B4-BE49-F238E27FC236}">
                <a16:creationId xmlns:a16="http://schemas.microsoft.com/office/drawing/2014/main" id="{75FEAC72-9AA9-4CB9-A155-7FFE67EDA3C4}"/>
              </a:ext>
            </a:extLst>
          </p:cNvPr>
          <p:cNvSpPr txBox="1">
            <a:spLocks noChangeArrowheads="1"/>
          </p:cNvSpPr>
          <p:nvPr/>
        </p:nvSpPr>
        <p:spPr bwMode="auto">
          <a:xfrm>
            <a:off x="2768600" y="4668838"/>
            <a:ext cx="3081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Tail</a:t>
            </a:r>
          </a:p>
        </p:txBody>
      </p:sp>
      <p:cxnSp>
        <p:nvCxnSpPr>
          <p:cNvPr id="5" name="Straight Connector 4">
            <a:extLst>
              <a:ext uri="{FF2B5EF4-FFF2-40B4-BE49-F238E27FC236}">
                <a16:creationId xmlns:a16="http://schemas.microsoft.com/office/drawing/2014/main" id="{9AD447A9-86F4-45A1-91ED-4C600D8A5C88}"/>
              </a:ext>
            </a:extLst>
          </p:cNvPr>
          <p:cNvCxnSpPr/>
          <p:nvPr/>
        </p:nvCxnSpPr>
        <p:spPr>
          <a:xfrm flipV="1">
            <a:off x="4643439" y="2830514"/>
            <a:ext cx="2136775" cy="9525"/>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136A813-209B-4D09-A70C-F2C033FE368F}"/>
              </a:ext>
            </a:extLst>
          </p:cNvPr>
          <p:cNvSpPr txBox="1"/>
          <p:nvPr/>
        </p:nvSpPr>
        <p:spPr>
          <a:xfrm>
            <a:off x="6772276" y="1973264"/>
            <a:ext cx="3190875" cy="3972983"/>
          </a:xfrm>
          <a:prstGeom prst="rect">
            <a:avLst/>
          </a:prstGeom>
          <a:noFill/>
          <a:ln w="28575">
            <a:solidFill>
              <a:schemeClr val="accent5">
                <a:lumMod val="50000"/>
              </a:schemeClr>
            </a:solidFill>
          </a:ln>
        </p:spPr>
        <p:txBody>
          <a:bodyPr lIns="108000" tIns="108000" rIns="108000" bIns="108000">
            <a:spAutoFit/>
          </a:bodyPr>
          <a:lstStyle/>
          <a:p>
            <a:pPr>
              <a:defRPr/>
            </a:pPr>
            <a:r>
              <a:rPr lang="en-GB" sz="1600" dirty="0"/>
              <a:t>For a good lead paragraph, you need to;</a:t>
            </a:r>
          </a:p>
          <a:p>
            <a:pPr marL="285750" indent="-285750">
              <a:buFont typeface="Arial" panose="020B0604020202020204" pitchFamily="34" charset="0"/>
              <a:buChar char="•"/>
              <a:defRPr/>
            </a:pPr>
            <a:r>
              <a:rPr lang="en-GB" sz="1600" dirty="0"/>
              <a:t>Make the paragraph short and snappy so that it briefly explains what has happened;</a:t>
            </a:r>
          </a:p>
          <a:p>
            <a:pPr marL="285750" indent="-285750">
              <a:buFont typeface="Arial" panose="020B0604020202020204" pitchFamily="34" charset="0"/>
              <a:buChar char="•"/>
              <a:defRPr/>
            </a:pPr>
            <a:r>
              <a:rPr lang="en-GB" sz="1600" dirty="0"/>
              <a:t>Ensure that, even if the reader stopped reading at this point, they would still know roughly what happened;</a:t>
            </a:r>
          </a:p>
          <a:p>
            <a:pPr marL="285750" indent="-285750">
              <a:buFont typeface="Arial" panose="020B0604020202020204" pitchFamily="34" charset="0"/>
              <a:buChar char="•"/>
              <a:defRPr/>
            </a:pPr>
            <a:r>
              <a:rPr lang="en-GB" sz="1600" dirty="0"/>
              <a:t>Use past tense in most cases;</a:t>
            </a:r>
          </a:p>
          <a:p>
            <a:pPr marL="285750" indent="-285750">
              <a:buFont typeface="Arial" panose="020B0604020202020204" pitchFamily="34" charset="0"/>
              <a:buChar char="•"/>
              <a:defRPr/>
            </a:pPr>
            <a:r>
              <a:rPr lang="en-GB" sz="1600" dirty="0"/>
              <a:t>Make sure the first paragraph answers as many of these six questions as you can – </a:t>
            </a:r>
          </a:p>
          <a:p>
            <a:pPr algn="ctr">
              <a:defRPr/>
            </a:pPr>
            <a:r>
              <a:rPr lang="en-GB" dirty="0">
                <a:latin typeface="Twinkl SemiBold" pitchFamily="2" charset="0"/>
              </a:rPr>
              <a:t>Who? What? Where? Why? When? How</a:t>
            </a:r>
            <a:r>
              <a:rPr lang="en-GB" dirty="0"/>
              <a:t>?</a:t>
            </a:r>
          </a:p>
        </p:txBody>
      </p:sp>
      <p:cxnSp>
        <p:nvCxnSpPr>
          <p:cNvPr id="25" name="Straight Connector 24">
            <a:extLst>
              <a:ext uri="{FF2B5EF4-FFF2-40B4-BE49-F238E27FC236}">
                <a16:creationId xmlns:a16="http://schemas.microsoft.com/office/drawing/2014/main" id="{9518C499-F51B-45AC-B5D4-057BC642B2A3}"/>
              </a:ext>
            </a:extLst>
          </p:cNvPr>
          <p:cNvCxnSpPr/>
          <p:nvPr/>
        </p:nvCxnSpPr>
        <p:spPr>
          <a:xfrm>
            <a:off x="3592513" y="4395789"/>
            <a:ext cx="1497012" cy="7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6DCE8F1A-2F51-4DF7-BA2A-8FEBCCD3EA97}"/>
              </a:ext>
            </a:extLst>
          </p:cNvPr>
          <p:cNvSpPr/>
          <p:nvPr/>
        </p:nvSpPr>
        <p:spPr>
          <a:xfrm>
            <a:off x="4584701" y="4946650"/>
            <a:ext cx="1666875" cy="1252538"/>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sz="1600" dirty="0">
                <a:solidFill>
                  <a:schemeClr val="accent5">
                    <a:lumMod val="50000"/>
                  </a:schemeClr>
                </a:solidFill>
              </a:rPr>
              <a:t>Be sure to use correct punctuation for quotes!</a:t>
            </a:r>
            <a:endParaRPr lang="en-US" sz="1600" dirty="0">
              <a:solidFill>
                <a:schemeClr val="accent5">
                  <a:lumMod val="50000"/>
                </a:schemeClr>
              </a:solidFill>
            </a:endParaRPr>
          </a:p>
        </p:txBody>
      </p:sp>
      <p:sp>
        <p:nvSpPr>
          <p:cNvPr id="14" name="Rectangle: Rounded Corners 13">
            <a:extLst>
              <a:ext uri="{FF2B5EF4-FFF2-40B4-BE49-F238E27FC236}">
                <a16:creationId xmlns:a16="http://schemas.microsoft.com/office/drawing/2014/main" id="{425AC226-F13A-4CDC-ABB1-A5345CA0C327}"/>
              </a:ext>
            </a:extLst>
          </p:cNvPr>
          <p:cNvSpPr/>
          <p:nvPr/>
        </p:nvSpPr>
        <p:spPr>
          <a:xfrm>
            <a:off x="1989138" y="4311651"/>
            <a:ext cx="2017712" cy="1978025"/>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a:defRPr/>
            </a:pPr>
            <a:r>
              <a:rPr lang="en-GB" sz="1600" dirty="0">
                <a:solidFill>
                  <a:schemeClr val="accent5">
                    <a:lumMod val="50000"/>
                  </a:schemeClr>
                </a:solidFill>
              </a:rPr>
              <a:t>Having quotes from witnesses or experts</a:t>
            </a:r>
          </a:p>
          <a:p>
            <a:pPr algn="ctr">
              <a:defRPr/>
            </a:pPr>
            <a:r>
              <a:rPr lang="en-GB" sz="1600" dirty="0">
                <a:solidFill>
                  <a:schemeClr val="accent5">
                    <a:lumMod val="50000"/>
                  </a:schemeClr>
                </a:solidFill>
              </a:rPr>
              <a:t>will make your report more credible and interesting. </a:t>
            </a:r>
            <a:endParaRPr lang="en-US" sz="1600" dirty="0">
              <a:solidFill>
                <a:schemeClr val="accent5">
                  <a:lumMod val="50000"/>
                </a:schemeClr>
              </a:solidFill>
            </a:endParaRPr>
          </a:p>
        </p:txBody>
      </p:sp>
      <p:sp>
        <p:nvSpPr>
          <p:cNvPr id="15364" name="Title 20">
            <a:extLst>
              <a:ext uri="{FF2B5EF4-FFF2-40B4-BE49-F238E27FC236}">
                <a16:creationId xmlns:a16="http://schemas.microsoft.com/office/drawing/2014/main" id="{166B43B7-080B-458A-A987-5DDB9ADF412B}"/>
              </a:ext>
            </a:extLst>
          </p:cNvPr>
          <p:cNvSpPr>
            <a:spLocks noGrp="1"/>
          </p:cNvSpPr>
          <p:nvPr>
            <p:ph type="title"/>
          </p:nvPr>
        </p:nvSpPr>
        <p:spPr>
          <a:xfrm>
            <a:off x="1981201" y="479426"/>
            <a:ext cx="8220075" cy="993775"/>
          </a:xfrm>
        </p:spPr>
        <p:txBody>
          <a:bodyPr/>
          <a:lstStyle/>
          <a:p>
            <a:pPr eaLnBrk="1" hangingPunct="1">
              <a:defRPr/>
            </a:pPr>
            <a:r>
              <a:rPr lang="en-GB" altLang="en-US" sz="3600" dirty="0">
                <a:latin typeface="+mn-lt"/>
              </a:rPr>
              <a:t>Body</a:t>
            </a:r>
          </a:p>
        </p:txBody>
      </p:sp>
      <p:sp>
        <p:nvSpPr>
          <p:cNvPr id="2" name="Isosceles Triangle 1">
            <a:extLst>
              <a:ext uri="{FF2B5EF4-FFF2-40B4-BE49-F238E27FC236}">
                <a16:creationId xmlns:a16="http://schemas.microsoft.com/office/drawing/2014/main" id="{E605D171-532F-42FE-AC61-E18BD966CFF9}"/>
              </a:ext>
            </a:extLst>
          </p:cNvPr>
          <p:cNvSpPr/>
          <p:nvPr/>
        </p:nvSpPr>
        <p:spPr>
          <a:xfrm rot="10800000">
            <a:off x="1990726" y="1627189"/>
            <a:ext cx="4710113" cy="4060825"/>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 name="Straight Connector 3">
            <a:extLst>
              <a:ext uri="{FF2B5EF4-FFF2-40B4-BE49-F238E27FC236}">
                <a16:creationId xmlns:a16="http://schemas.microsoft.com/office/drawing/2014/main" id="{1907A0C7-D123-40FF-A125-32F10B43FCE2}"/>
              </a:ext>
            </a:extLst>
          </p:cNvPr>
          <p:cNvCxnSpPr/>
          <p:nvPr/>
        </p:nvCxnSpPr>
        <p:spPr>
          <a:xfrm flipV="1">
            <a:off x="2530476" y="2508250"/>
            <a:ext cx="3649663"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3B5E90A-7089-4951-91E8-2D7D02D5BBE6}"/>
              </a:ext>
            </a:extLst>
          </p:cNvPr>
          <p:cNvCxnSpPr/>
          <p:nvPr/>
        </p:nvCxnSpPr>
        <p:spPr>
          <a:xfrm>
            <a:off x="3048001" y="3465513"/>
            <a:ext cx="25701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392" name="TextBox 17">
            <a:extLst>
              <a:ext uri="{FF2B5EF4-FFF2-40B4-BE49-F238E27FC236}">
                <a16:creationId xmlns:a16="http://schemas.microsoft.com/office/drawing/2014/main" id="{8EDB6B9E-7231-4B4A-9210-656CD88ABBE7}"/>
              </a:ext>
            </a:extLst>
          </p:cNvPr>
          <p:cNvSpPr txBox="1">
            <a:spLocks noChangeArrowheads="1"/>
          </p:cNvSpPr>
          <p:nvPr/>
        </p:nvSpPr>
        <p:spPr bwMode="auto">
          <a:xfrm>
            <a:off x="3140076" y="1820863"/>
            <a:ext cx="23606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0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Headline and </a:t>
            </a:r>
            <a:r>
              <a:rPr lang="en-GB" altLang="en-US" dirty="0" err="1">
                <a:latin typeface="+mn-lt"/>
              </a:rPr>
              <a:t>byline</a:t>
            </a:r>
            <a:endParaRPr lang="en-GB" altLang="en-US" dirty="0">
              <a:latin typeface="+mn-lt"/>
            </a:endParaRPr>
          </a:p>
        </p:txBody>
      </p:sp>
      <p:sp>
        <p:nvSpPr>
          <p:cNvPr id="16393" name="TextBox 19">
            <a:extLst>
              <a:ext uri="{FF2B5EF4-FFF2-40B4-BE49-F238E27FC236}">
                <a16:creationId xmlns:a16="http://schemas.microsoft.com/office/drawing/2014/main" id="{7D4D86F7-8C75-443D-A9C7-BBE90BCDAE9D}"/>
              </a:ext>
            </a:extLst>
          </p:cNvPr>
          <p:cNvSpPr txBox="1">
            <a:spLocks noChangeArrowheads="1"/>
          </p:cNvSpPr>
          <p:nvPr/>
        </p:nvSpPr>
        <p:spPr bwMode="auto">
          <a:xfrm>
            <a:off x="3976688" y="2840038"/>
            <a:ext cx="666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Lead</a:t>
            </a:r>
          </a:p>
        </p:txBody>
      </p:sp>
      <p:sp>
        <p:nvSpPr>
          <p:cNvPr id="21" name="TextBox 20">
            <a:extLst>
              <a:ext uri="{FF2B5EF4-FFF2-40B4-BE49-F238E27FC236}">
                <a16:creationId xmlns:a16="http://schemas.microsoft.com/office/drawing/2014/main" id="{1AF0D831-EE02-4D55-95E5-9A4DC59FAE7B}"/>
              </a:ext>
            </a:extLst>
          </p:cNvPr>
          <p:cNvSpPr txBox="1"/>
          <p:nvPr/>
        </p:nvSpPr>
        <p:spPr>
          <a:xfrm>
            <a:off x="3922713" y="3756025"/>
            <a:ext cx="773112" cy="369888"/>
          </a:xfrm>
          <a:prstGeom prst="rect">
            <a:avLst/>
          </a:prstGeom>
          <a:noFill/>
          <a:ln w="25400">
            <a:solidFill>
              <a:schemeClr val="accent5">
                <a:lumMod val="50000"/>
              </a:schemeClr>
            </a:solidFill>
          </a:ln>
        </p:spPr>
        <p:txBody>
          <a:bodyPr>
            <a:spAutoFit/>
          </a:bodyPr>
          <a:lstStyle/>
          <a:p>
            <a:pPr algn="ctr">
              <a:defRPr/>
            </a:pPr>
            <a:r>
              <a:rPr lang="en-GB" dirty="0">
                <a:solidFill>
                  <a:schemeClr val="bg1"/>
                </a:solidFill>
              </a:rPr>
              <a:t>Body</a:t>
            </a:r>
          </a:p>
        </p:txBody>
      </p:sp>
      <p:sp>
        <p:nvSpPr>
          <p:cNvPr id="16395" name="TextBox 21">
            <a:extLst>
              <a:ext uri="{FF2B5EF4-FFF2-40B4-BE49-F238E27FC236}">
                <a16:creationId xmlns:a16="http://schemas.microsoft.com/office/drawing/2014/main" id="{7B15024F-C5DD-4EA9-879A-8B35C85E48CB}"/>
              </a:ext>
            </a:extLst>
          </p:cNvPr>
          <p:cNvSpPr txBox="1">
            <a:spLocks noChangeArrowheads="1"/>
          </p:cNvSpPr>
          <p:nvPr/>
        </p:nvSpPr>
        <p:spPr bwMode="auto">
          <a:xfrm>
            <a:off x="2768600" y="4668838"/>
            <a:ext cx="3081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Tail</a:t>
            </a:r>
          </a:p>
        </p:txBody>
      </p:sp>
      <p:cxnSp>
        <p:nvCxnSpPr>
          <p:cNvPr id="5" name="Straight Connector 4">
            <a:extLst>
              <a:ext uri="{FF2B5EF4-FFF2-40B4-BE49-F238E27FC236}">
                <a16:creationId xmlns:a16="http://schemas.microsoft.com/office/drawing/2014/main" id="{8039AF30-29A0-4BC8-8B58-A8BF9B3D2EE5}"/>
              </a:ext>
            </a:extLst>
          </p:cNvPr>
          <p:cNvCxnSpPr>
            <a:endCxn id="13" idx="1"/>
          </p:cNvCxnSpPr>
          <p:nvPr/>
        </p:nvCxnSpPr>
        <p:spPr>
          <a:xfrm flipV="1">
            <a:off x="4657725" y="3478772"/>
            <a:ext cx="2109788" cy="274078"/>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2A92236-C556-4BCC-BE73-E7CCBD9FB652}"/>
              </a:ext>
            </a:extLst>
          </p:cNvPr>
          <p:cNvSpPr txBox="1"/>
          <p:nvPr/>
        </p:nvSpPr>
        <p:spPr>
          <a:xfrm>
            <a:off x="6767514" y="1292226"/>
            <a:ext cx="3273425" cy="4373093"/>
          </a:xfrm>
          <a:prstGeom prst="rect">
            <a:avLst/>
          </a:prstGeom>
          <a:noFill/>
          <a:ln w="28575">
            <a:solidFill>
              <a:schemeClr val="accent5">
                <a:lumMod val="50000"/>
              </a:schemeClr>
            </a:solidFill>
          </a:ln>
        </p:spPr>
        <p:txBody>
          <a:bodyPr lIns="108000" tIns="108000" rIns="108000" bIns="108000">
            <a:spAutoFit/>
          </a:bodyPr>
          <a:lstStyle/>
          <a:p>
            <a:pPr>
              <a:defRPr/>
            </a:pPr>
            <a:r>
              <a:rPr lang="en-GB" dirty="0"/>
              <a:t>For a good body section, you need to:</a:t>
            </a:r>
          </a:p>
          <a:p>
            <a:pPr marL="342900" indent="-342900">
              <a:buFont typeface="Arial" panose="020B0604020202020204" pitchFamily="34" charset="0"/>
              <a:buChar char="•"/>
              <a:defRPr/>
            </a:pPr>
            <a:r>
              <a:rPr lang="en-GB" dirty="0"/>
              <a:t>Add more information and detail to your lead paragraph;</a:t>
            </a:r>
          </a:p>
          <a:p>
            <a:pPr marL="342900" indent="-342900">
              <a:buFont typeface="Arial" panose="020B0604020202020204" pitchFamily="34" charset="0"/>
              <a:buChar char="•"/>
              <a:defRPr/>
            </a:pPr>
            <a:r>
              <a:rPr lang="en-GB" dirty="0"/>
              <a:t>Include background information, evidence, facts and quotes from people involved in or connected to the event/story;</a:t>
            </a:r>
          </a:p>
          <a:p>
            <a:pPr marL="342900" indent="-342900">
              <a:buFont typeface="Arial" panose="020B0604020202020204" pitchFamily="34" charset="0"/>
              <a:buChar char="•"/>
              <a:defRPr/>
            </a:pPr>
            <a:r>
              <a:rPr lang="en-GB" dirty="0"/>
              <a:t>Continue to write in order of importance, putting the most important information in the first few paragraphs of the body section.</a:t>
            </a:r>
          </a:p>
        </p:txBody>
      </p:sp>
      <p:cxnSp>
        <p:nvCxnSpPr>
          <p:cNvPr id="25" name="Straight Connector 24">
            <a:extLst>
              <a:ext uri="{FF2B5EF4-FFF2-40B4-BE49-F238E27FC236}">
                <a16:creationId xmlns:a16="http://schemas.microsoft.com/office/drawing/2014/main" id="{AC000DC5-E320-412D-8FC7-CEAC66789AB6}"/>
              </a:ext>
            </a:extLst>
          </p:cNvPr>
          <p:cNvCxnSpPr/>
          <p:nvPr/>
        </p:nvCxnSpPr>
        <p:spPr>
          <a:xfrm>
            <a:off x="3592513" y="4395789"/>
            <a:ext cx="1497012" cy="7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3305A3A1-FD50-41DC-85C9-17D7124A379A}"/>
              </a:ext>
            </a:extLst>
          </p:cNvPr>
          <p:cNvSpPr/>
          <p:nvPr/>
        </p:nvSpPr>
        <p:spPr>
          <a:xfrm>
            <a:off x="2039938" y="3697289"/>
            <a:ext cx="1835150" cy="2592387"/>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defRPr/>
            </a:pPr>
            <a:r>
              <a:rPr lang="en-GB" sz="1600" dirty="0">
                <a:solidFill>
                  <a:schemeClr val="accent5">
                    <a:lumMod val="50000"/>
                  </a:schemeClr>
                </a:solidFill>
              </a:rPr>
              <a:t>This ‘Tail’ information can be useful but is not always needed. It tends to be the least important information in the report.</a:t>
            </a:r>
            <a:endParaRPr lang="en-US" sz="1600" dirty="0">
              <a:solidFill>
                <a:schemeClr val="accent5">
                  <a:lumMod val="50000"/>
                </a:schemeClr>
              </a:solidFill>
            </a:endParaRPr>
          </a:p>
        </p:txBody>
      </p:sp>
      <p:sp>
        <p:nvSpPr>
          <p:cNvPr id="16387" name="Title 20">
            <a:extLst>
              <a:ext uri="{FF2B5EF4-FFF2-40B4-BE49-F238E27FC236}">
                <a16:creationId xmlns:a16="http://schemas.microsoft.com/office/drawing/2014/main" id="{6AA704AB-C1E2-4507-9CA0-A09EF1140CC9}"/>
              </a:ext>
            </a:extLst>
          </p:cNvPr>
          <p:cNvSpPr>
            <a:spLocks noGrp="1"/>
          </p:cNvSpPr>
          <p:nvPr>
            <p:ph type="title"/>
          </p:nvPr>
        </p:nvSpPr>
        <p:spPr>
          <a:xfrm>
            <a:off x="1947864" y="504826"/>
            <a:ext cx="8220075" cy="993775"/>
          </a:xfrm>
        </p:spPr>
        <p:txBody>
          <a:bodyPr/>
          <a:lstStyle/>
          <a:p>
            <a:pPr eaLnBrk="1" hangingPunct="1">
              <a:defRPr/>
            </a:pPr>
            <a:r>
              <a:rPr lang="en-GB" altLang="en-US" sz="3600" dirty="0">
                <a:latin typeface="+mn-lt"/>
              </a:rPr>
              <a:t>Tail</a:t>
            </a:r>
          </a:p>
        </p:txBody>
      </p:sp>
      <p:sp>
        <p:nvSpPr>
          <p:cNvPr id="2" name="Isosceles Triangle 1">
            <a:extLst>
              <a:ext uri="{FF2B5EF4-FFF2-40B4-BE49-F238E27FC236}">
                <a16:creationId xmlns:a16="http://schemas.microsoft.com/office/drawing/2014/main" id="{44A88B91-C794-46BF-BFBB-8D77435647BD}"/>
              </a:ext>
            </a:extLst>
          </p:cNvPr>
          <p:cNvSpPr/>
          <p:nvPr/>
        </p:nvSpPr>
        <p:spPr>
          <a:xfrm rot="10800000">
            <a:off x="2151064" y="1627189"/>
            <a:ext cx="4708525" cy="4060825"/>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 name="Straight Connector 3">
            <a:extLst>
              <a:ext uri="{FF2B5EF4-FFF2-40B4-BE49-F238E27FC236}">
                <a16:creationId xmlns:a16="http://schemas.microsoft.com/office/drawing/2014/main" id="{2FC5C014-43BA-4396-BA50-43673E3C507B}"/>
              </a:ext>
            </a:extLst>
          </p:cNvPr>
          <p:cNvCxnSpPr/>
          <p:nvPr/>
        </p:nvCxnSpPr>
        <p:spPr>
          <a:xfrm flipV="1">
            <a:off x="2690814" y="2508250"/>
            <a:ext cx="3648075"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7912B9D-D4CD-4B89-9DDB-FAB3E116DC6C}"/>
              </a:ext>
            </a:extLst>
          </p:cNvPr>
          <p:cNvCxnSpPr/>
          <p:nvPr/>
        </p:nvCxnSpPr>
        <p:spPr>
          <a:xfrm>
            <a:off x="3206751" y="3465513"/>
            <a:ext cx="25701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415" name="TextBox 17">
            <a:extLst>
              <a:ext uri="{FF2B5EF4-FFF2-40B4-BE49-F238E27FC236}">
                <a16:creationId xmlns:a16="http://schemas.microsoft.com/office/drawing/2014/main" id="{3B26220C-B6A0-4E4E-B675-19F76BB9DE50}"/>
              </a:ext>
            </a:extLst>
          </p:cNvPr>
          <p:cNvSpPr txBox="1">
            <a:spLocks noChangeArrowheads="1"/>
          </p:cNvSpPr>
          <p:nvPr/>
        </p:nvSpPr>
        <p:spPr bwMode="auto">
          <a:xfrm>
            <a:off x="3298825" y="1812925"/>
            <a:ext cx="22939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0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Headline and </a:t>
            </a:r>
            <a:r>
              <a:rPr lang="en-GB" altLang="en-US" dirty="0" err="1">
                <a:latin typeface="+mn-lt"/>
              </a:rPr>
              <a:t>byline</a:t>
            </a:r>
            <a:endParaRPr lang="en-GB" altLang="en-US" dirty="0">
              <a:latin typeface="+mn-lt"/>
            </a:endParaRPr>
          </a:p>
        </p:txBody>
      </p:sp>
      <p:sp>
        <p:nvSpPr>
          <p:cNvPr id="17416" name="TextBox 19">
            <a:extLst>
              <a:ext uri="{FF2B5EF4-FFF2-40B4-BE49-F238E27FC236}">
                <a16:creationId xmlns:a16="http://schemas.microsoft.com/office/drawing/2014/main" id="{2E97C35D-5896-4CA1-BB99-7DB33FFF4780}"/>
              </a:ext>
            </a:extLst>
          </p:cNvPr>
          <p:cNvSpPr txBox="1">
            <a:spLocks noChangeArrowheads="1"/>
          </p:cNvSpPr>
          <p:nvPr/>
        </p:nvSpPr>
        <p:spPr bwMode="auto">
          <a:xfrm>
            <a:off x="4135438" y="2840038"/>
            <a:ext cx="666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Lead</a:t>
            </a:r>
          </a:p>
        </p:txBody>
      </p:sp>
      <p:sp>
        <p:nvSpPr>
          <p:cNvPr id="17417" name="TextBox 20">
            <a:extLst>
              <a:ext uri="{FF2B5EF4-FFF2-40B4-BE49-F238E27FC236}">
                <a16:creationId xmlns:a16="http://schemas.microsoft.com/office/drawing/2014/main" id="{66A4EAB6-F095-4273-90F7-E32D74DF70F7}"/>
              </a:ext>
            </a:extLst>
          </p:cNvPr>
          <p:cNvSpPr txBox="1">
            <a:spLocks noChangeArrowheads="1"/>
          </p:cNvSpPr>
          <p:nvPr/>
        </p:nvSpPr>
        <p:spPr bwMode="auto">
          <a:xfrm>
            <a:off x="4121150" y="3697289"/>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Body</a:t>
            </a:r>
          </a:p>
        </p:txBody>
      </p:sp>
      <p:sp>
        <p:nvSpPr>
          <p:cNvPr id="22" name="TextBox 21">
            <a:extLst>
              <a:ext uri="{FF2B5EF4-FFF2-40B4-BE49-F238E27FC236}">
                <a16:creationId xmlns:a16="http://schemas.microsoft.com/office/drawing/2014/main" id="{596DB5B2-A421-42AB-9321-9E1DE4E4BCFC}"/>
              </a:ext>
            </a:extLst>
          </p:cNvPr>
          <p:cNvSpPr txBox="1"/>
          <p:nvPr/>
        </p:nvSpPr>
        <p:spPr>
          <a:xfrm>
            <a:off x="4154488" y="4591050"/>
            <a:ext cx="684212" cy="369888"/>
          </a:xfrm>
          <a:prstGeom prst="rect">
            <a:avLst/>
          </a:prstGeom>
          <a:noFill/>
          <a:ln w="28575">
            <a:solidFill>
              <a:schemeClr val="accent5">
                <a:lumMod val="50000"/>
              </a:schemeClr>
            </a:solidFill>
          </a:ln>
        </p:spPr>
        <p:txBody>
          <a:bodyPr>
            <a:spAutoFit/>
          </a:bodyPr>
          <a:lstStyle/>
          <a:p>
            <a:pPr algn="ctr">
              <a:defRPr/>
            </a:pPr>
            <a:r>
              <a:rPr lang="en-GB" dirty="0">
                <a:solidFill>
                  <a:schemeClr val="bg1"/>
                </a:solidFill>
              </a:rPr>
              <a:t>Tail</a:t>
            </a:r>
          </a:p>
        </p:txBody>
      </p:sp>
      <p:cxnSp>
        <p:nvCxnSpPr>
          <p:cNvPr id="5" name="Straight Connector 4">
            <a:extLst>
              <a:ext uri="{FF2B5EF4-FFF2-40B4-BE49-F238E27FC236}">
                <a16:creationId xmlns:a16="http://schemas.microsoft.com/office/drawing/2014/main" id="{E812E5A9-EB4F-4CBD-A16C-8A4E7B2FAEE5}"/>
              </a:ext>
            </a:extLst>
          </p:cNvPr>
          <p:cNvCxnSpPr/>
          <p:nvPr/>
        </p:nvCxnSpPr>
        <p:spPr>
          <a:xfrm>
            <a:off x="4818063" y="4591050"/>
            <a:ext cx="2106612"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AFE87CF-3271-4360-8A1E-45D27CBF7D37}"/>
              </a:ext>
            </a:extLst>
          </p:cNvPr>
          <p:cNvSpPr txBox="1"/>
          <p:nvPr/>
        </p:nvSpPr>
        <p:spPr>
          <a:xfrm>
            <a:off x="6924676" y="1619251"/>
            <a:ext cx="3057525" cy="4373093"/>
          </a:xfrm>
          <a:prstGeom prst="rect">
            <a:avLst/>
          </a:prstGeom>
          <a:noFill/>
          <a:ln w="28575">
            <a:solidFill>
              <a:schemeClr val="accent5">
                <a:lumMod val="50000"/>
              </a:schemeClr>
            </a:solidFill>
          </a:ln>
        </p:spPr>
        <p:txBody>
          <a:bodyPr lIns="108000" tIns="108000" rIns="108000" bIns="108000">
            <a:spAutoFit/>
          </a:bodyPr>
          <a:lstStyle/>
          <a:p>
            <a:pPr>
              <a:defRPr/>
            </a:pPr>
            <a:r>
              <a:rPr lang="en-GB" dirty="0"/>
              <a:t>For a good tail section:</a:t>
            </a:r>
          </a:p>
          <a:p>
            <a:pPr marL="342900" indent="-342900">
              <a:buFont typeface="Arial" panose="020B0604020202020204" pitchFamily="34" charset="0"/>
              <a:buChar char="•"/>
              <a:defRPr/>
            </a:pPr>
            <a:r>
              <a:rPr lang="en-GB" dirty="0"/>
              <a:t>Give the reader the opportunity to gain additional information if they are particularly interested in the topic of the news report;</a:t>
            </a:r>
          </a:p>
          <a:p>
            <a:pPr marL="342900" indent="-342900">
              <a:buFont typeface="Arial" panose="020B0604020202020204" pitchFamily="34" charset="0"/>
              <a:buChar char="•"/>
              <a:defRPr/>
            </a:pPr>
            <a:r>
              <a:rPr lang="en-GB" dirty="0"/>
              <a:t>Include links to previous news reports or useful websites;</a:t>
            </a:r>
          </a:p>
          <a:p>
            <a:pPr marL="342900" indent="-342900">
              <a:buFont typeface="Arial" panose="020B0604020202020204" pitchFamily="34" charset="0"/>
              <a:buChar char="•"/>
              <a:defRPr/>
            </a:pPr>
            <a:r>
              <a:rPr lang="en-GB" dirty="0"/>
              <a:t>Include a final quote from a witness or expert that helps to sum up the story or that could hint at what might happen next.</a:t>
            </a:r>
          </a:p>
        </p:txBody>
      </p:sp>
      <p:cxnSp>
        <p:nvCxnSpPr>
          <p:cNvPr id="25" name="Straight Connector 24">
            <a:extLst>
              <a:ext uri="{FF2B5EF4-FFF2-40B4-BE49-F238E27FC236}">
                <a16:creationId xmlns:a16="http://schemas.microsoft.com/office/drawing/2014/main" id="{D03F342D-10CC-4E06-8972-51A56063E691}"/>
              </a:ext>
            </a:extLst>
          </p:cNvPr>
          <p:cNvCxnSpPr/>
          <p:nvPr/>
        </p:nvCxnSpPr>
        <p:spPr>
          <a:xfrm>
            <a:off x="3751263" y="4395789"/>
            <a:ext cx="1497012" cy="7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a:extLst>
              <a:ext uri="{FF2B5EF4-FFF2-40B4-BE49-F238E27FC236}">
                <a16:creationId xmlns:a16="http://schemas.microsoft.com/office/drawing/2014/main" id="{F1535CE4-EB2C-4B2C-86A2-9CD286D0E23A}"/>
              </a:ext>
            </a:extLst>
          </p:cNvPr>
          <p:cNvSpPr>
            <a:spLocks noGrp="1"/>
          </p:cNvSpPr>
          <p:nvPr>
            <p:ph type="title"/>
          </p:nvPr>
        </p:nvSpPr>
        <p:spPr>
          <a:xfrm>
            <a:off x="1981201" y="479426"/>
            <a:ext cx="8220075" cy="993775"/>
          </a:xfrm>
        </p:spPr>
        <p:txBody>
          <a:bodyPr/>
          <a:lstStyle/>
          <a:p>
            <a:pPr eaLnBrk="1" hangingPunct="1">
              <a:defRPr/>
            </a:pPr>
            <a:r>
              <a:rPr lang="en-GB" altLang="en-US" sz="3600" dirty="0">
                <a:latin typeface="+mn-lt"/>
              </a:rPr>
              <a:t>Get It Right!</a:t>
            </a:r>
          </a:p>
        </p:txBody>
      </p:sp>
      <p:sp>
        <p:nvSpPr>
          <p:cNvPr id="10" name="Rectangle: Rounded Corners 9">
            <a:extLst>
              <a:ext uri="{FF2B5EF4-FFF2-40B4-BE49-F238E27FC236}">
                <a16:creationId xmlns:a16="http://schemas.microsoft.com/office/drawing/2014/main" id="{94A64240-AE67-4DA1-BCC2-A57F2AFE7451}"/>
              </a:ext>
            </a:extLst>
          </p:cNvPr>
          <p:cNvSpPr/>
          <p:nvPr/>
        </p:nvSpPr>
        <p:spPr>
          <a:xfrm>
            <a:off x="2279650" y="1960563"/>
            <a:ext cx="2865438" cy="150495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a:defRPr/>
            </a:pPr>
            <a:r>
              <a:rPr lang="en-GB" dirty="0">
                <a:solidFill>
                  <a:schemeClr val="tx1"/>
                </a:solidFill>
              </a:rPr>
              <a:t>Keep your most important information near the top of the report;</a:t>
            </a:r>
          </a:p>
        </p:txBody>
      </p:sp>
      <p:sp>
        <p:nvSpPr>
          <p:cNvPr id="19460" name="Rectangle 7">
            <a:extLst>
              <a:ext uri="{FF2B5EF4-FFF2-40B4-BE49-F238E27FC236}">
                <a16:creationId xmlns:a16="http://schemas.microsoft.com/office/drawing/2014/main" id="{0D7394FD-D768-49CA-8C32-C7D320D9E427}"/>
              </a:ext>
            </a:extLst>
          </p:cNvPr>
          <p:cNvSpPr>
            <a:spLocks noChangeArrowheads="1"/>
          </p:cNvSpPr>
          <p:nvPr/>
        </p:nvSpPr>
        <p:spPr bwMode="auto">
          <a:xfrm>
            <a:off x="2279650" y="1363664"/>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defRPr/>
            </a:pPr>
            <a:r>
              <a:rPr lang="en-GB" altLang="en-US" dirty="0">
                <a:latin typeface="+mn-lt"/>
              </a:rPr>
              <a:t>For a GREAT newspaper report you need to:</a:t>
            </a:r>
          </a:p>
        </p:txBody>
      </p:sp>
      <p:sp>
        <p:nvSpPr>
          <p:cNvPr id="9" name="Rectangle: Rounded Corners 8">
            <a:extLst>
              <a:ext uri="{FF2B5EF4-FFF2-40B4-BE49-F238E27FC236}">
                <a16:creationId xmlns:a16="http://schemas.microsoft.com/office/drawing/2014/main" id="{AE59B1E3-D955-493E-AD26-6BA7D0E612E1}"/>
              </a:ext>
            </a:extLst>
          </p:cNvPr>
          <p:cNvSpPr/>
          <p:nvPr/>
        </p:nvSpPr>
        <p:spPr>
          <a:xfrm>
            <a:off x="7046914" y="1960563"/>
            <a:ext cx="2865437" cy="150495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a:defRPr/>
            </a:pPr>
            <a:r>
              <a:rPr lang="en-GB" dirty="0">
                <a:solidFill>
                  <a:schemeClr val="tx1"/>
                </a:solidFill>
              </a:rPr>
              <a:t>Cut out the less important sections from the bottom of the report if it ends up being too long;</a:t>
            </a:r>
          </a:p>
        </p:txBody>
      </p:sp>
      <p:sp>
        <p:nvSpPr>
          <p:cNvPr id="11" name="Rectangle: Rounded Corners 10">
            <a:extLst>
              <a:ext uri="{FF2B5EF4-FFF2-40B4-BE49-F238E27FC236}">
                <a16:creationId xmlns:a16="http://schemas.microsoft.com/office/drawing/2014/main" id="{4CA4EE51-E7CE-4CFD-9D55-363F883EF6DC}"/>
              </a:ext>
            </a:extLst>
          </p:cNvPr>
          <p:cNvSpPr/>
          <p:nvPr/>
        </p:nvSpPr>
        <p:spPr>
          <a:xfrm>
            <a:off x="2279650" y="4452938"/>
            <a:ext cx="2865438" cy="150495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a:defRPr/>
            </a:pPr>
            <a:r>
              <a:rPr lang="en-GB" dirty="0">
                <a:solidFill>
                  <a:schemeClr val="tx1"/>
                </a:solidFill>
              </a:rPr>
              <a:t>Keep your sentences short and punchy, so that the report is interesting to your reader;</a:t>
            </a:r>
          </a:p>
        </p:txBody>
      </p:sp>
      <p:sp>
        <p:nvSpPr>
          <p:cNvPr id="12" name="Rectangle: Rounded Corners 11">
            <a:extLst>
              <a:ext uri="{FF2B5EF4-FFF2-40B4-BE49-F238E27FC236}">
                <a16:creationId xmlns:a16="http://schemas.microsoft.com/office/drawing/2014/main" id="{AFBCE3B3-6234-4753-A63E-3059267F0C7A}"/>
              </a:ext>
            </a:extLst>
          </p:cNvPr>
          <p:cNvSpPr/>
          <p:nvPr/>
        </p:nvSpPr>
        <p:spPr>
          <a:xfrm>
            <a:off x="7075489" y="4452938"/>
            <a:ext cx="2865437" cy="150495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a:defRPr/>
            </a:pPr>
            <a:r>
              <a:rPr lang="en-GB" dirty="0">
                <a:solidFill>
                  <a:schemeClr val="tx1"/>
                </a:solidFill>
              </a:rPr>
              <a:t>Check your spelling and your facts…and check them again!</a:t>
            </a:r>
          </a:p>
        </p:txBody>
      </p:sp>
      <p:pic>
        <p:nvPicPr>
          <p:cNvPr id="18440" name="Picture 2">
            <a:extLst>
              <a:ext uri="{FF2B5EF4-FFF2-40B4-BE49-F238E27FC236}">
                <a16:creationId xmlns:a16="http://schemas.microsoft.com/office/drawing/2014/main" id="{B326FFEA-EA75-42A9-9875-522517C20F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2562226"/>
            <a:ext cx="2782888"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7">
            <a:extLst>
              <a:ext uri="{FF2B5EF4-FFF2-40B4-BE49-F238E27FC236}">
                <a16:creationId xmlns:a16="http://schemas.microsoft.com/office/drawing/2014/main" id="{2936EEB7-9767-4F1A-B2BA-AA31E00237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0114" y="3221039"/>
            <a:ext cx="14684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
            <a:extLst>
              <a:ext uri="{FF2B5EF4-FFF2-40B4-BE49-F238E27FC236}">
                <a16:creationId xmlns:a16="http://schemas.microsoft.com/office/drawing/2014/main" id="{C5A89F80-7C0A-477B-9271-6EC083CB5D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8839" y="3209926"/>
            <a:ext cx="16922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6AA4CF7-F965-4F40-9F4F-1080372AB70D}"/>
              </a:ext>
            </a:extLst>
          </p:cNvPr>
          <p:cNvSpPr>
            <a:spLocks noGrp="1"/>
          </p:cNvSpPr>
          <p:nvPr>
            <p:ph type="ctrTitle"/>
          </p:nvPr>
        </p:nvSpPr>
        <p:spPr>
          <a:xfrm>
            <a:off x="2726432" y="1741337"/>
            <a:ext cx="6739136" cy="2387918"/>
          </a:xfrm>
        </p:spPr>
        <p:txBody>
          <a:bodyPr anchor="b">
            <a:normAutofit/>
          </a:bodyPr>
          <a:lstStyle/>
          <a:p>
            <a:r>
              <a:rPr lang="en-GB" sz="6600" dirty="0">
                <a:solidFill>
                  <a:srgbClr val="FFFFFF"/>
                </a:solidFill>
                <a:latin typeface="Comic Sans MS" panose="030F0702030302020204" pitchFamily="66" charset="0"/>
              </a:rPr>
              <a:t>Thursday</a:t>
            </a:r>
          </a:p>
        </p:txBody>
      </p:sp>
    </p:spTree>
    <p:extLst>
      <p:ext uri="{BB962C8B-B14F-4D97-AF65-F5344CB8AC3E}">
        <p14:creationId xmlns:p14="http://schemas.microsoft.com/office/powerpoint/2010/main" val="169478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6571" y="497840"/>
            <a:ext cx="7099331" cy="6033589"/>
          </a:xfrm>
          <a:prstGeom prst="rect">
            <a:avLst/>
          </a:prstGeom>
        </p:spPr>
      </p:pic>
      <p:sp>
        <p:nvSpPr>
          <p:cNvPr id="5" name="TextBox 4"/>
          <p:cNvSpPr txBox="1"/>
          <p:nvPr/>
        </p:nvSpPr>
        <p:spPr>
          <a:xfrm>
            <a:off x="8071394" y="1528128"/>
            <a:ext cx="3931920" cy="2862322"/>
          </a:xfrm>
          <a:prstGeom prst="rect">
            <a:avLst/>
          </a:prstGeom>
          <a:noFill/>
        </p:spPr>
        <p:txBody>
          <a:bodyPr wrap="square" rtlCol="0">
            <a:spAutoFit/>
          </a:bodyPr>
          <a:lstStyle/>
          <a:p>
            <a:endParaRPr lang="en-GB" dirty="0">
              <a:hlinkClick r:id="" action="ppaction://noaction"/>
            </a:endParaRPr>
          </a:p>
          <a:p>
            <a:endParaRPr lang="en-GB" dirty="0">
              <a:hlinkClick r:id="" action="ppaction://noaction"/>
            </a:endParaRPr>
          </a:p>
          <a:p>
            <a:endParaRPr lang="en-GB" dirty="0">
              <a:hlinkClick r:id="" action="ppaction://noaction"/>
            </a:endParaRPr>
          </a:p>
          <a:p>
            <a:r>
              <a:rPr lang="en-GB" dirty="0">
                <a:hlinkClick r:id="" action="ppaction://noaction"/>
              </a:rPr>
              <a:t>https://nrich.maths.org/223</a:t>
            </a:r>
            <a:endParaRPr lang="en-GB" dirty="0"/>
          </a:p>
          <a:p>
            <a:endParaRPr lang="en-GB" dirty="0"/>
          </a:p>
          <a:p>
            <a:endParaRPr lang="en-GB" dirty="0"/>
          </a:p>
          <a:p>
            <a:endParaRPr lang="en-GB" dirty="0"/>
          </a:p>
          <a:p>
            <a:endParaRPr lang="en-GB" dirty="0"/>
          </a:p>
          <a:p>
            <a:r>
              <a:rPr lang="en-GB" dirty="0">
                <a:hlinkClick r:id="rId3"/>
              </a:rPr>
              <a:t>https://nrich.maths.org/223/solution</a:t>
            </a:r>
            <a:endParaRPr lang="en-GB" dirty="0"/>
          </a:p>
          <a:p>
            <a:endParaRPr lang="en-GB" dirty="0"/>
          </a:p>
        </p:txBody>
      </p:sp>
      <p:sp>
        <p:nvSpPr>
          <p:cNvPr id="6" name="TextBox 5"/>
          <p:cNvSpPr txBox="1"/>
          <p:nvPr/>
        </p:nvSpPr>
        <p:spPr>
          <a:xfrm>
            <a:off x="8469086" y="1684049"/>
            <a:ext cx="3396343" cy="369332"/>
          </a:xfrm>
          <a:prstGeom prst="rect">
            <a:avLst/>
          </a:prstGeom>
          <a:noFill/>
        </p:spPr>
        <p:txBody>
          <a:bodyPr wrap="square" rtlCol="0">
            <a:spAutoFit/>
          </a:bodyPr>
          <a:lstStyle/>
          <a:p>
            <a:r>
              <a:rPr lang="en-GB" dirty="0"/>
              <a:t>Web link to problem:-</a:t>
            </a:r>
          </a:p>
        </p:txBody>
      </p:sp>
      <p:sp>
        <p:nvSpPr>
          <p:cNvPr id="7" name="TextBox 6"/>
          <p:cNvSpPr txBox="1"/>
          <p:nvPr/>
        </p:nvSpPr>
        <p:spPr>
          <a:xfrm>
            <a:off x="8588828" y="3145302"/>
            <a:ext cx="3934098" cy="369332"/>
          </a:xfrm>
          <a:prstGeom prst="rect">
            <a:avLst/>
          </a:prstGeom>
          <a:noFill/>
        </p:spPr>
        <p:txBody>
          <a:bodyPr wrap="square" rtlCol="0">
            <a:spAutoFit/>
          </a:bodyPr>
          <a:lstStyle/>
          <a:p>
            <a:r>
              <a:rPr lang="en-GB" dirty="0"/>
              <a:t>Web link to answers:-</a:t>
            </a:r>
          </a:p>
        </p:txBody>
      </p:sp>
    </p:spTree>
    <p:extLst>
      <p:ext uri="{BB962C8B-B14F-4D97-AF65-F5344CB8AC3E}">
        <p14:creationId xmlns:p14="http://schemas.microsoft.com/office/powerpoint/2010/main" val="1259181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12EC78F-D7E3-4C2A-8A8C-F6508DEABD7B}"/>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dirty="0">
                <a:solidFill>
                  <a:srgbClr val="FFFFFF"/>
                </a:solidFill>
                <a:latin typeface="Comic Sans MS" panose="030F0702030302020204" pitchFamily="66" charset="0"/>
              </a:rPr>
              <a:t>There are 4 seasons in a year, can you spell them? </a:t>
            </a:r>
          </a:p>
        </p:txBody>
      </p:sp>
      <p:sp>
        <p:nvSpPr>
          <p:cNvPr id="3" name="Content Placeholder 2">
            <a:extLst>
              <a:ext uri="{FF2B5EF4-FFF2-40B4-BE49-F238E27FC236}">
                <a16:creationId xmlns:a16="http://schemas.microsoft.com/office/drawing/2014/main" id="{1D0DBFEE-D15A-466E-B60A-127F9DFC4E4B}"/>
              </a:ext>
            </a:extLst>
          </p:cNvPr>
          <p:cNvSpPr>
            <a:spLocks noGrp="1"/>
          </p:cNvSpPr>
          <p:nvPr>
            <p:ph idx="1"/>
          </p:nvPr>
        </p:nvSpPr>
        <p:spPr>
          <a:xfrm>
            <a:off x="3045368" y="4074718"/>
            <a:ext cx="6105194" cy="682079"/>
          </a:xfrm>
        </p:spPr>
        <p:txBody>
          <a:bodyPr vert="horz" lIns="91440" tIns="45720" rIns="91440" bIns="45720" rtlCol="0">
            <a:normAutofit lnSpcReduction="10000"/>
          </a:bodyPr>
          <a:lstStyle/>
          <a:p>
            <a:pPr marL="0" indent="0" algn="ctr">
              <a:buNone/>
            </a:pPr>
            <a:r>
              <a:rPr lang="en-US" sz="2400" kern="1200" dirty="0">
                <a:solidFill>
                  <a:srgbClr val="FFFFFF"/>
                </a:solidFill>
                <a:latin typeface="Comic Sans MS" panose="030F0702030302020204" pitchFamily="66" charset="0"/>
              </a:rPr>
              <a:t>You can check your answers on the next slide</a:t>
            </a:r>
          </a:p>
        </p:txBody>
      </p:sp>
    </p:spTree>
    <p:extLst>
      <p:ext uri="{BB962C8B-B14F-4D97-AF65-F5344CB8AC3E}">
        <p14:creationId xmlns:p14="http://schemas.microsoft.com/office/powerpoint/2010/main" val="24837890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11AFE75-0142-43F6-AE35-A7F5F4C7B0B1}"/>
              </a:ext>
            </a:extLst>
          </p:cNvPr>
          <p:cNvSpPr>
            <a:spLocks noGrp="1"/>
          </p:cNvSpPr>
          <p:nvPr>
            <p:ph type="title"/>
          </p:nvPr>
        </p:nvSpPr>
        <p:spPr>
          <a:xfrm>
            <a:off x="640079" y="2053641"/>
            <a:ext cx="3669161" cy="2760098"/>
          </a:xfrm>
        </p:spPr>
        <p:txBody>
          <a:bodyPr>
            <a:normAutofit fontScale="90000"/>
          </a:bodyPr>
          <a:lstStyle/>
          <a:p>
            <a:r>
              <a:rPr lang="en-GB" sz="2800" dirty="0">
                <a:solidFill>
                  <a:srgbClr val="FFFFFF"/>
                </a:solidFill>
                <a:latin typeface="Comic Sans MS" panose="030F0702030302020204" pitchFamily="66" charset="0"/>
              </a:rPr>
              <a:t>Did you know you do not need capital letters for the seasons if they are not at the start of a sentence, or they are not a person’s name!</a:t>
            </a:r>
          </a:p>
        </p:txBody>
      </p:sp>
      <p:sp>
        <p:nvSpPr>
          <p:cNvPr id="3" name="Content Placeholder 2">
            <a:extLst>
              <a:ext uri="{FF2B5EF4-FFF2-40B4-BE49-F238E27FC236}">
                <a16:creationId xmlns:a16="http://schemas.microsoft.com/office/drawing/2014/main" id="{E9FB76D5-8E67-49A3-8ECE-B20201F78F83}"/>
              </a:ext>
            </a:extLst>
          </p:cNvPr>
          <p:cNvSpPr>
            <a:spLocks noGrp="1"/>
          </p:cNvSpPr>
          <p:nvPr>
            <p:ph idx="1"/>
          </p:nvPr>
        </p:nvSpPr>
        <p:spPr>
          <a:xfrm>
            <a:off x="6090574" y="801866"/>
            <a:ext cx="5306084" cy="5230634"/>
          </a:xfrm>
        </p:spPr>
        <p:txBody>
          <a:bodyPr anchor="ctr">
            <a:normAutofit/>
          </a:bodyPr>
          <a:lstStyle/>
          <a:p>
            <a:r>
              <a:rPr lang="en-GB" sz="2400" dirty="0">
                <a:solidFill>
                  <a:srgbClr val="000000"/>
                </a:solidFill>
                <a:latin typeface="Comic Sans MS" panose="030F0702030302020204" pitchFamily="66" charset="0"/>
              </a:rPr>
              <a:t>summer </a:t>
            </a:r>
          </a:p>
          <a:p>
            <a:r>
              <a:rPr lang="en-GB" sz="2400" dirty="0">
                <a:solidFill>
                  <a:srgbClr val="000000"/>
                </a:solidFill>
                <a:latin typeface="Comic Sans MS" panose="030F0702030302020204" pitchFamily="66" charset="0"/>
              </a:rPr>
              <a:t>autumn </a:t>
            </a:r>
          </a:p>
          <a:p>
            <a:r>
              <a:rPr lang="en-GB" sz="2400" dirty="0">
                <a:solidFill>
                  <a:srgbClr val="000000"/>
                </a:solidFill>
                <a:latin typeface="Comic Sans MS" panose="030F0702030302020204" pitchFamily="66" charset="0"/>
              </a:rPr>
              <a:t>winter</a:t>
            </a:r>
          </a:p>
          <a:p>
            <a:r>
              <a:rPr lang="en-GB" sz="2400" dirty="0">
                <a:solidFill>
                  <a:srgbClr val="000000"/>
                </a:solidFill>
                <a:latin typeface="Comic Sans MS" panose="030F0702030302020204" pitchFamily="66" charset="0"/>
              </a:rPr>
              <a:t>spring </a:t>
            </a:r>
          </a:p>
        </p:txBody>
      </p:sp>
    </p:spTree>
    <p:extLst>
      <p:ext uri="{BB962C8B-B14F-4D97-AF65-F5344CB8AC3E}">
        <p14:creationId xmlns:p14="http://schemas.microsoft.com/office/powerpoint/2010/main" val="1566973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6B1E4-7255-4494-AABB-9D2CDE5FB7E2}"/>
              </a:ext>
            </a:extLst>
          </p:cNvPr>
          <p:cNvSpPr>
            <a:spLocks noGrp="1"/>
          </p:cNvSpPr>
          <p:nvPr>
            <p:ph type="title"/>
          </p:nvPr>
        </p:nvSpPr>
        <p:spPr>
          <a:xfrm>
            <a:off x="426929" y="803965"/>
            <a:ext cx="5993108" cy="4864968"/>
          </a:xfrm>
        </p:spPr>
        <p:txBody>
          <a:bodyPr>
            <a:normAutofit fontScale="90000"/>
          </a:bodyPr>
          <a:lstStyle/>
          <a:p>
            <a:r>
              <a:rPr lang="en-GB" dirty="0">
                <a:latin typeface="Comic Sans MS" panose="030F0702030302020204" pitchFamily="66" charset="0"/>
              </a:rPr>
              <a:t>Handwriting</a:t>
            </a:r>
            <a:br>
              <a:rPr lang="en-GB" dirty="0">
                <a:latin typeface="Comic Sans MS" panose="030F0702030302020204" pitchFamily="66" charset="0"/>
              </a:rPr>
            </a:br>
            <a:r>
              <a:rPr lang="en-GB" sz="2200" dirty="0">
                <a:latin typeface="Comic Sans MS" panose="030F0702030302020204" pitchFamily="66" charset="0"/>
              </a:rPr>
              <a:t>It’s important to keep practising your handwriting… it’s a muscle like any other and needs to be exercised!</a:t>
            </a:r>
            <a:br>
              <a:rPr lang="en-GB" sz="2200" dirty="0">
                <a:latin typeface="Comic Sans MS" panose="030F0702030302020204" pitchFamily="66" charset="0"/>
              </a:rPr>
            </a:br>
            <a:br>
              <a:rPr lang="en-GB" sz="2200" dirty="0">
                <a:latin typeface="Comic Sans MS" panose="030F0702030302020204" pitchFamily="66" charset="0"/>
              </a:rPr>
            </a:br>
            <a:r>
              <a:rPr lang="en-GB" sz="2200" dirty="0">
                <a:latin typeface="Comic Sans MS" panose="030F0702030302020204" pitchFamily="66" charset="0"/>
              </a:rPr>
              <a:t>This week we will focus on the letter formation: </a:t>
            </a:r>
            <a:br>
              <a:rPr lang="en-GB" sz="2200" dirty="0">
                <a:latin typeface="Comic Sans MS" panose="030F0702030302020204" pitchFamily="66" charset="0"/>
              </a:rPr>
            </a:br>
            <a:r>
              <a:rPr lang="en-GB" sz="2200" dirty="0">
                <a:solidFill>
                  <a:srgbClr val="FF6600"/>
                </a:solidFill>
                <a:latin typeface="Comic Sans MS" panose="030F0702030302020204" pitchFamily="66" charset="0"/>
              </a:rPr>
              <a:t>Watch the video then practice one line of this </a:t>
            </a:r>
            <a:br>
              <a:rPr lang="en-GB" sz="2200" dirty="0">
                <a:latin typeface="Comic Sans MS" panose="030F0702030302020204" pitchFamily="66" charset="0"/>
              </a:rPr>
            </a:br>
            <a:r>
              <a:rPr lang="en-GB" sz="2200" dirty="0">
                <a:latin typeface="Comic Sans MS" panose="030F0702030302020204" pitchFamily="66" charset="0"/>
                <a:hlinkClick r:id="rId2"/>
              </a:rPr>
              <a:t>https://www.teachhandwriting.co.uk/cursive-joins-choice-2.html</a:t>
            </a:r>
            <a:br>
              <a:rPr lang="en-GB" sz="2200" dirty="0">
                <a:latin typeface="Comic Sans MS" panose="030F0702030302020204" pitchFamily="66" charset="0"/>
              </a:rPr>
            </a:br>
            <a:br>
              <a:rPr lang="en-GB" sz="2200" dirty="0">
                <a:latin typeface="Comic Sans MS" panose="030F0702030302020204" pitchFamily="66" charset="0"/>
              </a:rPr>
            </a:br>
            <a:br>
              <a:rPr lang="en-GB" sz="2200" dirty="0">
                <a:latin typeface="Comic Sans MS" panose="030F0702030302020204" pitchFamily="66" charset="0"/>
              </a:rPr>
            </a:br>
            <a:br>
              <a:rPr lang="en-GB" sz="2200" dirty="0">
                <a:latin typeface="Comic Sans MS" panose="030F0702030302020204" pitchFamily="66" charset="0"/>
              </a:rPr>
            </a:br>
            <a:br>
              <a:rPr lang="en-GB" sz="2200" dirty="0">
                <a:latin typeface="Comic Sans MS" panose="030F0702030302020204" pitchFamily="66" charset="0"/>
              </a:rPr>
            </a:br>
            <a:br>
              <a:rPr lang="en-GB" sz="2200" dirty="0">
                <a:latin typeface="Comic Sans MS" panose="030F0702030302020204" pitchFamily="66" charset="0"/>
              </a:rPr>
            </a:br>
            <a:br>
              <a:rPr lang="en-GB" sz="2200" dirty="0">
                <a:latin typeface="Comic Sans MS" panose="030F0702030302020204" pitchFamily="66" charset="0"/>
              </a:rPr>
            </a:br>
            <a:br>
              <a:rPr lang="en-GB" sz="2200" dirty="0">
                <a:latin typeface="Comic Sans MS" panose="030F0702030302020204" pitchFamily="66" charset="0"/>
              </a:rPr>
            </a:br>
            <a:br>
              <a:rPr lang="en-GB" sz="2200" dirty="0">
                <a:latin typeface="Comic Sans MS" panose="030F0702030302020204" pitchFamily="66" charset="0"/>
              </a:rPr>
            </a:br>
            <a:br>
              <a:rPr lang="en-GB" sz="2200" dirty="0">
                <a:latin typeface="Comic Sans MS" panose="030F0702030302020204" pitchFamily="66" charset="0"/>
              </a:rPr>
            </a:br>
            <a:r>
              <a:rPr lang="en-GB" sz="2200" dirty="0">
                <a:solidFill>
                  <a:srgbClr val="FF6600"/>
                </a:solidFill>
                <a:latin typeface="Comic Sans MS" panose="030F0702030302020204" pitchFamily="66" charset="0"/>
              </a:rPr>
              <a:t>Then practice your cursive (joined up) handwriting by copying out the poem.</a:t>
            </a:r>
            <a:br>
              <a:rPr lang="en-GB" sz="2200" dirty="0">
                <a:solidFill>
                  <a:srgbClr val="FF6600"/>
                </a:solidFill>
                <a:latin typeface="Comic Sans MS" panose="030F0702030302020204" pitchFamily="66" charset="0"/>
              </a:rPr>
            </a:br>
            <a:br>
              <a:rPr lang="en-GB" sz="2200" dirty="0">
                <a:solidFill>
                  <a:srgbClr val="FF6600"/>
                </a:solidFill>
                <a:latin typeface="Comic Sans MS" panose="030F0702030302020204" pitchFamily="66" charset="0"/>
              </a:rPr>
            </a:br>
            <a:r>
              <a:rPr lang="en-GB" sz="1600" dirty="0">
                <a:latin typeface="Comic Sans MS" panose="030F0702030302020204" pitchFamily="66" charset="0"/>
                <a:hlinkClick r:id="rId2"/>
              </a:rPr>
              <a:t>https://www.poetry4kids.com/poems/we-ate-all-the-cheetos/</a:t>
            </a:r>
            <a:endParaRPr lang="en-GB" dirty="0">
              <a:latin typeface="Comic Sans MS" panose="030F0702030302020204" pitchFamily="66" charset="0"/>
            </a:endParaRPr>
          </a:p>
        </p:txBody>
      </p:sp>
      <p:pic>
        <p:nvPicPr>
          <p:cNvPr id="5" name="Picture 4">
            <a:extLst>
              <a:ext uri="{FF2B5EF4-FFF2-40B4-BE49-F238E27FC236}">
                <a16:creationId xmlns:a16="http://schemas.microsoft.com/office/drawing/2014/main" id="{DD380843-DFB3-443F-A7DD-DD3350324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672" y="3018722"/>
            <a:ext cx="2592288" cy="2210479"/>
          </a:xfrm>
          <a:prstGeom prst="rect">
            <a:avLst/>
          </a:prstGeom>
        </p:spPr>
      </p:pic>
      <p:sp>
        <p:nvSpPr>
          <p:cNvPr id="6" name="Rectangle 1">
            <a:extLst>
              <a:ext uri="{FF2B5EF4-FFF2-40B4-BE49-F238E27FC236}">
                <a16:creationId xmlns:a16="http://schemas.microsoft.com/office/drawing/2014/main" id="{614EC878-4E08-4CEA-BFE4-88DBA31CA703}"/>
              </a:ext>
            </a:extLst>
          </p:cNvPr>
          <p:cNvSpPr>
            <a:spLocks noChangeArrowheads="1"/>
          </p:cNvSpPr>
          <p:nvPr/>
        </p:nvSpPr>
        <p:spPr bwMode="auto">
          <a:xfrm>
            <a:off x="7104113" y="1"/>
            <a:ext cx="4942285" cy="6924973"/>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rgbClr val="0A0A0A"/>
                </a:solidFill>
                <a:latin typeface="Bubblegum Sans"/>
              </a:rPr>
              <a:t>We Ate All the Cheetos</a:t>
            </a:r>
            <a:endParaRPr lang="en-US" altLang="en-US" sz="1600" dirty="0">
              <a:solidFill>
                <a:srgbClr val="0A0A0A"/>
              </a:solidFill>
              <a:latin typeface="Helvetica Neue"/>
            </a:endParaRPr>
          </a:p>
          <a:p>
            <a:r>
              <a:rPr lang="en-US" altLang="en-US" sz="1600" dirty="0">
                <a:solidFill>
                  <a:srgbClr val="0A0A0A"/>
                </a:solidFill>
                <a:latin typeface="Times New Roman" panose="02020603050405020304" pitchFamily="18" charset="0"/>
                <a:cs typeface="Times New Roman" panose="02020603050405020304" pitchFamily="18" charset="0"/>
              </a:rPr>
              <a:t>We ate all the Cheetos</a:t>
            </a:r>
            <a:br>
              <a:rPr lang="en-US" altLang="en-US" sz="1600" dirty="0">
                <a:solidFill>
                  <a:srgbClr val="0A0A0A"/>
                </a:solidFill>
                <a:latin typeface="Times New Roman" panose="02020603050405020304" pitchFamily="18" charset="0"/>
                <a:cs typeface="Times New Roman" panose="02020603050405020304" pitchFamily="18" charset="0"/>
              </a:rPr>
            </a:br>
            <a:r>
              <a:rPr lang="en-US" altLang="en-US" sz="1600" dirty="0">
                <a:solidFill>
                  <a:srgbClr val="0A0A0A"/>
                </a:solidFill>
                <a:latin typeface="Times New Roman" panose="02020603050405020304" pitchFamily="18" charset="0"/>
                <a:cs typeface="Times New Roman" panose="02020603050405020304" pitchFamily="18" charset="0"/>
              </a:rPr>
              <a:t>and all the Doritos</a:t>
            </a:r>
            <a:br>
              <a:rPr lang="en-US" altLang="en-US" sz="1600" dirty="0">
                <a:solidFill>
                  <a:srgbClr val="0A0A0A"/>
                </a:solidFill>
                <a:latin typeface="Times New Roman" panose="02020603050405020304" pitchFamily="18" charset="0"/>
                <a:cs typeface="Times New Roman" panose="02020603050405020304" pitchFamily="18" charset="0"/>
              </a:rPr>
            </a:br>
            <a:r>
              <a:rPr lang="en-US" altLang="en-US" sz="1600" dirty="0">
                <a:solidFill>
                  <a:srgbClr val="0A0A0A"/>
                </a:solidFill>
                <a:latin typeface="Times New Roman" panose="02020603050405020304" pitchFamily="18" charset="0"/>
                <a:cs typeface="Times New Roman" panose="02020603050405020304" pitchFamily="18" charset="0"/>
              </a:rPr>
              <a:t>and all of the chocolates and cheese.</a:t>
            </a:r>
            <a:br>
              <a:rPr lang="en-US" altLang="en-US" sz="1600" dirty="0">
                <a:solidFill>
                  <a:srgbClr val="0A0A0A"/>
                </a:solidFill>
                <a:latin typeface="Times New Roman" panose="02020603050405020304" pitchFamily="18" charset="0"/>
                <a:cs typeface="Times New Roman" panose="02020603050405020304" pitchFamily="18" charset="0"/>
              </a:rPr>
            </a:br>
            <a:r>
              <a:rPr lang="en-US" altLang="en-US" sz="1600" dirty="0">
                <a:solidFill>
                  <a:srgbClr val="0A0A0A"/>
                </a:solidFill>
                <a:latin typeface="Times New Roman" panose="02020603050405020304" pitchFamily="18" charset="0"/>
                <a:cs typeface="Times New Roman" panose="02020603050405020304" pitchFamily="18" charset="0"/>
              </a:rPr>
              <a:t>We still have some greens</a:t>
            </a:r>
            <a:br>
              <a:rPr lang="en-US" altLang="en-US" sz="1600" dirty="0">
                <a:solidFill>
                  <a:srgbClr val="0A0A0A"/>
                </a:solidFill>
                <a:latin typeface="Times New Roman" panose="02020603050405020304" pitchFamily="18" charset="0"/>
                <a:cs typeface="Times New Roman" panose="02020603050405020304" pitchFamily="18" charset="0"/>
              </a:rPr>
            </a:br>
            <a:r>
              <a:rPr lang="en-US" altLang="en-US" sz="1600" dirty="0">
                <a:solidFill>
                  <a:srgbClr val="0A0A0A"/>
                </a:solidFill>
                <a:latin typeface="Times New Roman" panose="02020603050405020304" pitchFamily="18" charset="0"/>
                <a:cs typeface="Times New Roman" panose="02020603050405020304" pitchFamily="18" charset="0"/>
              </a:rPr>
              <a:t>and a can of sardines</a:t>
            </a:r>
            <a:br>
              <a:rPr lang="en-US" altLang="en-US" sz="1600" dirty="0">
                <a:solidFill>
                  <a:srgbClr val="0A0A0A"/>
                </a:solidFill>
                <a:latin typeface="Times New Roman" panose="02020603050405020304" pitchFamily="18" charset="0"/>
                <a:cs typeface="Times New Roman" panose="02020603050405020304" pitchFamily="18" charset="0"/>
              </a:rPr>
            </a:br>
            <a:r>
              <a:rPr lang="en-US" altLang="en-US" sz="1600" dirty="0">
                <a:solidFill>
                  <a:srgbClr val="0A0A0A"/>
                </a:solidFill>
                <a:latin typeface="Times New Roman" panose="02020603050405020304" pitchFamily="18" charset="0"/>
                <a:cs typeface="Times New Roman" panose="02020603050405020304" pitchFamily="18" charset="0"/>
              </a:rPr>
              <a:t>and some pickles and parsnips and peas.</a:t>
            </a:r>
            <a:endParaRPr lang="en-US" altLang="en-US" sz="1600" dirty="0">
              <a:solidFill>
                <a:srgbClr val="0A0A0A"/>
              </a:solidFill>
              <a:latin typeface="Helvetica Neue"/>
            </a:endParaRPr>
          </a:p>
          <a:p>
            <a:r>
              <a:rPr lang="en-US" altLang="en-US" sz="1600" dirty="0">
                <a:solidFill>
                  <a:srgbClr val="0A0A0A"/>
                </a:solidFill>
                <a:latin typeface="Times New Roman" panose="02020603050405020304" pitchFamily="18" charset="0"/>
                <a:cs typeface="Times New Roman" panose="02020603050405020304" pitchFamily="18" charset="0"/>
              </a:rPr>
              <a:t>We swallowed the sweets,</a:t>
            </a:r>
            <a:br>
              <a:rPr lang="en-US" altLang="en-US" sz="1600" dirty="0">
                <a:solidFill>
                  <a:srgbClr val="0A0A0A"/>
                </a:solidFill>
                <a:latin typeface="Times New Roman" panose="02020603050405020304" pitchFamily="18" charset="0"/>
                <a:cs typeface="Times New Roman" panose="02020603050405020304" pitchFamily="18" charset="0"/>
              </a:rPr>
            </a:br>
            <a:r>
              <a:rPr lang="en-US" altLang="en-US" sz="1600" dirty="0">
                <a:solidFill>
                  <a:srgbClr val="0A0A0A"/>
                </a:solidFill>
                <a:latin typeface="Times New Roman" panose="02020603050405020304" pitchFamily="18" charset="0"/>
                <a:cs typeface="Times New Roman" panose="02020603050405020304" pitchFamily="18" charset="0"/>
              </a:rPr>
              <a:t>all the puddings and treats,</a:t>
            </a:r>
            <a:br>
              <a:rPr lang="en-US" altLang="en-US" sz="1600" dirty="0">
                <a:solidFill>
                  <a:srgbClr val="0A0A0A"/>
                </a:solidFill>
                <a:latin typeface="Times New Roman" panose="02020603050405020304" pitchFamily="18" charset="0"/>
                <a:cs typeface="Times New Roman" panose="02020603050405020304" pitchFamily="18" charset="0"/>
              </a:rPr>
            </a:br>
            <a:r>
              <a:rPr lang="en-US" altLang="en-US" sz="1600" dirty="0">
                <a:solidFill>
                  <a:srgbClr val="0A0A0A"/>
                </a:solidFill>
                <a:latin typeface="Times New Roman" panose="02020603050405020304" pitchFamily="18" charset="0"/>
                <a:cs typeface="Times New Roman" panose="02020603050405020304" pitchFamily="18" charset="0"/>
              </a:rPr>
              <a:t>and we finished the ice cream and jam.</a:t>
            </a:r>
            <a:br>
              <a:rPr lang="en-US" altLang="en-US" sz="1600" dirty="0">
                <a:solidFill>
                  <a:srgbClr val="0A0A0A"/>
                </a:solidFill>
                <a:latin typeface="Times New Roman" panose="02020603050405020304" pitchFamily="18" charset="0"/>
                <a:cs typeface="Times New Roman" panose="02020603050405020304" pitchFamily="18" charset="0"/>
              </a:rPr>
            </a:br>
            <a:r>
              <a:rPr lang="en-US" altLang="en-US" sz="1600" dirty="0">
                <a:solidFill>
                  <a:srgbClr val="0A0A0A"/>
                </a:solidFill>
                <a:latin typeface="Times New Roman" panose="02020603050405020304" pitchFamily="18" charset="0"/>
                <a:cs typeface="Times New Roman" panose="02020603050405020304" pitchFamily="18" charset="0"/>
              </a:rPr>
              <a:t>What’s left is a trout</a:t>
            </a:r>
            <a:br>
              <a:rPr lang="en-US" altLang="en-US" sz="1600" dirty="0">
                <a:solidFill>
                  <a:srgbClr val="0A0A0A"/>
                </a:solidFill>
                <a:latin typeface="Times New Roman" panose="02020603050405020304" pitchFamily="18" charset="0"/>
                <a:cs typeface="Times New Roman" panose="02020603050405020304" pitchFamily="18" charset="0"/>
              </a:rPr>
            </a:br>
            <a:r>
              <a:rPr lang="en-US" altLang="en-US" sz="1600" dirty="0">
                <a:solidFill>
                  <a:srgbClr val="0A0A0A"/>
                </a:solidFill>
                <a:latin typeface="Times New Roman" panose="02020603050405020304" pitchFamily="18" charset="0"/>
                <a:cs typeface="Times New Roman" panose="02020603050405020304" pitchFamily="18" charset="0"/>
              </a:rPr>
              <a:t>and a jarful of kraut</a:t>
            </a:r>
            <a:br>
              <a:rPr lang="en-US" altLang="en-US" sz="1600" dirty="0">
                <a:solidFill>
                  <a:srgbClr val="0A0A0A"/>
                </a:solidFill>
                <a:latin typeface="Times New Roman" panose="02020603050405020304" pitchFamily="18" charset="0"/>
                <a:cs typeface="Times New Roman" panose="02020603050405020304" pitchFamily="18" charset="0"/>
              </a:rPr>
            </a:br>
            <a:r>
              <a:rPr lang="en-US" altLang="en-US" sz="1600" dirty="0">
                <a:solidFill>
                  <a:srgbClr val="0A0A0A"/>
                </a:solidFill>
                <a:latin typeface="Times New Roman" panose="02020603050405020304" pitchFamily="18" charset="0"/>
                <a:cs typeface="Times New Roman" panose="02020603050405020304" pitchFamily="18" charset="0"/>
              </a:rPr>
              <a:t>and what looks like a turnip or yam.</a:t>
            </a:r>
            <a:endParaRPr lang="en-US" altLang="en-US" sz="1600" dirty="0">
              <a:solidFill>
                <a:srgbClr val="0A0A0A"/>
              </a:solidFill>
              <a:latin typeface="Helvetica Neue"/>
            </a:endParaRPr>
          </a:p>
          <a:p>
            <a:r>
              <a:rPr lang="en-US" altLang="en-US" sz="1600" dirty="0">
                <a:solidFill>
                  <a:srgbClr val="0A0A0A"/>
                </a:solidFill>
                <a:latin typeface="Times New Roman" panose="02020603050405020304" pitchFamily="18" charset="0"/>
                <a:cs typeface="Times New Roman" panose="02020603050405020304" pitchFamily="18" charset="0"/>
              </a:rPr>
              <a:t>We drank all the shakes</a:t>
            </a:r>
            <a:br>
              <a:rPr lang="en-US" altLang="en-US" sz="1600" dirty="0">
                <a:solidFill>
                  <a:srgbClr val="0A0A0A"/>
                </a:solidFill>
                <a:latin typeface="Times New Roman" panose="02020603050405020304" pitchFamily="18" charset="0"/>
                <a:cs typeface="Times New Roman" panose="02020603050405020304" pitchFamily="18" charset="0"/>
              </a:rPr>
            </a:br>
            <a:r>
              <a:rPr lang="en-US" altLang="en-US" sz="1600" dirty="0">
                <a:solidFill>
                  <a:srgbClr val="0A0A0A"/>
                </a:solidFill>
                <a:latin typeface="Times New Roman" panose="02020603050405020304" pitchFamily="18" charset="0"/>
                <a:cs typeface="Times New Roman" panose="02020603050405020304" pitchFamily="18" charset="0"/>
              </a:rPr>
              <a:t>and we ate all the cakes</a:t>
            </a:r>
            <a:br>
              <a:rPr lang="en-US" altLang="en-US" sz="1600" dirty="0">
                <a:solidFill>
                  <a:srgbClr val="0A0A0A"/>
                </a:solidFill>
                <a:latin typeface="Times New Roman" panose="02020603050405020304" pitchFamily="18" charset="0"/>
                <a:cs typeface="Times New Roman" panose="02020603050405020304" pitchFamily="18" charset="0"/>
              </a:rPr>
            </a:br>
            <a:r>
              <a:rPr lang="en-US" altLang="en-US" sz="1600" dirty="0">
                <a:solidFill>
                  <a:srgbClr val="0A0A0A"/>
                </a:solidFill>
                <a:latin typeface="Times New Roman" panose="02020603050405020304" pitchFamily="18" charset="0"/>
                <a:cs typeface="Times New Roman" panose="02020603050405020304" pitchFamily="18" charset="0"/>
              </a:rPr>
              <a:t>and the pies and the fries and the custard.</a:t>
            </a:r>
            <a:br>
              <a:rPr lang="en-US" altLang="en-US" sz="1600" dirty="0">
                <a:solidFill>
                  <a:srgbClr val="0A0A0A"/>
                </a:solidFill>
                <a:latin typeface="Times New Roman" panose="02020603050405020304" pitchFamily="18" charset="0"/>
                <a:cs typeface="Times New Roman" panose="02020603050405020304" pitchFamily="18" charset="0"/>
              </a:rPr>
            </a:br>
            <a:r>
              <a:rPr lang="en-US" altLang="en-US" sz="1600" dirty="0">
                <a:solidFill>
                  <a:srgbClr val="0A0A0A"/>
                </a:solidFill>
                <a:latin typeface="Times New Roman" panose="02020603050405020304" pitchFamily="18" charset="0"/>
                <a:cs typeface="Times New Roman" panose="02020603050405020304" pitchFamily="18" charset="0"/>
              </a:rPr>
              <a:t>And yet there’s a lime</a:t>
            </a:r>
            <a:br>
              <a:rPr lang="en-US" altLang="en-US" sz="1600" dirty="0">
                <a:solidFill>
                  <a:srgbClr val="0A0A0A"/>
                </a:solidFill>
                <a:latin typeface="Times New Roman" panose="02020603050405020304" pitchFamily="18" charset="0"/>
                <a:cs typeface="Times New Roman" panose="02020603050405020304" pitchFamily="18" charset="0"/>
              </a:rPr>
            </a:br>
            <a:r>
              <a:rPr lang="en-US" altLang="en-US" sz="1600" dirty="0">
                <a:solidFill>
                  <a:srgbClr val="0A0A0A"/>
                </a:solidFill>
                <a:latin typeface="Times New Roman" panose="02020603050405020304" pitchFamily="18" charset="0"/>
                <a:cs typeface="Times New Roman" panose="02020603050405020304" pitchFamily="18" charset="0"/>
              </a:rPr>
              <a:t>and a few sprigs of thyme</a:t>
            </a:r>
            <a:br>
              <a:rPr lang="en-US" altLang="en-US" sz="1600" dirty="0">
                <a:solidFill>
                  <a:srgbClr val="0A0A0A"/>
                </a:solidFill>
                <a:latin typeface="Times New Roman" panose="02020603050405020304" pitchFamily="18" charset="0"/>
                <a:cs typeface="Times New Roman" panose="02020603050405020304" pitchFamily="18" charset="0"/>
              </a:rPr>
            </a:br>
            <a:r>
              <a:rPr lang="en-US" altLang="en-US" sz="1600" dirty="0">
                <a:solidFill>
                  <a:srgbClr val="0A0A0A"/>
                </a:solidFill>
                <a:latin typeface="Times New Roman" panose="02020603050405020304" pitchFamily="18" charset="0"/>
                <a:cs typeface="Times New Roman" panose="02020603050405020304" pitchFamily="18" charset="0"/>
              </a:rPr>
              <a:t>and a half empty bottle of mustard.</a:t>
            </a:r>
            <a:endParaRPr lang="en-US" altLang="en-US" sz="1600" dirty="0">
              <a:solidFill>
                <a:srgbClr val="0A0A0A"/>
              </a:solidFill>
              <a:latin typeface="Helvetica Neue"/>
            </a:endParaRPr>
          </a:p>
          <a:p>
            <a:r>
              <a:rPr lang="en-US" altLang="en-US" sz="1600" dirty="0">
                <a:solidFill>
                  <a:srgbClr val="0A0A0A"/>
                </a:solidFill>
                <a:latin typeface="Times New Roman" panose="02020603050405020304" pitchFamily="18" charset="0"/>
                <a:cs typeface="Times New Roman" panose="02020603050405020304" pitchFamily="18" charset="0"/>
              </a:rPr>
              <a:t>It seems we were hasty</a:t>
            </a:r>
            <a:br>
              <a:rPr lang="en-US" altLang="en-US" sz="1600" dirty="0">
                <a:solidFill>
                  <a:srgbClr val="0A0A0A"/>
                </a:solidFill>
                <a:latin typeface="Times New Roman" panose="02020603050405020304" pitchFamily="18" charset="0"/>
                <a:cs typeface="Times New Roman" panose="02020603050405020304" pitchFamily="18" charset="0"/>
              </a:rPr>
            </a:br>
            <a:r>
              <a:rPr lang="en-US" altLang="en-US" sz="1600" dirty="0">
                <a:solidFill>
                  <a:srgbClr val="0A0A0A"/>
                </a:solidFill>
                <a:latin typeface="Times New Roman" panose="02020603050405020304" pitchFamily="18" charset="0"/>
                <a:cs typeface="Times New Roman" panose="02020603050405020304" pitchFamily="18" charset="0"/>
              </a:rPr>
              <a:t>in eating the tastiest</a:t>
            </a:r>
            <a:br>
              <a:rPr lang="en-US" altLang="en-US" sz="1600" dirty="0">
                <a:solidFill>
                  <a:srgbClr val="0A0A0A"/>
                </a:solidFill>
                <a:latin typeface="Times New Roman" panose="02020603050405020304" pitchFamily="18" charset="0"/>
                <a:cs typeface="Times New Roman" panose="02020603050405020304" pitchFamily="18" charset="0"/>
              </a:rPr>
            </a:br>
            <a:r>
              <a:rPr lang="en-US" altLang="en-US" sz="1600" dirty="0">
                <a:solidFill>
                  <a:srgbClr val="0A0A0A"/>
                </a:solidFill>
                <a:latin typeface="Times New Roman" panose="02020603050405020304" pitchFamily="18" charset="0"/>
                <a:cs typeface="Times New Roman" panose="02020603050405020304" pitchFamily="18" charset="0"/>
              </a:rPr>
              <a:t>snacks we had purchased before.</a:t>
            </a:r>
            <a:br>
              <a:rPr lang="en-US" altLang="en-US" sz="1600" dirty="0">
                <a:solidFill>
                  <a:srgbClr val="0A0A0A"/>
                </a:solidFill>
                <a:latin typeface="Times New Roman" panose="02020603050405020304" pitchFamily="18" charset="0"/>
                <a:cs typeface="Times New Roman" panose="02020603050405020304" pitchFamily="18" charset="0"/>
              </a:rPr>
            </a:br>
            <a:r>
              <a:rPr lang="en-US" altLang="en-US" sz="1600" dirty="0">
                <a:solidFill>
                  <a:srgbClr val="0A0A0A"/>
                </a:solidFill>
                <a:latin typeface="Times New Roman" panose="02020603050405020304" pitchFamily="18" charset="0"/>
                <a:cs typeface="Times New Roman" panose="02020603050405020304" pitchFamily="18" charset="0"/>
              </a:rPr>
              <a:t>Now all that’s on hand</a:t>
            </a:r>
            <a:br>
              <a:rPr lang="en-US" altLang="en-US" sz="1600" dirty="0">
                <a:solidFill>
                  <a:srgbClr val="0A0A0A"/>
                </a:solidFill>
                <a:latin typeface="Times New Roman" panose="02020603050405020304" pitchFamily="18" charset="0"/>
                <a:cs typeface="Times New Roman" panose="02020603050405020304" pitchFamily="18" charset="0"/>
              </a:rPr>
            </a:br>
            <a:r>
              <a:rPr lang="en-US" altLang="en-US" sz="1600" dirty="0">
                <a:solidFill>
                  <a:srgbClr val="0A0A0A"/>
                </a:solidFill>
                <a:latin typeface="Times New Roman" panose="02020603050405020304" pitchFamily="18" charset="0"/>
                <a:cs typeface="Times New Roman" panose="02020603050405020304" pitchFamily="18" charset="0"/>
              </a:rPr>
              <a:t>is the food we can’t stand.</a:t>
            </a:r>
            <a:br>
              <a:rPr lang="en-US" altLang="en-US" sz="1600" dirty="0">
                <a:solidFill>
                  <a:srgbClr val="0A0A0A"/>
                </a:solidFill>
                <a:latin typeface="Times New Roman" panose="02020603050405020304" pitchFamily="18" charset="0"/>
                <a:cs typeface="Times New Roman" panose="02020603050405020304" pitchFamily="18" charset="0"/>
              </a:rPr>
            </a:br>
            <a:r>
              <a:rPr lang="en-US" altLang="en-US" sz="1600" dirty="0">
                <a:solidFill>
                  <a:srgbClr val="0A0A0A"/>
                </a:solidFill>
                <a:latin typeface="Times New Roman" panose="02020603050405020304" pitchFamily="18" charset="0"/>
                <a:cs typeface="Times New Roman" panose="02020603050405020304" pitchFamily="18" charset="0"/>
              </a:rPr>
              <a:t>We might have to go to the store.</a:t>
            </a:r>
            <a:endParaRPr lang="en-US" altLang="en-US" sz="1400" dirty="0"/>
          </a:p>
          <a:p>
            <a:r>
              <a:rPr lang="en-US" altLang="en-US" sz="1600" dirty="0">
                <a:solidFill>
                  <a:srgbClr val="0A0A0A"/>
                </a:solidFill>
                <a:latin typeface="Helvetica Neue"/>
                <a:cs typeface="Times New Roman" panose="02020603050405020304" pitchFamily="18" charset="0"/>
              </a:rPr>
              <a:t> — Kenn Nesbitt</a:t>
            </a:r>
            <a:endParaRPr lang="en-US" altLang="en-US" sz="25900" dirty="0">
              <a:solidFill>
                <a:srgbClr val="0A0A0A"/>
              </a:solidFill>
              <a:latin typeface="Times New Roman" panose="02020603050405020304" pitchFamily="18" charset="0"/>
              <a:cs typeface="Times New Roman" panose="02020603050405020304" pitchFamily="18" charset="0"/>
            </a:endParaRPr>
          </a:p>
        </p:txBody>
      </p:sp>
      <p:pic>
        <p:nvPicPr>
          <p:cNvPr id="7" name="Picture 2" descr="We Ate All the Cheetos">
            <a:extLst>
              <a:ext uri="{FF2B5EF4-FFF2-40B4-BE49-F238E27FC236}">
                <a16:creationId xmlns:a16="http://schemas.microsoft.com/office/drawing/2014/main" id="{33ADDB6C-436B-44E9-850F-7D32DF10F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7673" y="4790145"/>
            <a:ext cx="1638724" cy="170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69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A02B-EAE8-4DD6-B7B8-731805E1A63B}"/>
              </a:ext>
            </a:extLst>
          </p:cNvPr>
          <p:cNvSpPr>
            <a:spLocks noGrp="1"/>
          </p:cNvSpPr>
          <p:nvPr>
            <p:ph type="title"/>
          </p:nvPr>
        </p:nvSpPr>
        <p:spPr/>
        <p:txBody>
          <a:bodyPr/>
          <a:lstStyle/>
          <a:p>
            <a:r>
              <a:rPr lang="en-GB" dirty="0">
                <a:solidFill>
                  <a:srgbClr val="00B050"/>
                </a:solidFill>
                <a:latin typeface="Comic Sans MS" panose="030F0702030302020204" pitchFamily="66" charset="0"/>
              </a:rPr>
              <a:t>Newspaper Report</a:t>
            </a:r>
            <a:br>
              <a:rPr lang="en-GB" dirty="0">
                <a:solidFill>
                  <a:srgbClr val="00B050"/>
                </a:solidFill>
                <a:latin typeface="Comic Sans MS" panose="030F0702030302020204" pitchFamily="66" charset="0"/>
              </a:rPr>
            </a:br>
            <a:r>
              <a:rPr lang="en-GB" dirty="0">
                <a:solidFill>
                  <a:srgbClr val="00B050"/>
                </a:solidFill>
                <a:latin typeface="Comic Sans MS" panose="030F0702030302020204" pitchFamily="66" charset="0"/>
              </a:rPr>
              <a:t>You may find these sheets helpful. </a:t>
            </a:r>
          </a:p>
        </p:txBody>
      </p:sp>
      <p:pic>
        <p:nvPicPr>
          <p:cNvPr id="5" name="Content Placeholder 4">
            <a:extLst>
              <a:ext uri="{FF2B5EF4-FFF2-40B4-BE49-F238E27FC236}">
                <a16:creationId xmlns:a16="http://schemas.microsoft.com/office/drawing/2014/main" id="{D34D1D70-15CA-41C4-BBBD-F42D8C553917}"/>
              </a:ext>
            </a:extLst>
          </p:cNvPr>
          <p:cNvPicPr>
            <a:picLocks noGrp="1" noChangeAspect="1"/>
          </p:cNvPicPr>
          <p:nvPr>
            <p:ph idx="1"/>
          </p:nvPr>
        </p:nvPicPr>
        <p:blipFill>
          <a:blip r:embed="rId2"/>
          <a:stretch>
            <a:fillRect/>
          </a:stretch>
        </p:blipFill>
        <p:spPr>
          <a:xfrm>
            <a:off x="716217" y="1690688"/>
            <a:ext cx="4282566" cy="4351338"/>
          </a:xfrm>
          <a:prstGeom prst="rect">
            <a:avLst/>
          </a:prstGeom>
        </p:spPr>
      </p:pic>
      <p:pic>
        <p:nvPicPr>
          <p:cNvPr id="4" name="Picture 3">
            <a:extLst>
              <a:ext uri="{FF2B5EF4-FFF2-40B4-BE49-F238E27FC236}">
                <a16:creationId xmlns:a16="http://schemas.microsoft.com/office/drawing/2014/main" id="{AC9BE66B-8C6D-41D8-A9DA-F10D1D05D973}"/>
              </a:ext>
            </a:extLst>
          </p:cNvPr>
          <p:cNvPicPr>
            <a:picLocks noChangeAspect="1"/>
          </p:cNvPicPr>
          <p:nvPr/>
        </p:nvPicPr>
        <p:blipFill>
          <a:blip r:embed="rId3"/>
          <a:stretch>
            <a:fillRect/>
          </a:stretch>
        </p:blipFill>
        <p:spPr>
          <a:xfrm>
            <a:off x="5170233" y="1820216"/>
            <a:ext cx="6742898" cy="4672659"/>
          </a:xfrm>
          <a:prstGeom prst="rect">
            <a:avLst/>
          </a:prstGeom>
        </p:spPr>
      </p:pic>
    </p:spTree>
    <p:extLst>
      <p:ext uri="{BB962C8B-B14F-4D97-AF65-F5344CB8AC3E}">
        <p14:creationId xmlns:p14="http://schemas.microsoft.com/office/powerpoint/2010/main" val="3512272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7A3AA1-44C4-4CBE-8808-D86A411A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03244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FDAB746-A9A3-4EC2-8997-5EB71BC964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584458"/>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3" name="Content Placeholder 2">
            <a:extLst>
              <a:ext uri="{FF2B5EF4-FFF2-40B4-BE49-F238E27FC236}">
                <a16:creationId xmlns:a16="http://schemas.microsoft.com/office/drawing/2014/main" id="{0B720F1D-49FD-49C0-BBE7-9AB6F23EFB69}"/>
              </a:ext>
            </a:extLst>
          </p:cNvPr>
          <p:cNvSpPr>
            <a:spLocks noGrp="1"/>
          </p:cNvSpPr>
          <p:nvPr>
            <p:ph idx="1"/>
          </p:nvPr>
        </p:nvSpPr>
        <p:spPr>
          <a:xfrm>
            <a:off x="180974" y="282965"/>
            <a:ext cx="2009775" cy="2166747"/>
          </a:xfrm>
        </p:spPr>
        <p:txBody>
          <a:bodyPr anchor="ctr">
            <a:normAutofit fontScale="85000" lnSpcReduction="10000"/>
          </a:bodyPr>
          <a:lstStyle/>
          <a:p>
            <a:r>
              <a:rPr lang="en-GB" sz="1800" dirty="0">
                <a:solidFill>
                  <a:srgbClr val="FFFFFF"/>
                </a:solidFill>
                <a:latin typeface="Comic Sans MS" panose="030F0702030302020204" pitchFamily="66" charset="0"/>
              </a:rPr>
              <a:t>Now you know what you are writing about, use the newspaper report templates to write your report. ( You can copy the headings into your book if it helps.)</a:t>
            </a:r>
          </a:p>
        </p:txBody>
      </p:sp>
      <p:sp>
        <p:nvSpPr>
          <p:cNvPr id="14" name="Rectangle 13">
            <a:extLst>
              <a:ext uri="{FF2B5EF4-FFF2-40B4-BE49-F238E27FC236}">
                <a16:creationId xmlns:a16="http://schemas.microsoft.com/office/drawing/2014/main" id="{091C9E05-1ED5-4438-8E0F-38219974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805364"/>
            <a:ext cx="12188952" cy="40526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AB68FEC-78A9-42B9-B0D2-F33D49F3AD8D}"/>
              </a:ext>
            </a:extLst>
          </p:cNvPr>
          <p:cNvPicPr>
            <a:picLocks noChangeAspect="1"/>
          </p:cNvPicPr>
          <p:nvPr/>
        </p:nvPicPr>
        <p:blipFill>
          <a:blip r:embed="rId3"/>
          <a:stretch>
            <a:fillRect/>
          </a:stretch>
        </p:blipFill>
        <p:spPr>
          <a:xfrm>
            <a:off x="7282379" y="282965"/>
            <a:ext cx="4497324" cy="6356646"/>
          </a:xfrm>
          <a:prstGeom prst="rect">
            <a:avLst/>
          </a:prstGeom>
        </p:spPr>
      </p:pic>
      <p:pic>
        <p:nvPicPr>
          <p:cNvPr id="4" name="Picture 3">
            <a:extLst>
              <a:ext uri="{FF2B5EF4-FFF2-40B4-BE49-F238E27FC236}">
                <a16:creationId xmlns:a16="http://schemas.microsoft.com/office/drawing/2014/main" id="{ED192981-74D1-48A2-BF42-ED0A86938658}"/>
              </a:ext>
            </a:extLst>
          </p:cNvPr>
          <p:cNvPicPr>
            <a:picLocks noChangeAspect="1"/>
          </p:cNvPicPr>
          <p:nvPr/>
        </p:nvPicPr>
        <p:blipFill>
          <a:blip r:embed="rId4"/>
          <a:stretch>
            <a:fillRect/>
          </a:stretch>
        </p:blipFill>
        <p:spPr>
          <a:xfrm>
            <a:off x="2312443" y="251624"/>
            <a:ext cx="4497324" cy="6268048"/>
          </a:xfrm>
          <a:prstGeom prst="rect">
            <a:avLst/>
          </a:prstGeom>
        </p:spPr>
      </p:pic>
    </p:spTree>
    <p:extLst>
      <p:ext uri="{BB962C8B-B14F-4D97-AF65-F5344CB8AC3E}">
        <p14:creationId xmlns:p14="http://schemas.microsoft.com/office/powerpoint/2010/main" val="3809307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D6BDC-0971-4EE7-A239-B698A76DB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369" y="108856"/>
            <a:ext cx="6984776" cy="6640288"/>
          </a:xfrm>
          <a:prstGeom prst="rect">
            <a:avLst/>
          </a:prstGeom>
        </p:spPr>
      </p:pic>
      <p:sp>
        <p:nvSpPr>
          <p:cNvPr id="2" name="TextBox 1">
            <a:extLst>
              <a:ext uri="{FF2B5EF4-FFF2-40B4-BE49-F238E27FC236}">
                <a16:creationId xmlns:a16="http://schemas.microsoft.com/office/drawing/2014/main" id="{1403F7F8-AEE6-429F-BE2D-F4661828A2DD}"/>
              </a:ext>
            </a:extLst>
          </p:cNvPr>
          <p:cNvSpPr txBox="1"/>
          <p:nvPr/>
        </p:nvSpPr>
        <p:spPr>
          <a:xfrm>
            <a:off x="781878" y="477078"/>
            <a:ext cx="3193774" cy="2308324"/>
          </a:xfrm>
          <a:prstGeom prst="rect">
            <a:avLst/>
          </a:prstGeom>
          <a:noFill/>
        </p:spPr>
        <p:txBody>
          <a:bodyPr wrap="square" rtlCol="0">
            <a:spAutoFit/>
          </a:bodyPr>
          <a:lstStyle/>
          <a:p>
            <a:r>
              <a:rPr lang="en-GB" sz="4800" dirty="0">
                <a:solidFill>
                  <a:srgbClr val="0070C0"/>
                </a:solidFill>
              </a:rPr>
              <a:t>Example newspaper report</a:t>
            </a:r>
          </a:p>
        </p:txBody>
      </p:sp>
    </p:spTree>
    <p:extLst>
      <p:ext uri="{BB962C8B-B14F-4D97-AF65-F5344CB8AC3E}">
        <p14:creationId xmlns:p14="http://schemas.microsoft.com/office/powerpoint/2010/main" val="4140110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B55BAF-149B-4EC4-BB10-1A253225C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568" y="404665"/>
            <a:ext cx="7462208" cy="5775545"/>
          </a:xfrm>
          <a:prstGeom prst="rect">
            <a:avLst/>
          </a:prstGeom>
        </p:spPr>
      </p:pic>
    </p:spTree>
    <p:extLst>
      <p:ext uri="{BB962C8B-B14F-4D97-AF65-F5344CB8AC3E}">
        <p14:creationId xmlns:p14="http://schemas.microsoft.com/office/powerpoint/2010/main" val="2599277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B644184-36D9-4324-8A82-2D4D387AD0F1}"/>
              </a:ext>
            </a:extLst>
          </p:cNvPr>
          <p:cNvSpPr>
            <a:spLocks noGrp="1"/>
          </p:cNvSpPr>
          <p:nvPr>
            <p:ph type="title"/>
          </p:nvPr>
        </p:nvSpPr>
        <p:spPr>
          <a:xfrm>
            <a:off x="2726432" y="1741337"/>
            <a:ext cx="6739136" cy="2387918"/>
          </a:xfrm>
        </p:spPr>
        <p:txBody>
          <a:bodyPr vert="horz" lIns="91440" tIns="45720" rIns="91440" bIns="45720" rtlCol="0" anchor="b">
            <a:normAutofit/>
          </a:bodyPr>
          <a:lstStyle/>
          <a:p>
            <a:pPr algn="ctr"/>
            <a:r>
              <a:rPr lang="en-US" sz="6600" kern="1200" dirty="0">
                <a:solidFill>
                  <a:srgbClr val="FFFFFF"/>
                </a:solidFill>
                <a:latin typeface="Comic Sans MS" panose="030F0702030302020204" pitchFamily="66" charset="0"/>
              </a:rPr>
              <a:t>Friday</a:t>
            </a:r>
          </a:p>
        </p:txBody>
      </p:sp>
    </p:spTree>
    <p:extLst>
      <p:ext uri="{BB962C8B-B14F-4D97-AF65-F5344CB8AC3E}">
        <p14:creationId xmlns:p14="http://schemas.microsoft.com/office/powerpoint/2010/main" val="31759553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3BD95C2-60DB-4F9F-A9EC-1EC062633F63}"/>
              </a:ext>
            </a:extLst>
          </p:cNvPr>
          <p:cNvPicPr>
            <a:picLocks noGrp="1" noChangeAspect="1"/>
          </p:cNvPicPr>
          <p:nvPr>
            <p:ph idx="1"/>
          </p:nvPr>
        </p:nvPicPr>
        <p:blipFill>
          <a:blip r:embed="rId2"/>
          <a:stretch>
            <a:fillRect/>
          </a:stretch>
        </p:blipFill>
        <p:spPr>
          <a:xfrm>
            <a:off x="721895" y="406400"/>
            <a:ext cx="8582526" cy="6086473"/>
          </a:xfrm>
          <a:prstGeom prst="rect">
            <a:avLst/>
          </a:prstGeom>
        </p:spPr>
      </p:pic>
      <p:sp>
        <p:nvSpPr>
          <p:cNvPr id="5" name="TextBox 4">
            <a:extLst>
              <a:ext uri="{FF2B5EF4-FFF2-40B4-BE49-F238E27FC236}">
                <a16:creationId xmlns:a16="http://schemas.microsoft.com/office/drawing/2014/main" id="{92D7BFDA-8544-416E-849E-90FD42D210B1}"/>
              </a:ext>
            </a:extLst>
          </p:cNvPr>
          <p:cNvSpPr txBox="1"/>
          <p:nvPr/>
        </p:nvSpPr>
        <p:spPr>
          <a:xfrm>
            <a:off x="529389" y="1042737"/>
            <a:ext cx="5454316" cy="577516"/>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0BDC6900-BBC3-4981-B44B-1583BBDFA16D}"/>
              </a:ext>
            </a:extLst>
          </p:cNvPr>
          <p:cNvSpPr txBox="1"/>
          <p:nvPr/>
        </p:nvSpPr>
        <p:spPr>
          <a:xfrm>
            <a:off x="9304421" y="3050674"/>
            <a:ext cx="2664594" cy="2308324"/>
          </a:xfrm>
          <a:prstGeom prst="rect">
            <a:avLst/>
          </a:prstGeom>
          <a:noFill/>
        </p:spPr>
        <p:txBody>
          <a:bodyPr wrap="square" rtlCol="0">
            <a:spAutoFit/>
          </a:bodyPr>
          <a:lstStyle/>
          <a:p>
            <a:pPr algn="ctr"/>
            <a:r>
              <a:rPr lang="en-GB" sz="2400" dirty="0">
                <a:solidFill>
                  <a:srgbClr val="FF0000"/>
                </a:solidFill>
              </a:rPr>
              <a:t>TIP- Use scrap paper for this one first before putting into books as it may need a few trial and error attempts!!</a:t>
            </a:r>
          </a:p>
        </p:txBody>
      </p:sp>
    </p:spTree>
    <p:extLst>
      <p:ext uri="{BB962C8B-B14F-4D97-AF65-F5344CB8AC3E}">
        <p14:creationId xmlns:p14="http://schemas.microsoft.com/office/powerpoint/2010/main" val="17765557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96C991-976E-4CD2-806D-CCD0F51900F9}"/>
              </a:ext>
            </a:extLst>
          </p:cNvPr>
          <p:cNvPicPr>
            <a:picLocks noChangeAspect="1"/>
          </p:cNvPicPr>
          <p:nvPr/>
        </p:nvPicPr>
        <p:blipFill>
          <a:blip r:embed="rId2"/>
          <a:stretch>
            <a:fillRect/>
          </a:stretch>
        </p:blipFill>
        <p:spPr>
          <a:xfrm>
            <a:off x="1494972" y="286825"/>
            <a:ext cx="8415314" cy="6103815"/>
          </a:xfrm>
          <a:prstGeom prst="rect">
            <a:avLst/>
          </a:prstGeom>
        </p:spPr>
      </p:pic>
      <p:sp>
        <p:nvSpPr>
          <p:cNvPr id="3" name="TextBox 2">
            <a:extLst>
              <a:ext uri="{FF2B5EF4-FFF2-40B4-BE49-F238E27FC236}">
                <a16:creationId xmlns:a16="http://schemas.microsoft.com/office/drawing/2014/main" id="{16608DEC-48B7-4828-B37D-262C692B57EF}"/>
              </a:ext>
            </a:extLst>
          </p:cNvPr>
          <p:cNvSpPr txBox="1"/>
          <p:nvPr/>
        </p:nvSpPr>
        <p:spPr>
          <a:xfrm>
            <a:off x="8514080" y="2476137"/>
            <a:ext cx="3470366" cy="1477328"/>
          </a:xfrm>
          <a:prstGeom prst="rect">
            <a:avLst/>
          </a:prstGeom>
          <a:noFill/>
        </p:spPr>
        <p:txBody>
          <a:bodyPr wrap="square" rtlCol="0">
            <a:spAutoFit/>
          </a:bodyPr>
          <a:lstStyle/>
          <a:p>
            <a:r>
              <a:rPr lang="en-GB" dirty="0">
                <a:solidFill>
                  <a:srgbClr val="00B050"/>
                </a:solidFill>
              </a:rPr>
              <a:t>HINT – Children will have to draw their own v’s big enough for them to write the numbers in. You don’t have to move onto the bigger numbers if children find it hard.</a:t>
            </a:r>
          </a:p>
        </p:txBody>
      </p:sp>
    </p:spTree>
    <p:extLst>
      <p:ext uri="{BB962C8B-B14F-4D97-AF65-F5344CB8AC3E}">
        <p14:creationId xmlns:p14="http://schemas.microsoft.com/office/powerpoint/2010/main" val="8683783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5C8634-7875-4346-A7C3-5D027DBA0D49}"/>
              </a:ext>
            </a:extLst>
          </p:cNvPr>
          <p:cNvPicPr>
            <a:picLocks noChangeAspect="1"/>
          </p:cNvPicPr>
          <p:nvPr/>
        </p:nvPicPr>
        <p:blipFill>
          <a:blip r:embed="rId2"/>
          <a:stretch>
            <a:fillRect/>
          </a:stretch>
        </p:blipFill>
        <p:spPr>
          <a:xfrm>
            <a:off x="3318870" y="375920"/>
            <a:ext cx="6743700" cy="4067175"/>
          </a:xfrm>
          <a:prstGeom prst="rect">
            <a:avLst/>
          </a:prstGeom>
        </p:spPr>
      </p:pic>
      <p:pic>
        <p:nvPicPr>
          <p:cNvPr id="5" name="Picture 4">
            <a:extLst>
              <a:ext uri="{FF2B5EF4-FFF2-40B4-BE49-F238E27FC236}">
                <a16:creationId xmlns:a16="http://schemas.microsoft.com/office/drawing/2014/main" id="{FAA3B792-0256-464F-84FE-31F62E382C19}"/>
              </a:ext>
            </a:extLst>
          </p:cNvPr>
          <p:cNvPicPr>
            <a:picLocks noChangeAspect="1"/>
          </p:cNvPicPr>
          <p:nvPr/>
        </p:nvPicPr>
        <p:blipFill>
          <a:blip r:embed="rId3"/>
          <a:stretch>
            <a:fillRect/>
          </a:stretch>
        </p:blipFill>
        <p:spPr>
          <a:xfrm>
            <a:off x="3318870" y="4392295"/>
            <a:ext cx="6581775" cy="514350"/>
          </a:xfrm>
          <a:prstGeom prst="rect">
            <a:avLst/>
          </a:prstGeom>
        </p:spPr>
      </p:pic>
      <p:pic>
        <p:nvPicPr>
          <p:cNvPr id="6" name="Picture 5">
            <a:extLst>
              <a:ext uri="{FF2B5EF4-FFF2-40B4-BE49-F238E27FC236}">
                <a16:creationId xmlns:a16="http://schemas.microsoft.com/office/drawing/2014/main" id="{FF8D4EC7-1228-4EFE-B233-3A4D3FE115C1}"/>
              </a:ext>
            </a:extLst>
          </p:cNvPr>
          <p:cNvPicPr>
            <a:picLocks noChangeAspect="1"/>
          </p:cNvPicPr>
          <p:nvPr/>
        </p:nvPicPr>
        <p:blipFill>
          <a:blip r:embed="rId4"/>
          <a:stretch>
            <a:fillRect/>
          </a:stretch>
        </p:blipFill>
        <p:spPr>
          <a:xfrm>
            <a:off x="9807494" y="3171824"/>
            <a:ext cx="2384506" cy="3310255"/>
          </a:xfrm>
          <a:prstGeom prst="rect">
            <a:avLst/>
          </a:prstGeom>
        </p:spPr>
      </p:pic>
      <p:pic>
        <p:nvPicPr>
          <p:cNvPr id="7" name="Picture 6">
            <a:extLst>
              <a:ext uri="{FF2B5EF4-FFF2-40B4-BE49-F238E27FC236}">
                <a16:creationId xmlns:a16="http://schemas.microsoft.com/office/drawing/2014/main" id="{5D52C89D-ACC4-4441-968E-D607481308B6}"/>
              </a:ext>
            </a:extLst>
          </p:cNvPr>
          <p:cNvPicPr>
            <a:picLocks noChangeAspect="1"/>
          </p:cNvPicPr>
          <p:nvPr/>
        </p:nvPicPr>
        <p:blipFill>
          <a:blip r:embed="rId5"/>
          <a:stretch>
            <a:fillRect/>
          </a:stretch>
        </p:blipFill>
        <p:spPr>
          <a:xfrm rot="20142186">
            <a:off x="479927" y="561398"/>
            <a:ext cx="3058700" cy="2072958"/>
          </a:xfrm>
          <a:prstGeom prst="rect">
            <a:avLst/>
          </a:prstGeom>
        </p:spPr>
      </p:pic>
    </p:spTree>
    <p:extLst>
      <p:ext uri="{BB962C8B-B14F-4D97-AF65-F5344CB8AC3E}">
        <p14:creationId xmlns:p14="http://schemas.microsoft.com/office/powerpoint/2010/main" val="31877590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DAC14FC-3D01-41D4-8BC1-62A951C07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E0668FD-F5BD-459C-A13C-C206CB9A962F}"/>
              </a:ext>
            </a:extLst>
          </p:cNvPr>
          <p:cNvPicPr>
            <a:picLocks noChangeAspect="1"/>
          </p:cNvPicPr>
          <p:nvPr/>
        </p:nvPicPr>
        <p:blipFill>
          <a:blip r:embed="rId2"/>
          <a:stretch>
            <a:fillRect/>
          </a:stretch>
        </p:blipFill>
        <p:spPr>
          <a:xfrm>
            <a:off x="1272530" y="321731"/>
            <a:ext cx="2566823" cy="3602559"/>
          </a:xfrm>
          <a:prstGeom prst="rect">
            <a:avLst/>
          </a:prstGeom>
        </p:spPr>
      </p:pic>
      <p:pic>
        <p:nvPicPr>
          <p:cNvPr id="5" name="Picture 4">
            <a:extLst>
              <a:ext uri="{FF2B5EF4-FFF2-40B4-BE49-F238E27FC236}">
                <a16:creationId xmlns:a16="http://schemas.microsoft.com/office/drawing/2014/main" id="{68D6BE55-3D0F-4A00-A821-6EF29326B0B2}"/>
              </a:ext>
            </a:extLst>
          </p:cNvPr>
          <p:cNvPicPr>
            <a:picLocks noChangeAspect="1"/>
          </p:cNvPicPr>
          <p:nvPr/>
        </p:nvPicPr>
        <p:blipFill>
          <a:blip r:embed="rId3"/>
          <a:stretch>
            <a:fillRect/>
          </a:stretch>
        </p:blipFill>
        <p:spPr>
          <a:xfrm>
            <a:off x="4826845" y="321732"/>
            <a:ext cx="2563165" cy="3597425"/>
          </a:xfrm>
          <a:prstGeom prst="rect">
            <a:avLst/>
          </a:prstGeom>
        </p:spPr>
      </p:pic>
      <p:pic>
        <p:nvPicPr>
          <p:cNvPr id="6" name="Picture 5">
            <a:extLst>
              <a:ext uri="{FF2B5EF4-FFF2-40B4-BE49-F238E27FC236}">
                <a16:creationId xmlns:a16="http://schemas.microsoft.com/office/drawing/2014/main" id="{5B41F879-6802-472A-9619-FCF6C9EF1821}"/>
              </a:ext>
            </a:extLst>
          </p:cNvPr>
          <p:cNvPicPr>
            <a:picLocks noChangeAspect="1"/>
          </p:cNvPicPr>
          <p:nvPr/>
        </p:nvPicPr>
        <p:blipFill>
          <a:blip r:embed="rId4"/>
          <a:stretch>
            <a:fillRect/>
          </a:stretch>
        </p:blipFill>
        <p:spPr>
          <a:xfrm>
            <a:off x="8433342" y="316598"/>
            <a:ext cx="2413714" cy="3602559"/>
          </a:xfrm>
          <a:prstGeom prst="rect">
            <a:avLst/>
          </a:prstGeom>
        </p:spPr>
      </p:pic>
      <p:sp>
        <p:nvSpPr>
          <p:cNvPr id="13" name="Freeform 5">
            <a:extLst>
              <a:ext uri="{FF2B5EF4-FFF2-40B4-BE49-F238E27FC236}">
                <a16:creationId xmlns:a16="http://schemas.microsoft.com/office/drawing/2014/main" id="{480BF6F1-09CE-4FCF-82D2-F2992C3D9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9091" y="4377267"/>
            <a:ext cx="542047" cy="2376459"/>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EF685764-DEAE-4F2E-B34E-2CD0C706C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3841" y="4208147"/>
            <a:ext cx="369761"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A72E9B9E-DD58-4578-A08D-8CF485909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51746" y="4098332"/>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71AF47AF-3894-4226-BA66-5E9EA1FD5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048198" y="4208147"/>
            <a:ext cx="339126"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BD2D504F-A5A4-4C78-9C63-D0AFF65C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053721" y="4098333"/>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8">
            <a:extLst>
              <a:ext uri="{FF2B5EF4-FFF2-40B4-BE49-F238E27FC236}">
                <a16:creationId xmlns:a16="http://schemas.microsoft.com/office/drawing/2014/main" id="{4CBE949B-6278-4F68-838B-CC06A3CBC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1447" y="4098334"/>
            <a:ext cx="10304132" cy="19607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971A02B-EAE8-4DD6-B7B8-731805E1A63B}"/>
              </a:ext>
            </a:extLst>
          </p:cNvPr>
          <p:cNvSpPr>
            <a:spLocks noGrp="1"/>
          </p:cNvSpPr>
          <p:nvPr>
            <p:ph type="title"/>
          </p:nvPr>
        </p:nvSpPr>
        <p:spPr>
          <a:xfrm>
            <a:off x="1285347" y="4505456"/>
            <a:ext cx="8559694" cy="383266"/>
          </a:xfrm>
        </p:spPr>
        <p:txBody>
          <a:bodyPr vert="horz" lIns="91440" tIns="45720" rIns="91440" bIns="45720" rtlCol="0" anchor="b">
            <a:normAutofit fontScale="90000"/>
          </a:bodyPr>
          <a:lstStyle/>
          <a:p>
            <a:r>
              <a:rPr lang="en-US" sz="4800" dirty="0">
                <a:solidFill>
                  <a:srgbClr val="FEFFFF"/>
                </a:solidFill>
                <a:latin typeface="Comic Sans MS" panose="030F0702030302020204" pitchFamily="66" charset="0"/>
              </a:rPr>
              <a:t>Publish your newspaper  report</a:t>
            </a:r>
          </a:p>
        </p:txBody>
      </p:sp>
      <p:sp>
        <p:nvSpPr>
          <p:cNvPr id="3" name="Content Placeholder 2">
            <a:extLst>
              <a:ext uri="{FF2B5EF4-FFF2-40B4-BE49-F238E27FC236}">
                <a16:creationId xmlns:a16="http://schemas.microsoft.com/office/drawing/2014/main" id="{0B720F1D-49FD-49C0-BBE7-9AB6F23EFB69}"/>
              </a:ext>
            </a:extLst>
          </p:cNvPr>
          <p:cNvSpPr>
            <a:spLocks noGrp="1"/>
          </p:cNvSpPr>
          <p:nvPr>
            <p:ph idx="1"/>
          </p:nvPr>
        </p:nvSpPr>
        <p:spPr>
          <a:xfrm>
            <a:off x="1454910" y="4968825"/>
            <a:ext cx="9762851" cy="1232827"/>
          </a:xfrm>
        </p:spPr>
        <p:txBody>
          <a:bodyPr vert="horz" lIns="91440" tIns="45720" rIns="91440" bIns="45720" rtlCol="0" anchor="t">
            <a:normAutofit/>
          </a:bodyPr>
          <a:lstStyle/>
          <a:p>
            <a:pPr marL="0" indent="0">
              <a:buNone/>
            </a:pPr>
            <a:r>
              <a:rPr lang="en-US" sz="2000" dirty="0">
                <a:solidFill>
                  <a:srgbClr val="FEFFFF"/>
                </a:solidFill>
                <a:latin typeface="Comic Sans MS" panose="030F0702030302020204" pitchFamily="66" charset="0"/>
              </a:rPr>
              <a:t>Use the examples above to remind you how to present your report. </a:t>
            </a:r>
          </a:p>
          <a:p>
            <a:pPr marL="0" indent="0">
              <a:buNone/>
            </a:pPr>
            <a:r>
              <a:rPr lang="en-US" sz="2000" dirty="0">
                <a:solidFill>
                  <a:srgbClr val="FEFFFF"/>
                </a:solidFill>
                <a:latin typeface="Comic Sans MS" panose="030F0702030302020204" pitchFamily="66" charset="0"/>
              </a:rPr>
              <a:t>Remember your catchy headline, and columns. </a:t>
            </a:r>
          </a:p>
        </p:txBody>
      </p:sp>
      <p:sp>
        <p:nvSpPr>
          <p:cNvPr id="25" name="Rectangle 8">
            <a:extLst>
              <a:ext uri="{FF2B5EF4-FFF2-40B4-BE49-F238E27FC236}">
                <a16:creationId xmlns:a16="http://schemas.microsoft.com/office/drawing/2014/main" id="{23C906BC-2E5B-47EE-B072-E19858986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87324" y="4377267"/>
            <a:ext cx="801628" cy="195271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4677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A0C8935-B9D0-49DA-AB7D-54E177869F07}"/>
              </a:ext>
            </a:extLst>
          </p:cNvPr>
          <p:cNvPicPr>
            <a:picLocks noGrp="1" noChangeAspect="1"/>
          </p:cNvPicPr>
          <p:nvPr>
            <p:ph idx="1"/>
          </p:nvPr>
        </p:nvPicPr>
        <p:blipFill>
          <a:blip r:embed="rId2"/>
          <a:stretch>
            <a:fillRect/>
          </a:stretch>
        </p:blipFill>
        <p:spPr>
          <a:xfrm>
            <a:off x="199090" y="1439847"/>
            <a:ext cx="6834217" cy="5073252"/>
          </a:xfrm>
          <a:prstGeom prst="rect">
            <a:avLst/>
          </a:prstGeom>
        </p:spPr>
      </p:pic>
      <p:sp>
        <p:nvSpPr>
          <p:cNvPr id="6" name="TextBox 5">
            <a:extLst>
              <a:ext uri="{FF2B5EF4-FFF2-40B4-BE49-F238E27FC236}">
                <a16:creationId xmlns:a16="http://schemas.microsoft.com/office/drawing/2014/main" id="{95D5F861-001C-4493-8132-DEED2DB1CCEC}"/>
              </a:ext>
            </a:extLst>
          </p:cNvPr>
          <p:cNvSpPr txBox="1"/>
          <p:nvPr/>
        </p:nvSpPr>
        <p:spPr>
          <a:xfrm>
            <a:off x="4748463" y="5799748"/>
            <a:ext cx="6834217" cy="826135"/>
          </a:xfrm>
          <a:prstGeom prst="rect">
            <a:avLst/>
          </a:prstGeom>
          <a:noFill/>
        </p:spPr>
        <p:txBody>
          <a:bodyPr wrap="square" rtlCol="0">
            <a:spAutoFit/>
          </a:bodyPr>
          <a:lstStyle/>
          <a:p>
            <a:endParaRPr lang="en-GB" dirty="0"/>
          </a:p>
        </p:txBody>
      </p:sp>
      <p:pic>
        <p:nvPicPr>
          <p:cNvPr id="10" name="Picture 9">
            <a:extLst>
              <a:ext uri="{FF2B5EF4-FFF2-40B4-BE49-F238E27FC236}">
                <a16:creationId xmlns:a16="http://schemas.microsoft.com/office/drawing/2014/main" id="{F13E494E-E80C-4566-92E6-39E4538765AC}"/>
              </a:ext>
            </a:extLst>
          </p:cNvPr>
          <p:cNvPicPr>
            <a:picLocks noChangeAspect="1"/>
          </p:cNvPicPr>
          <p:nvPr/>
        </p:nvPicPr>
        <p:blipFill>
          <a:blip r:embed="rId3"/>
          <a:stretch>
            <a:fillRect/>
          </a:stretch>
        </p:blipFill>
        <p:spPr>
          <a:xfrm>
            <a:off x="7688458" y="1644955"/>
            <a:ext cx="3476847" cy="1935972"/>
          </a:xfrm>
          <a:prstGeom prst="rect">
            <a:avLst/>
          </a:prstGeom>
        </p:spPr>
      </p:pic>
      <p:pic>
        <p:nvPicPr>
          <p:cNvPr id="11" name="Picture 10">
            <a:extLst>
              <a:ext uri="{FF2B5EF4-FFF2-40B4-BE49-F238E27FC236}">
                <a16:creationId xmlns:a16="http://schemas.microsoft.com/office/drawing/2014/main" id="{E0563C6F-ECD3-42FF-9B21-5144C7CC7B4E}"/>
              </a:ext>
            </a:extLst>
          </p:cNvPr>
          <p:cNvPicPr>
            <a:picLocks noChangeAspect="1"/>
          </p:cNvPicPr>
          <p:nvPr/>
        </p:nvPicPr>
        <p:blipFill>
          <a:blip r:embed="rId4"/>
          <a:stretch>
            <a:fillRect/>
          </a:stretch>
        </p:blipFill>
        <p:spPr>
          <a:xfrm>
            <a:off x="7688458" y="4153428"/>
            <a:ext cx="3665342" cy="2119234"/>
          </a:xfrm>
          <a:prstGeom prst="rect">
            <a:avLst/>
          </a:prstGeom>
        </p:spPr>
      </p:pic>
      <p:sp>
        <p:nvSpPr>
          <p:cNvPr id="3" name="TextBox 2">
            <a:extLst>
              <a:ext uri="{FF2B5EF4-FFF2-40B4-BE49-F238E27FC236}">
                <a16:creationId xmlns:a16="http://schemas.microsoft.com/office/drawing/2014/main" id="{2A91F48E-B099-4EE3-B68E-3A82C4DE29C6}"/>
              </a:ext>
            </a:extLst>
          </p:cNvPr>
          <p:cNvSpPr txBox="1"/>
          <p:nvPr/>
        </p:nvSpPr>
        <p:spPr>
          <a:xfrm>
            <a:off x="8390021" y="365125"/>
            <a:ext cx="2775284" cy="923330"/>
          </a:xfrm>
          <a:prstGeom prst="rect">
            <a:avLst/>
          </a:prstGeom>
          <a:noFill/>
        </p:spPr>
        <p:txBody>
          <a:bodyPr wrap="square" rtlCol="0">
            <a:spAutoFit/>
          </a:bodyPr>
          <a:lstStyle/>
          <a:p>
            <a:r>
              <a:rPr lang="en-GB" dirty="0">
                <a:solidFill>
                  <a:srgbClr val="FF0000"/>
                </a:solidFill>
              </a:rPr>
              <a:t>Three money questions today – children may need a hand!</a:t>
            </a:r>
          </a:p>
        </p:txBody>
      </p:sp>
    </p:spTree>
    <p:extLst>
      <p:ext uri="{BB962C8B-B14F-4D97-AF65-F5344CB8AC3E}">
        <p14:creationId xmlns:p14="http://schemas.microsoft.com/office/powerpoint/2010/main" val="108932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D7BFDA-8544-416E-849E-90FD42D210B1}"/>
              </a:ext>
            </a:extLst>
          </p:cNvPr>
          <p:cNvSpPr txBox="1"/>
          <p:nvPr/>
        </p:nvSpPr>
        <p:spPr>
          <a:xfrm>
            <a:off x="529389" y="1042737"/>
            <a:ext cx="5454316" cy="577516"/>
          </a:xfrm>
          <a:prstGeom prst="rect">
            <a:avLst/>
          </a:prstGeom>
          <a:noFill/>
        </p:spPr>
        <p:txBody>
          <a:bodyPr wrap="square" rtlCol="0">
            <a:spAutoFit/>
          </a:bodyPr>
          <a:lstStyle/>
          <a:p>
            <a:endParaRPr lang="en-GB" dirty="0"/>
          </a:p>
        </p:txBody>
      </p:sp>
      <p:pic>
        <p:nvPicPr>
          <p:cNvPr id="8" name="Content Placeholder 7">
            <a:extLst>
              <a:ext uri="{FF2B5EF4-FFF2-40B4-BE49-F238E27FC236}">
                <a16:creationId xmlns:a16="http://schemas.microsoft.com/office/drawing/2014/main" id="{1A29E4E2-609B-4F63-B256-CEC4A9725A04}"/>
              </a:ext>
            </a:extLst>
          </p:cNvPr>
          <p:cNvPicPr>
            <a:picLocks noGrp="1" noChangeAspect="1"/>
          </p:cNvPicPr>
          <p:nvPr>
            <p:ph idx="1"/>
          </p:nvPr>
        </p:nvPicPr>
        <p:blipFill>
          <a:blip r:embed="rId2"/>
          <a:stretch>
            <a:fillRect/>
          </a:stretch>
        </p:blipFill>
        <p:spPr>
          <a:xfrm>
            <a:off x="1182964" y="467360"/>
            <a:ext cx="5859520" cy="6155903"/>
          </a:xfrm>
          <a:prstGeom prst="rect">
            <a:avLst/>
          </a:prstGeom>
        </p:spPr>
      </p:pic>
      <p:pic>
        <p:nvPicPr>
          <p:cNvPr id="10" name="Picture 9">
            <a:extLst>
              <a:ext uri="{FF2B5EF4-FFF2-40B4-BE49-F238E27FC236}">
                <a16:creationId xmlns:a16="http://schemas.microsoft.com/office/drawing/2014/main" id="{C5E88482-2CD0-4ACA-8B33-C4F23D11B45F}"/>
              </a:ext>
            </a:extLst>
          </p:cNvPr>
          <p:cNvPicPr>
            <a:picLocks noChangeAspect="1"/>
          </p:cNvPicPr>
          <p:nvPr/>
        </p:nvPicPr>
        <p:blipFill>
          <a:blip r:embed="rId3"/>
          <a:stretch>
            <a:fillRect/>
          </a:stretch>
        </p:blipFill>
        <p:spPr>
          <a:xfrm>
            <a:off x="7903745" y="4110523"/>
            <a:ext cx="3450055" cy="1927058"/>
          </a:xfrm>
          <a:prstGeom prst="rect">
            <a:avLst/>
          </a:prstGeom>
        </p:spPr>
      </p:pic>
    </p:spTree>
    <p:extLst>
      <p:ext uri="{BB962C8B-B14F-4D97-AF65-F5344CB8AC3E}">
        <p14:creationId xmlns:p14="http://schemas.microsoft.com/office/powerpoint/2010/main" val="301940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90D03F-BB4D-425F-9249-C8262CB59D57}"/>
              </a:ext>
            </a:extLst>
          </p:cNvPr>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r>
              <a:rPr lang="en-US" sz="6000" kern="1200" dirty="0">
                <a:solidFill>
                  <a:srgbClr val="FFFFFF"/>
                </a:solidFill>
                <a:latin typeface="Comic Sans MS" panose="030F0702030302020204" pitchFamily="66" charset="0"/>
              </a:rPr>
              <a:t>Can you spell the days of the week?</a:t>
            </a:r>
          </a:p>
        </p:txBody>
      </p:sp>
      <p:sp>
        <p:nvSpPr>
          <p:cNvPr id="3" name="Content Placeholder 2">
            <a:extLst>
              <a:ext uri="{FF2B5EF4-FFF2-40B4-BE49-F238E27FC236}">
                <a16:creationId xmlns:a16="http://schemas.microsoft.com/office/drawing/2014/main" id="{3318B921-64D7-43A1-80AB-D20A4D19EA58}"/>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400" kern="1200">
                <a:solidFill>
                  <a:srgbClr val="FFFFFF"/>
                </a:solidFill>
                <a:latin typeface="+mn-lt"/>
                <a:ea typeface="+mn-ea"/>
                <a:cs typeface="+mn-cs"/>
              </a:rPr>
              <a:t>Check your answers on the next slide</a:t>
            </a:r>
          </a:p>
        </p:txBody>
      </p:sp>
    </p:spTree>
    <p:extLst>
      <p:ext uri="{BB962C8B-B14F-4D97-AF65-F5344CB8AC3E}">
        <p14:creationId xmlns:p14="http://schemas.microsoft.com/office/powerpoint/2010/main" val="172656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70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1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95E59CC-7059-4455-9789-EDFBBE8F5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 t="7983" r="60644" b="14447"/>
          <a:stretch/>
        </p:blipFill>
        <p:spPr>
          <a:xfrm>
            <a:off x="2777490" y="2"/>
            <a:ext cx="6185757" cy="6857999"/>
          </a:xfrm>
          <a:custGeom>
            <a:avLst/>
            <a:gdLst>
              <a:gd name="connsiteX0" fmla="*/ 0 w 9414510"/>
              <a:gd name="connsiteY0" fmla="*/ 0 h 6857999"/>
              <a:gd name="connsiteX1" fmla="*/ 9414510 w 9414510"/>
              <a:gd name="connsiteY1" fmla="*/ 0 h 6857999"/>
              <a:gd name="connsiteX2" fmla="*/ 9414510 w 9414510"/>
              <a:gd name="connsiteY2" fmla="*/ 6857999 h 6857999"/>
              <a:gd name="connsiteX3" fmla="*/ 0 w 941451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9414510" h="6857999">
                <a:moveTo>
                  <a:pt x="0" y="0"/>
                </a:moveTo>
                <a:lnTo>
                  <a:pt x="9414510" y="0"/>
                </a:lnTo>
                <a:lnTo>
                  <a:pt x="9414510" y="6857999"/>
                </a:lnTo>
                <a:lnTo>
                  <a:pt x="0" y="6857999"/>
                </a:lnTo>
                <a:close/>
              </a:path>
            </a:pathLst>
          </a:custGeom>
        </p:spPr>
      </p:pic>
      <p:sp>
        <p:nvSpPr>
          <p:cNvPr id="2" name="Title 1">
            <a:extLst>
              <a:ext uri="{FF2B5EF4-FFF2-40B4-BE49-F238E27FC236}">
                <a16:creationId xmlns:a16="http://schemas.microsoft.com/office/drawing/2014/main" id="{F010D7BA-B94A-4134-971E-3B8FADABD3A0}"/>
              </a:ext>
            </a:extLst>
          </p:cNvPr>
          <p:cNvSpPr>
            <a:spLocks noGrp="1"/>
          </p:cNvSpPr>
          <p:nvPr>
            <p:ph type="title"/>
          </p:nvPr>
        </p:nvSpPr>
        <p:spPr>
          <a:xfrm>
            <a:off x="640080" y="1243013"/>
            <a:ext cx="3855720" cy="4371974"/>
          </a:xfrm>
        </p:spPr>
        <p:txBody>
          <a:bodyPr>
            <a:normAutofit/>
          </a:bodyPr>
          <a:lstStyle/>
          <a:p>
            <a:r>
              <a:rPr lang="en-GB" dirty="0">
                <a:solidFill>
                  <a:srgbClr val="3F3F3F"/>
                </a:solidFill>
                <a:latin typeface="Comic Sans MS" panose="030F0702030302020204" pitchFamily="66" charset="0"/>
              </a:rPr>
              <a:t>Did you remember your capital letters?</a:t>
            </a:r>
          </a:p>
        </p:txBody>
      </p:sp>
      <p:sp>
        <p:nvSpPr>
          <p:cNvPr id="3" name="Content Placeholder 2">
            <a:extLst>
              <a:ext uri="{FF2B5EF4-FFF2-40B4-BE49-F238E27FC236}">
                <a16:creationId xmlns:a16="http://schemas.microsoft.com/office/drawing/2014/main" id="{BE5EB004-B51C-41FD-AE61-78F70404BF5C}"/>
              </a:ext>
            </a:extLst>
          </p:cNvPr>
          <p:cNvSpPr>
            <a:spLocks noGrp="1"/>
          </p:cNvSpPr>
          <p:nvPr>
            <p:ph idx="1"/>
          </p:nvPr>
        </p:nvSpPr>
        <p:spPr>
          <a:xfrm>
            <a:off x="6305550" y="1032987"/>
            <a:ext cx="5246370" cy="4792027"/>
          </a:xfrm>
        </p:spPr>
        <p:txBody>
          <a:bodyPr anchor="ctr">
            <a:normAutofit/>
          </a:bodyPr>
          <a:lstStyle/>
          <a:p>
            <a:r>
              <a:rPr lang="en-GB" sz="2400" dirty="0">
                <a:solidFill>
                  <a:srgbClr val="FFFFFF"/>
                </a:solidFill>
                <a:latin typeface="Comic Sans MS" panose="030F0702030302020204" pitchFamily="66" charset="0"/>
              </a:rPr>
              <a:t>Monday</a:t>
            </a:r>
          </a:p>
          <a:p>
            <a:r>
              <a:rPr lang="en-GB" sz="2400" dirty="0">
                <a:solidFill>
                  <a:srgbClr val="FFFFFF"/>
                </a:solidFill>
                <a:latin typeface="Comic Sans MS" panose="030F0702030302020204" pitchFamily="66" charset="0"/>
              </a:rPr>
              <a:t>Tuesday</a:t>
            </a:r>
          </a:p>
          <a:p>
            <a:r>
              <a:rPr lang="en-GB" sz="2400" dirty="0">
                <a:solidFill>
                  <a:srgbClr val="FFFFFF"/>
                </a:solidFill>
                <a:latin typeface="Comic Sans MS" panose="030F0702030302020204" pitchFamily="66" charset="0"/>
              </a:rPr>
              <a:t>Wednesday</a:t>
            </a:r>
          </a:p>
          <a:p>
            <a:r>
              <a:rPr lang="en-GB" sz="2400" dirty="0">
                <a:solidFill>
                  <a:srgbClr val="FFFFFF"/>
                </a:solidFill>
                <a:latin typeface="Comic Sans MS" panose="030F0702030302020204" pitchFamily="66" charset="0"/>
              </a:rPr>
              <a:t>Thursday</a:t>
            </a:r>
          </a:p>
          <a:p>
            <a:r>
              <a:rPr lang="en-GB" sz="2400" dirty="0">
                <a:solidFill>
                  <a:srgbClr val="FFFFFF"/>
                </a:solidFill>
                <a:latin typeface="Comic Sans MS" panose="030F0702030302020204" pitchFamily="66" charset="0"/>
              </a:rPr>
              <a:t>Friday</a:t>
            </a:r>
          </a:p>
          <a:p>
            <a:r>
              <a:rPr lang="en-GB" sz="2400" dirty="0">
                <a:solidFill>
                  <a:srgbClr val="FFFFFF"/>
                </a:solidFill>
                <a:latin typeface="Comic Sans MS" panose="030F0702030302020204" pitchFamily="66" charset="0"/>
              </a:rPr>
              <a:t>Saturday</a:t>
            </a:r>
          </a:p>
          <a:p>
            <a:r>
              <a:rPr lang="en-GB" sz="2400" dirty="0">
                <a:solidFill>
                  <a:srgbClr val="FFFFFF"/>
                </a:solidFill>
                <a:latin typeface="Comic Sans MS" panose="030F0702030302020204" pitchFamily="66" charset="0"/>
              </a:rPr>
              <a:t>Sunday</a:t>
            </a:r>
          </a:p>
        </p:txBody>
      </p:sp>
    </p:spTree>
    <p:extLst>
      <p:ext uri="{BB962C8B-B14F-4D97-AF65-F5344CB8AC3E}">
        <p14:creationId xmlns:p14="http://schemas.microsoft.com/office/powerpoint/2010/main" val="169250226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2078</Words>
  <Application>Microsoft Office PowerPoint</Application>
  <PresentationFormat>Widescreen</PresentationFormat>
  <Paragraphs>259</Paragraphs>
  <Slides>58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Bubblegum Sans</vt:lpstr>
      <vt:lpstr>Calibri</vt:lpstr>
      <vt:lpstr>Calibri Light</vt:lpstr>
      <vt:lpstr>Comic Sans MS</vt:lpstr>
      <vt:lpstr>Helvetica Neue</vt:lpstr>
      <vt:lpstr>Times New Roman</vt:lpstr>
      <vt:lpstr>Twinkl</vt:lpstr>
      <vt:lpstr>Twinkl SemiBold</vt:lpstr>
      <vt:lpstr>Wingdings</vt:lpstr>
      <vt:lpstr>Office Theme</vt:lpstr>
      <vt:lpstr>Home Learning</vt:lpstr>
      <vt:lpstr>PowerPoint Presentation</vt:lpstr>
      <vt:lpstr>How it works </vt:lpstr>
      <vt:lpstr>Monday</vt:lpstr>
      <vt:lpstr>Handwriting It’s important to keep practising your handwriting… it’s a muscle like any other and needs to be exercised!  This week we will focus on the letter formation:  Watch the video then practice one line of this  https://www.teachhandwriting.co.uk/cursive-joins-choice-2.html          Then practice your cursive (joined up) handwriting by copying out the poem.  https://www.poetry4kids.com/poems/we-ate-all-the-cheetos/</vt:lpstr>
      <vt:lpstr>PowerPoint Presentation</vt:lpstr>
      <vt:lpstr>PowerPoint Presentation</vt:lpstr>
      <vt:lpstr>Can you spell the days of the week?</vt:lpstr>
      <vt:lpstr>Did you remember your capital letters?</vt:lpstr>
      <vt:lpstr>Todays activity uses different word types. Use this information to remind you of different word types… </vt:lpstr>
      <vt:lpstr>Verbal activity.   This story has missing words. Look at the word type in brackets under each missing word. Can you fill it with your own word. Read the story out loud with your chosen words.  Does it make sense?   </vt:lpstr>
      <vt:lpstr>On the next slide is another story with missing words. This time I am not going to show you the story until after you have chosen your words. On a scrap of paper or in your book write an example of each word in this order: </vt:lpstr>
      <vt:lpstr>Now put your chosen words in to the story. Read it aloud…does it makes sense?  </vt:lpstr>
      <vt:lpstr>Would you like to write your own short story with missing words for your friends to complete? (Email it to your class teacher and we will share some in the following weeks)  Remember to give the word type under each missing word!  If you would like to do more of these click on the link for an online game (check with an adult first) </vt:lpstr>
      <vt:lpstr>Tuesday</vt:lpstr>
      <vt:lpstr>PowerPoint Presentation</vt:lpstr>
      <vt:lpstr>Can you write the first 6 months of the year?</vt:lpstr>
      <vt:lpstr>Did you remember your capital letters?</vt:lpstr>
      <vt:lpstr>Today you are going to write some quiz questions for your friends.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it’s your turn to write some quiz questions for your friends. </vt:lpstr>
      <vt:lpstr>Wednesday</vt:lpstr>
      <vt:lpstr>PowerPoint Presentation</vt:lpstr>
      <vt:lpstr>Can you spell the last 6 months of the year?</vt:lpstr>
      <vt:lpstr>Did you remember your capital letters?</vt:lpstr>
      <vt:lpstr>Today, tomorrow and Friday we are going to focus on writing a newspaper report.   </vt:lpstr>
      <vt:lpstr>Work through the next slides, thinking about how you will use this information to report the main events of your chosen fairy tale.  Make notes to help you plan your report tomorrow. </vt:lpstr>
      <vt:lpstr>Headline</vt:lpstr>
      <vt:lpstr>Byline</vt:lpstr>
      <vt:lpstr>Lead</vt:lpstr>
      <vt:lpstr>Body</vt:lpstr>
      <vt:lpstr>Tail</vt:lpstr>
      <vt:lpstr>Get It Right!</vt:lpstr>
      <vt:lpstr>PowerPoint Presentation</vt:lpstr>
      <vt:lpstr>Thursday</vt:lpstr>
      <vt:lpstr>PowerPoint Presentation</vt:lpstr>
      <vt:lpstr>There are 4 seasons in a year, can you spell them? </vt:lpstr>
      <vt:lpstr>Did you know you do not need capital letters for the seasons if they are not at the start of a sentence, or they are not a person’s name!</vt:lpstr>
      <vt:lpstr>Newspaper Report You may find these sheets helpful. </vt:lpstr>
      <vt:lpstr>PowerPoint Presentation</vt:lpstr>
      <vt:lpstr>PowerPoint Presentation</vt:lpstr>
      <vt:lpstr>PowerPoint Presentation</vt:lpstr>
      <vt:lpstr>Friday</vt:lpstr>
      <vt:lpstr>PowerPoint Presentation</vt:lpstr>
      <vt:lpstr>PowerPoint Presentation</vt:lpstr>
      <vt:lpstr>PowerPoint Presentation</vt:lpstr>
      <vt:lpstr>Publish your newspaper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dc:title>
  <dc:creator>Farnham Boxing</dc:creator>
  <cp:lastModifiedBy>Farnham Boxing</cp:lastModifiedBy>
  <cp:revision>5</cp:revision>
  <dcterms:created xsi:type="dcterms:W3CDTF">2020-05-21T12:56:18Z</dcterms:created>
  <dcterms:modified xsi:type="dcterms:W3CDTF">2020-05-29T09:59:42Z</dcterms:modified>
</cp:coreProperties>
</file>