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81" r:id="rId4"/>
    <p:sldId id="303" r:id="rId5"/>
    <p:sldId id="297" r:id="rId6"/>
    <p:sldId id="304" r:id="rId7"/>
    <p:sldId id="295" r:id="rId8"/>
    <p:sldId id="305" r:id="rId9"/>
    <p:sldId id="312" r:id="rId10"/>
    <p:sldId id="318" r:id="rId11"/>
    <p:sldId id="319" r:id="rId12"/>
    <p:sldId id="320" r:id="rId13"/>
    <p:sldId id="313" r:id="rId14"/>
    <p:sldId id="284" r:id="rId15"/>
    <p:sldId id="321" r:id="rId16"/>
    <p:sldId id="322" r:id="rId17"/>
    <p:sldId id="306" r:id="rId18"/>
    <p:sldId id="308" r:id="rId19"/>
    <p:sldId id="310" r:id="rId20"/>
    <p:sldId id="315" r:id="rId21"/>
    <p:sldId id="299" r:id="rId22"/>
    <p:sldId id="316" r:id="rId23"/>
    <p:sldId id="314" r:id="rId24"/>
    <p:sldId id="323" r:id="rId25"/>
    <p:sldId id="324" r:id="rId26"/>
    <p:sldId id="302" r:id="rId27"/>
    <p:sldId id="31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caluser" initials="l" lastIdx="1" clrIdx="0">
    <p:extLst>
      <p:ext uri="{19B8F6BF-5375-455C-9EA6-DF929625EA0E}">
        <p15:presenceInfo xmlns:p15="http://schemas.microsoft.com/office/powerpoint/2012/main" userId="local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088" autoAdjust="0"/>
    <p:restoredTop sz="86004" autoAdjust="0"/>
  </p:normalViewPr>
  <p:slideViewPr>
    <p:cSldViewPr snapToGrid="0">
      <p:cViewPr>
        <p:scale>
          <a:sx n="66" d="100"/>
          <a:sy n="66" d="100"/>
        </p:scale>
        <p:origin x="162" y="-84"/>
      </p:cViewPr>
      <p:guideLst/>
    </p:cSldViewPr>
  </p:slideViewPr>
  <p:notesTextViewPr>
    <p:cViewPr>
      <p:scale>
        <a:sx n="33" d="100"/>
        <a:sy n="33"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4-28T21:46:06.362" idx="1">
    <p:pos x="5776" y="3936"/>
    <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1DD56F-645E-41F6-A273-4D42C798503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7DF7C90-ECB2-4285-BE63-95979C247B90}">
      <dgm:prSet/>
      <dgm:spPr/>
      <dgm:t>
        <a:bodyPr/>
        <a:lstStyle/>
        <a:p>
          <a:r>
            <a:rPr lang="en-GB" dirty="0">
              <a:latin typeface="Comic Sans MS" panose="030F0702030302020204" pitchFamily="66" charset="0"/>
            </a:rPr>
            <a:t>Please complete one English and one Maths task each day. (Approximately 30 minutes on each). If your able to please send me examples of your learning. </a:t>
          </a:r>
          <a:endParaRPr lang="en-US" dirty="0">
            <a:latin typeface="Comic Sans MS" panose="030F0702030302020204" pitchFamily="66" charset="0"/>
          </a:endParaRPr>
        </a:p>
      </dgm:t>
    </dgm:pt>
    <dgm:pt modelId="{279AA7C5-4F73-45D2-A5DA-FDF966F36390}" type="parTrans" cxnId="{F56E961E-F623-472B-8E72-337E6518AA57}">
      <dgm:prSet/>
      <dgm:spPr/>
      <dgm:t>
        <a:bodyPr/>
        <a:lstStyle/>
        <a:p>
          <a:endParaRPr lang="en-US"/>
        </a:p>
      </dgm:t>
    </dgm:pt>
    <dgm:pt modelId="{EA2BBCEF-07DA-4FBB-A311-FA971AD01415}" type="sibTrans" cxnId="{F56E961E-F623-472B-8E72-337E6518AA57}">
      <dgm:prSet/>
      <dgm:spPr/>
      <dgm:t>
        <a:bodyPr/>
        <a:lstStyle/>
        <a:p>
          <a:endParaRPr lang="en-US"/>
        </a:p>
      </dgm:t>
    </dgm:pt>
    <dgm:pt modelId="{63CB8FEF-D7AC-449A-AB6F-66CF9419FF8A}">
      <dgm:prSet/>
      <dgm:spPr/>
      <dgm:t>
        <a:bodyPr/>
        <a:lstStyle/>
        <a:p>
          <a:r>
            <a:rPr lang="en-GB" dirty="0">
              <a:latin typeface="Comic Sans MS" panose="030F0702030302020204" pitchFamily="66" charset="0"/>
            </a:rPr>
            <a:t>The topic for this week is still ‘Fairy Tales’. This is on the school web site and will be sent by marvellous me (some of the activities may take more than a day to complete). Feel free to pick and choose from this list, don’t feel you need to do them all. </a:t>
          </a:r>
          <a:endParaRPr lang="en-US" dirty="0">
            <a:latin typeface="Comic Sans MS" panose="030F0702030302020204" pitchFamily="66" charset="0"/>
          </a:endParaRPr>
        </a:p>
      </dgm:t>
    </dgm:pt>
    <dgm:pt modelId="{67B10E42-2203-43AC-811F-3CF31C94D730}" type="parTrans" cxnId="{919C6340-FE6B-4E14-96B1-10BCFA6FC3AD}">
      <dgm:prSet/>
      <dgm:spPr/>
      <dgm:t>
        <a:bodyPr/>
        <a:lstStyle/>
        <a:p>
          <a:endParaRPr lang="en-US"/>
        </a:p>
      </dgm:t>
    </dgm:pt>
    <dgm:pt modelId="{904EF0D4-0B15-40AD-A707-6271370792C2}" type="sibTrans" cxnId="{919C6340-FE6B-4E14-96B1-10BCFA6FC3AD}">
      <dgm:prSet/>
      <dgm:spPr/>
      <dgm:t>
        <a:bodyPr/>
        <a:lstStyle/>
        <a:p>
          <a:endParaRPr lang="en-US"/>
        </a:p>
      </dgm:t>
    </dgm:pt>
    <dgm:pt modelId="{FF7CCEE6-A722-4C8D-8740-9549E0BBE12A}" type="pres">
      <dgm:prSet presAssocID="{DB1DD56F-645E-41F6-A273-4D42C798503A}" presName="hierChild1" presStyleCnt="0">
        <dgm:presLayoutVars>
          <dgm:chPref val="1"/>
          <dgm:dir/>
          <dgm:animOne val="branch"/>
          <dgm:animLvl val="lvl"/>
          <dgm:resizeHandles/>
        </dgm:presLayoutVars>
      </dgm:prSet>
      <dgm:spPr/>
    </dgm:pt>
    <dgm:pt modelId="{4A2E1EA7-AE1D-44CA-8BFF-C829623A075C}" type="pres">
      <dgm:prSet presAssocID="{57DF7C90-ECB2-4285-BE63-95979C247B90}" presName="hierRoot1" presStyleCnt="0"/>
      <dgm:spPr/>
    </dgm:pt>
    <dgm:pt modelId="{2431CE04-3166-4D4E-A854-22C2529E2E47}" type="pres">
      <dgm:prSet presAssocID="{57DF7C90-ECB2-4285-BE63-95979C247B90}" presName="composite" presStyleCnt="0"/>
      <dgm:spPr/>
    </dgm:pt>
    <dgm:pt modelId="{D9AF8B88-B4BB-45B5-8CBA-1F57FE4991C1}" type="pres">
      <dgm:prSet presAssocID="{57DF7C90-ECB2-4285-BE63-95979C247B90}" presName="background" presStyleLbl="node0" presStyleIdx="0" presStyleCnt="2"/>
      <dgm:spPr/>
    </dgm:pt>
    <dgm:pt modelId="{EF4CF221-E964-4EA5-B41D-FD582B93B469}" type="pres">
      <dgm:prSet presAssocID="{57DF7C90-ECB2-4285-BE63-95979C247B90}" presName="text" presStyleLbl="fgAcc0" presStyleIdx="0" presStyleCnt="2">
        <dgm:presLayoutVars>
          <dgm:chPref val="3"/>
        </dgm:presLayoutVars>
      </dgm:prSet>
      <dgm:spPr/>
    </dgm:pt>
    <dgm:pt modelId="{E7A89F02-0DB4-4B17-A9EC-D9CE5306CF08}" type="pres">
      <dgm:prSet presAssocID="{57DF7C90-ECB2-4285-BE63-95979C247B90}" presName="hierChild2" presStyleCnt="0"/>
      <dgm:spPr/>
    </dgm:pt>
    <dgm:pt modelId="{8294586B-B9B5-4E2F-8CBF-C67224C705A6}" type="pres">
      <dgm:prSet presAssocID="{63CB8FEF-D7AC-449A-AB6F-66CF9419FF8A}" presName="hierRoot1" presStyleCnt="0"/>
      <dgm:spPr/>
    </dgm:pt>
    <dgm:pt modelId="{6AFEE28E-F453-4E09-BF9F-C7444B42D299}" type="pres">
      <dgm:prSet presAssocID="{63CB8FEF-D7AC-449A-AB6F-66CF9419FF8A}" presName="composite" presStyleCnt="0"/>
      <dgm:spPr/>
    </dgm:pt>
    <dgm:pt modelId="{B7402E31-C7EE-478F-AA29-493FDBC54BFA}" type="pres">
      <dgm:prSet presAssocID="{63CB8FEF-D7AC-449A-AB6F-66CF9419FF8A}" presName="background" presStyleLbl="node0" presStyleIdx="1" presStyleCnt="2"/>
      <dgm:spPr/>
    </dgm:pt>
    <dgm:pt modelId="{91D3E593-F142-4141-AE5B-9F540A6444C2}" type="pres">
      <dgm:prSet presAssocID="{63CB8FEF-D7AC-449A-AB6F-66CF9419FF8A}" presName="text" presStyleLbl="fgAcc0" presStyleIdx="1" presStyleCnt="2">
        <dgm:presLayoutVars>
          <dgm:chPref val="3"/>
        </dgm:presLayoutVars>
      </dgm:prSet>
      <dgm:spPr/>
    </dgm:pt>
    <dgm:pt modelId="{973B17BE-1E97-4838-9429-1A1CAC01B23D}" type="pres">
      <dgm:prSet presAssocID="{63CB8FEF-D7AC-449A-AB6F-66CF9419FF8A}" presName="hierChild2" presStyleCnt="0"/>
      <dgm:spPr/>
    </dgm:pt>
  </dgm:ptLst>
  <dgm:cxnLst>
    <dgm:cxn modelId="{F56E961E-F623-472B-8E72-337E6518AA57}" srcId="{DB1DD56F-645E-41F6-A273-4D42C798503A}" destId="{57DF7C90-ECB2-4285-BE63-95979C247B90}" srcOrd="0" destOrd="0" parTransId="{279AA7C5-4F73-45D2-A5DA-FDF966F36390}" sibTransId="{EA2BBCEF-07DA-4FBB-A311-FA971AD01415}"/>
    <dgm:cxn modelId="{919C6340-FE6B-4E14-96B1-10BCFA6FC3AD}" srcId="{DB1DD56F-645E-41F6-A273-4D42C798503A}" destId="{63CB8FEF-D7AC-449A-AB6F-66CF9419FF8A}" srcOrd="1" destOrd="0" parTransId="{67B10E42-2203-43AC-811F-3CF31C94D730}" sibTransId="{904EF0D4-0B15-40AD-A707-6271370792C2}"/>
    <dgm:cxn modelId="{36D85FB5-9F85-4461-8FD1-E4309FFC1E58}" type="presOf" srcId="{57DF7C90-ECB2-4285-BE63-95979C247B90}" destId="{EF4CF221-E964-4EA5-B41D-FD582B93B469}" srcOrd="0" destOrd="0" presId="urn:microsoft.com/office/officeart/2005/8/layout/hierarchy1"/>
    <dgm:cxn modelId="{CCD5D6C8-0CB7-44F3-94D6-1402E56CB398}" type="presOf" srcId="{DB1DD56F-645E-41F6-A273-4D42C798503A}" destId="{FF7CCEE6-A722-4C8D-8740-9549E0BBE12A}" srcOrd="0" destOrd="0" presId="urn:microsoft.com/office/officeart/2005/8/layout/hierarchy1"/>
    <dgm:cxn modelId="{41332DCD-97EF-4D43-A91D-C5ED64CD1C79}" type="presOf" srcId="{63CB8FEF-D7AC-449A-AB6F-66CF9419FF8A}" destId="{91D3E593-F142-4141-AE5B-9F540A6444C2}" srcOrd="0" destOrd="0" presId="urn:microsoft.com/office/officeart/2005/8/layout/hierarchy1"/>
    <dgm:cxn modelId="{1CD932C4-611C-4A3F-A055-BA0C451B1469}" type="presParOf" srcId="{FF7CCEE6-A722-4C8D-8740-9549E0BBE12A}" destId="{4A2E1EA7-AE1D-44CA-8BFF-C829623A075C}" srcOrd="0" destOrd="0" presId="urn:microsoft.com/office/officeart/2005/8/layout/hierarchy1"/>
    <dgm:cxn modelId="{6E96C359-DBD2-4975-BF8D-D4F9582F1681}" type="presParOf" srcId="{4A2E1EA7-AE1D-44CA-8BFF-C829623A075C}" destId="{2431CE04-3166-4D4E-A854-22C2529E2E47}" srcOrd="0" destOrd="0" presId="urn:microsoft.com/office/officeart/2005/8/layout/hierarchy1"/>
    <dgm:cxn modelId="{5451B701-152F-4B3E-9FF1-CFD715A410AC}" type="presParOf" srcId="{2431CE04-3166-4D4E-A854-22C2529E2E47}" destId="{D9AF8B88-B4BB-45B5-8CBA-1F57FE4991C1}" srcOrd="0" destOrd="0" presId="urn:microsoft.com/office/officeart/2005/8/layout/hierarchy1"/>
    <dgm:cxn modelId="{4483AE5F-1F1D-44A2-B4CC-7D1067619F32}" type="presParOf" srcId="{2431CE04-3166-4D4E-A854-22C2529E2E47}" destId="{EF4CF221-E964-4EA5-B41D-FD582B93B469}" srcOrd="1" destOrd="0" presId="urn:microsoft.com/office/officeart/2005/8/layout/hierarchy1"/>
    <dgm:cxn modelId="{6D0E1DA6-5D5A-4BE9-AE0B-89140C0B53B1}" type="presParOf" srcId="{4A2E1EA7-AE1D-44CA-8BFF-C829623A075C}" destId="{E7A89F02-0DB4-4B17-A9EC-D9CE5306CF08}" srcOrd="1" destOrd="0" presId="urn:microsoft.com/office/officeart/2005/8/layout/hierarchy1"/>
    <dgm:cxn modelId="{23959C93-C259-42E0-A05B-28FE2EFFF9CB}" type="presParOf" srcId="{FF7CCEE6-A722-4C8D-8740-9549E0BBE12A}" destId="{8294586B-B9B5-4E2F-8CBF-C67224C705A6}" srcOrd="1" destOrd="0" presId="urn:microsoft.com/office/officeart/2005/8/layout/hierarchy1"/>
    <dgm:cxn modelId="{30D4A56E-4BA9-43FC-B814-87C545F0014E}" type="presParOf" srcId="{8294586B-B9B5-4E2F-8CBF-C67224C705A6}" destId="{6AFEE28E-F453-4E09-BF9F-C7444B42D299}" srcOrd="0" destOrd="0" presId="urn:microsoft.com/office/officeart/2005/8/layout/hierarchy1"/>
    <dgm:cxn modelId="{EC284735-98F7-4CE5-B425-66822E5837B7}" type="presParOf" srcId="{6AFEE28E-F453-4E09-BF9F-C7444B42D299}" destId="{B7402E31-C7EE-478F-AA29-493FDBC54BFA}" srcOrd="0" destOrd="0" presId="urn:microsoft.com/office/officeart/2005/8/layout/hierarchy1"/>
    <dgm:cxn modelId="{6DDE003E-41CD-4007-8A29-61888DF3FE40}" type="presParOf" srcId="{6AFEE28E-F453-4E09-BF9F-C7444B42D299}" destId="{91D3E593-F142-4141-AE5B-9F540A6444C2}" srcOrd="1" destOrd="0" presId="urn:microsoft.com/office/officeart/2005/8/layout/hierarchy1"/>
    <dgm:cxn modelId="{E3A44490-D364-4AE7-9B66-7F4563CF592E}" type="presParOf" srcId="{8294586B-B9B5-4E2F-8CBF-C67224C705A6}" destId="{973B17BE-1E97-4838-9429-1A1CAC01B23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F8B88-B4BB-45B5-8CBA-1F57FE4991C1}">
      <dsp:nvSpPr>
        <dsp:cNvPr id="0" name=""/>
        <dsp:cNvSpPr/>
      </dsp:nvSpPr>
      <dsp:spPr>
        <a:xfrm>
          <a:off x="130938" y="1393"/>
          <a:ext cx="4224635" cy="26826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4CF221-E964-4EA5-B41D-FD582B93B469}">
      <dsp:nvSpPr>
        <dsp:cNvPr id="0" name=""/>
        <dsp:cNvSpPr/>
      </dsp:nvSpPr>
      <dsp:spPr>
        <a:xfrm>
          <a:off x="600342" y="447327"/>
          <a:ext cx="4224635" cy="26826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Comic Sans MS" panose="030F0702030302020204" pitchFamily="66" charset="0"/>
            </a:rPr>
            <a:t>Please complete one English and one Maths task each day. (Approximately 30 minutes on each). If your able to please send me examples of your learning. </a:t>
          </a:r>
          <a:endParaRPr lang="en-US" sz="1800" kern="1200" dirty="0">
            <a:latin typeface="Comic Sans MS" panose="030F0702030302020204" pitchFamily="66" charset="0"/>
          </a:endParaRPr>
        </a:p>
      </dsp:txBody>
      <dsp:txXfrm>
        <a:off x="678914" y="525899"/>
        <a:ext cx="4067491" cy="2525499"/>
      </dsp:txXfrm>
    </dsp:sp>
    <dsp:sp modelId="{B7402E31-C7EE-478F-AA29-493FDBC54BFA}">
      <dsp:nvSpPr>
        <dsp:cNvPr id="0" name=""/>
        <dsp:cNvSpPr/>
      </dsp:nvSpPr>
      <dsp:spPr>
        <a:xfrm>
          <a:off x="5294381" y="1393"/>
          <a:ext cx="4224635" cy="26826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D3E593-F142-4141-AE5B-9F540A6444C2}">
      <dsp:nvSpPr>
        <dsp:cNvPr id="0" name=""/>
        <dsp:cNvSpPr/>
      </dsp:nvSpPr>
      <dsp:spPr>
        <a:xfrm>
          <a:off x="5763785" y="447327"/>
          <a:ext cx="4224635" cy="26826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Comic Sans MS" panose="030F0702030302020204" pitchFamily="66" charset="0"/>
            </a:rPr>
            <a:t>The topic for this week is still ‘Fairy Tales’. This is on the school web site and will be sent by marvellous me (some of the activities may take more than a day to complete). Feel free to pick and choose from this list, don’t feel you need to do them all. </a:t>
          </a:r>
          <a:endParaRPr lang="en-US" sz="1800" kern="1200" dirty="0">
            <a:latin typeface="Comic Sans MS" panose="030F0702030302020204" pitchFamily="66" charset="0"/>
          </a:endParaRPr>
        </a:p>
      </dsp:txBody>
      <dsp:txXfrm>
        <a:off x="5842357" y="525899"/>
        <a:ext cx="4067491" cy="25254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5F4F6D-10FC-4F69-8A9E-3CEBD3D90463}" type="datetimeFigureOut">
              <a:rPr lang="en-GB" smtClean="0"/>
              <a:t>30/05/2020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6B09A-C0DA-4D97-8E58-6BC775BD24EA}" type="slidenum">
              <a:rPr lang="en-GB" smtClean="0"/>
              <a:t>‹#›</a:t>
            </a:fld>
            <a:endParaRPr lang="en-GB"/>
          </a:p>
        </p:txBody>
      </p:sp>
    </p:spTree>
    <p:extLst>
      <p:ext uri="{BB962C8B-B14F-4D97-AF65-F5344CB8AC3E}">
        <p14:creationId xmlns:p14="http://schemas.microsoft.com/office/powerpoint/2010/main" val="2569543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C6B09A-C0DA-4D97-8E58-6BC775BD24EA}" type="slidenum">
              <a:rPr lang="en-GB" smtClean="0"/>
              <a:t>1</a:t>
            </a:fld>
            <a:endParaRPr lang="en-GB"/>
          </a:p>
        </p:txBody>
      </p:sp>
    </p:spTree>
    <p:extLst>
      <p:ext uri="{BB962C8B-B14F-4D97-AF65-F5344CB8AC3E}">
        <p14:creationId xmlns:p14="http://schemas.microsoft.com/office/powerpoint/2010/main" val="230672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https://www.youtube.com/watch?v=nYTrIcn4rjg</a:t>
            </a:r>
          </a:p>
          <a:p>
            <a:endParaRPr lang="en-GB" dirty="0"/>
          </a:p>
        </p:txBody>
      </p:sp>
      <p:sp>
        <p:nvSpPr>
          <p:cNvPr id="4" name="Slide Number Placeholder 3"/>
          <p:cNvSpPr>
            <a:spLocks noGrp="1"/>
          </p:cNvSpPr>
          <p:nvPr>
            <p:ph type="sldNum" sz="quarter" idx="5"/>
          </p:nvPr>
        </p:nvSpPr>
        <p:spPr/>
        <p:txBody>
          <a:bodyPr/>
          <a:lstStyle/>
          <a:p>
            <a:fld id="{F7C6B09A-C0DA-4D97-8E58-6BC775BD24EA}" type="slidenum">
              <a:rPr lang="en-GB" smtClean="0"/>
              <a:t>8</a:t>
            </a:fld>
            <a:endParaRPr lang="en-GB"/>
          </a:p>
        </p:txBody>
      </p:sp>
    </p:spTree>
    <p:extLst>
      <p:ext uri="{BB962C8B-B14F-4D97-AF65-F5344CB8AC3E}">
        <p14:creationId xmlns:p14="http://schemas.microsoft.com/office/powerpoint/2010/main" val="3377746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C6B09A-C0DA-4D97-8E58-6BC775BD24EA}" type="slidenum">
              <a:rPr lang="en-GB" smtClean="0"/>
              <a:t>14</a:t>
            </a:fld>
            <a:endParaRPr lang="en-GB"/>
          </a:p>
        </p:txBody>
      </p:sp>
    </p:spTree>
    <p:extLst>
      <p:ext uri="{BB962C8B-B14F-4D97-AF65-F5344CB8AC3E}">
        <p14:creationId xmlns:p14="http://schemas.microsoft.com/office/powerpoint/2010/main" val="3964852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0A52F-17E7-4CA6-B20B-EE11959B5B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176A364-070C-460E-83A2-410FE086C3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C47AC31-9193-45FF-A1BF-73E52111C2DB}"/>
              </a:ext>
            </a:extLst>
          </p:cNvPr>
          <p:cNvSpPr>
            <a:spLocks noGrp="1"/>
          </p:cNvSpPr>
          <p:nvPr>
            <p:ph type="dt" sz="half" idx="10"/>
          </p:nvPr>
        </p:nvSpPr>
        <p:spPr/>
        <p:txBody>
          <a:bodyPr/>
          <a:lstStyle/>
          <a:p>
            <a:fld id="{FF763013-04EB-4373-84EE-CC01E4C947BF}" type="datetimeFigureOut">
              <a:rPr lang="en-GB" smtClean="0"/>
              <a:t>30/05/2020</a:t>
            </a:fld>
            <a:endParaRPr lang="en-GB"/>
          </a:p>
        </p:txBody>
      </p:sp>
      <p:sp>
        <p:nvSpPr>
          <p:cNvPr id="5" name="Footer Placeholder 4">
            <a:extLst>
              <a:ext uri="{FF2B5EF4-FFF2-40B4-BE49-F238E27FC236}">
                <a16:creationId xmlns:a16="http://schemas.microsoft.com/office/drawing/2014/main" id="{590BD998-2DB4-45A6-9A40-ECF9247B98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4531A5-9193-41C6-B00D-10D06388B704}"/>
              </a:ext>
            </a:extLst>
          </p:cNvPr>
          <p:cNvSpPr>
            <a:spLocks noGrp="1"/>
          </p:cNvSpPr>
          <p:nvPr>
            <p:ph type="sldNum" sz="quarter" idx="12"/>
          </p:nvPr>
        </p:nvSpPr>
        <p:spPr/>
        <p:txBody>
          <a:bodyPr/>
          <a:lstStyle/>
          <a:p>
            <a:fld id="{17E96DEE-7E7A-42C0-95D2-F72892F763D0}" type="slidenum">
              <a:rPr lang="en-GB" smtClean="0"/>
              <a:t>‹#›</a:t>
            </a:fld>
            <a:endParaRPr lang="en-GB"/>
          </a:p>
        </p:txBody>
      </p:sp>
    </p:spTree>
    <p:extLst>
      <p:ext uri="{BB962C8B-B14F-4D97-AF65-F5344CB8AC3E}">
        <p14:creationId xmlns:p14="http://schemas.microsoft.com/office/powerpoint/2010/main" val="180633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A56CB-D0C7-4862-9827-DEECA20F932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56F6C-A1E0-44B6-A26F-18E7BF441A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DC819B-8CC3-4705-819C-626A06BA59B2}"/>
              </a:ext>
            </a:extLst>
          </p:cNvPr>
          <p:cNvSpPr>
            <a:spLocks noGrp="1"/>
          </p:cNvSpPr>
          <p:nvPr>
            <p:ph type="dt" sz="half" idx="10"/>
          </p:nvPr>
        </p:nvSpPr>
        <p:spPr/>
        <p:txBody>
          <a:bodyPr/>
          <a:lstStyle/>
          <a:p>
            <a:fld id="{FF763013-04EB-4373-84EE-CC01E4C947BF}" type="datetimeFigureOut">
              <a:rPr lang="en-GB" smtClean="0"/>
              <a:t>30/05/2020</a:t>
            </a:fld>
            <a:endParaRPr lang="en-GB"/>
          </a:p>
        </p:txBody>
      </p:sp>
      <p:sp>
        <p:nvSpPr>
          <p:cNvPr id="5" name="Footer Placeholder 4">
            <a:extLst>
              <a:ext uri="{FF2B5EF4-FFF2-40B4-BE49-F238E27FC236}">
                <a16:creationId xmlns:a16="http://schemas.microsoft.com/office/drawing/2014/main" id="{A1F40835-7184-4361-B063-B32D96CD55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2B1FC3-E747-4D07-AFE6-EA66E9A74E64}"/>
              </a:ext>
            </a:extLst>
          </p:cNvPr>
          <p:cNvSpPr>
            <a:spLocks noGrp="1"/>
          </p:cNvSpPr>
          <p:nvPr>
            <p:ph type="sldNum" sz="quarter" idx="12"/>
          </p:nvPr>
        </p:nvSpPr>
        <p:spPr/>
        <p:txBody>
          <a:bodyPr/>
          <a:lstStyle/>
          <a:p>
            <a:fld id="{17E96DEE-7E7A-42C0-95D2-F72892F763D0}" type="slidenum">
              <a:rPr lang="en-GB" smtClean="0"/>
              <a:t>‹#›</a:t>
            </a:fld>
            <a:endParaRPr lang="en-GB"/>
          </a:p>
        </p:txBody>
      </p:sp>
    </p:spTree>
    <p:extLst>
      <p:ext uri="{BB962C8B-B14F-4D97-AF65-F5344CB8AC3E}">
        <p14:creationId xmlns:p14="http://schemas.microsoft.com/office/powerpoint/2010/main" val="2993552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72C4EF-8CC1-4E67-A70E-6C7684BD3F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823F32-8766-4812-969B-D9A62257AE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6ADDDF-2CFF-4A3E-BF18-108C64FD36FB}"/>
              </a:ext>
            </a:extLst>
          </p:cNvPr>
          <p:cNvSpPr>
            <a:spLocks noGrp="1"/>
          </p:cNvSpPr>
          <p:nvPr>
            <p:ph type="dt" sz="half" idx="10"/>
          </p:nvPr>
        </p:nvSpPr>
        <p:spPr/>
        <p:txBody>
          <a:bodyPr/>
          <a:lstStyle/>
          <a:p>
            <a:fld id="{FF763013-04EB-4373-84EE-CC01E4C947BF}" type="datetimeFigureOut">
              <a:rPr lang="en-GB" smtClean="0"/>
              <a:t>30/05/2020</a:t>
            </a:fld>
            <a:endParaRPr lang="en-GB"/>
          </a:p>
        </p:txBody>
      </p:sp>
      <p:sp>
        <p:nvSpPr>
          <p:cNvPr id="5" name="Footer Placeholder 4">
            <a:extLst>
              <a:ext uri="{FF2B5EF4-FFF2-40B4-BE49-F238E27FC236}">
                <a16:creationId xmlns:a16="http://schemas.microsoft.com/office/drawing/2014/main" id="{0B09A244-4F6A-43F7-B366-ACA18C7194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1982AF-CD2A-4093-A195-32789F8146AC}"/>
              </a:ext>
            </a:extLst>
          </p:cNvPr>
          <p:cNvSpPr>
            <a:spLocks noGrp="1"/>
          </p:cNvSpPr>
          <p:nvPr>
            <p:ph type="sldNum" sz="quarter" idx="12"/>
          </p:nvPr>
        </p:nvSpPr>
        <p:spPr/>
        <p:txBody>
          <a:bodyPr/>
          <a:lstStyle/>
          <a:p>
            <a:fld id="{17E96DEE-7E7A-42C0-95D2-F72892F763D0}" type="slidenum">
              <a:rPr lang="en-GB" smtClean="0"/>
              <a:t>‹#›</a:t>
            </a:fld>
            <a:endParaRPr lang="en-GB"/>
          </a:p>
        </p:txBody>
      </p:sp>
    </p:spTree>
    <p:extLst>
      <p:ext uri="{BB962C8B-B14F-4D97-AF65-F5344CB8AC3E}">
        <p14:creationId xmlns:p14="http://schemas.microsoft.com/office/powerpoint/2010/main" val="2915452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A557-4DDE-43A0-AFF3-1934F69A4F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4D6FB3-FA53-4CE9-9CF4-B56E788626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B80D31-D2C0-4537-94D0-915CC62A943E}"/>
              </a:ext>
            </a:extLst>
          </p:cNvPr>
          <p:cNvSpPr>
            <a:spLocks noGrp="1"/>
          </p:cNvSpPr>
          <p:nvPr>
            <p:ph type="dt" sz="half" idx="10"/>
          </p:nvPr>
        </p:nvSpPr>
        <p:spPr/>
        <p:txBody>
          <a:bodyPr/>
          <a:lstStyle/>
          <a:p>
            <a:fld id="{FF763013-04EB-4373-84EE-CC01E4C947BF}" type="datetimeFigureOut">
              <a:rPr lang="en-GB" smtClean="0"/>
              <a:t>30/05/2020</a:t>
            </a:fld>
            <a:endParaRPr lang="en-GB"/>
          </a:p>
        </p:txBody>
      </p:sp>
      <p:sp>
        <p:nvSpPr>
          <p:cNvPr id="5" name="Footer Placeholder 4">
            <a:extLst>
              <a:ext uri="{FF2B5EF4-FFF2-40B4-BE49-F238E27FC236}">
                <a16:creationId xmlns:a16="http://schemas.microsoft.com/office/drawing/2014/main" id="{A1CFDC92-CD9F-41F7-B2AF-717F7F2307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9D50CF-09E0-47FD-8E56-C6A72B81C37A}"/>
              </a:ext>
            </a:extLst>
          </p:cNvPr>
          <p:cNvSpPr>
            <a:spLocks noGrp="1"/>
          </p:cNvSpPr>
          <p:nvPr>
            <p:ph type="sldNum" sz="quarter" idx="12"/>
          </p:nvPr>
        </p:nvSpPr>
        <p:spPr/>
        <p:txBody>
          <a:bodyPr/>
          <a:lstStyle/>
          <a:p>
            <a:fld id="{17E96DEE-7E7A-42C0-95D2-F72892F763D0}" type="slidenum">
              <a:rPr lang="en-GB" smtClean="0"/>
              <a:t>‹#›</a:t>
            </a:fld>
            <a:endParaRPr lang="en-GB"/>
          </a:p>
        </p:txBody>
      </p:sp>
    </p:spTree>
    <p:extLst>
      <p:ext uri="{BB962C8B-B14F-4D97-AF65-F5344CB8AC3E}">
        <p14:creationId xmlns:p14="http://schemas.microsoft.com/office/powerpoint/2010/main" val="2557990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C12A6-9E51-41A5-B38B-31EAB30FBF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13A5296-938C-461C-A31A-9DA78173CF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ED7677-EF16-4540-AF1B-B58D7DBC8B36}"/>
              </a:ext>
            </a:extLst>
          </p:cNvPr>
          <p:cNvSpPr>
            <a:spLocks noGrp="1"/>
          </p:cNvSpPr>
          <p:nvPr>
            <p:ph type="dt" sz="half" idx="10"/>
          </p:nvPr>
        </p:nvSpPr>
        <p:spPr/>
        <p:txBody>
          <a:bodyPr/>
          <a:lstStyle/>
          <a:p>
            <a:fld id="{FF763013-04EB-4373-84EE-CC01E4C947BF}" type="datetimeFigureOut">
              <a:rPr lang="en-GB" smtClean="0"/>
              <a:t>30/05/2020</a:t>
            </a:fld>
            <a:endParaRPr lang="en-GB"/>
          </a:p>
        </p:txBody>
      </p:sp>
      <p:sp>
        <p:nvSpPr>
          <p:cNvPr id="5" name="Footer Placeholder 4">
            <a:extLst>
              <a:ext uri="{FF2B5EF4-FFF2-40B4-BE49-F238E27FC236}">
                <a16:creationId xmlns:a16="http://schemas.microsoft.com/office/drawing/2014/main" id="{8B711E0B-0A78-46EC-B728-6409E31D82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E279A5-1751-4F04-B2F5-5E8231EC6B35}"/>
              </a:ext>
            </a:extLst>
          </p:cNvPr>
          <p:cNvSpPr>
            <a:spLocks noGrp="1"/>
          </p:cNvSpPr>
          <p:nvPr>
            <p:ph type="sldNum" sz="quarter" idx="12"/>
          </p:nvPr>
        </p:nvSpPr>
        <p:spPr/>
        <p:txBody>
          <a:bodyPr/>
          <a:lstStyle/>
          <a:p>
            <a:fld id="{17E96DEE-7E7A-42C0-95D2-F72892F763D0}" type="slidenum">
              <a:rPr lang="en-GB" smtClean="0"/>
              <a:t>‹#›</a:t>
            </a:fld>
            <a:endParaRPr lang="en-GB"/>
          </a:p>
        </p:txBody>
      </p:sp>
    </p:spTree>
    <p:extLst>
      <p:ext uri="{BB962C8B-B14F-4D97-AF65-F5344CB8AC3E}">
        <p14:creationId xmlns:p14="http://schemas.microsoft.com/office/powerpoint/2010/main" val="556629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64DFA-64F5-4351-94E7-73C7FBD19F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D6A1B2-EA8F-4C8D-9F29-E4D9FAB16D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C2F9B19-4520-4361-B4E8-18F3765094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4B81DD-FFCD-44CE-8F71-BB0E181D56E4}"/>
              </a:ext>
            </a:extLst>
          </p:cNvPr>
          <p:cNvSpPr>
            <a:spLocks noGrp="1"/>
          </p:cNvSpPr>
          <p:nvPr>
            <p:ph type="dt" sz="half" idx="10"/>
          </p:nvPr>
        </p:nvSpPr>
        <p:spPr/>
        <p:txBody>
          <a:bodyPr/>
          <a:lstStyle/>
          <a:p>
            <a:fld id="{FF763013-04EB-4373-84EE-CC01E4C947BF}" type="datetimeFigureOut">
              <a:rPr lang="en-GB" smtClean="0"/>
              <a:t>30/05/2020</a:t>
            </a:fld>
            <a:endParaRPr lang="en-GB"/>
          </a:p>
        </p:txBody>
      </p:sp>
      <p:sp>
        <p:nvSpPr>
          <p:cNvPr id="6" name="Footer Placeholder 5">
            <a:extLst>
              <a:ext uri="{FF2B5EF4-FFF2-40B4-BE49-F238E27FC236}">
                <a16:creationId xmlns:a16="http://schemas.microsoft.com/office/drawing/2014/main" id="{0BA05534-BEEB-448D-B463-5233E7222C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AE0C04-4617-4A48-8395-9C980F36E1DA}"/>
              </a:ext>
            </a:extLst>
          </p:cNvPr>
          <p:cNvSpPr>
            <a:spLocks noGrp="1"/>
          </p:cNvSpPr>
          <p:nvPr>
            <p:ph type="sldNum" sz="quarter" idx="12"/>
          </p:nvPr>
        </p:nvSpPr>
        <p:spPr/>
        <p:txBody>
          <a:bodyPr/>
          <a:lstStyle/>
          <a:p>
            <a:fld id="{17E96DEE-7E7A-42C0-95D2-F72892F763D0}" type="slidenum">
              <a:rPr lang="en-GB" smtClean="0"/>
              <a:t>‹#›</a:t>
            </a:fld>
            <a:endParaRPr lang="en-GB"/>
          </a:p>
        </p:txBody>
      </p:sp>
    </p:spTree>
    <p:extLst>
      <p:ext uri="{BB962C8B-B14F-4D97-AF65-F5344CB8AC3E}">
        <p14:creationId xmlns:p14="http://schemas.microsoft.com/office/powerpoint/2010/main" val="4029517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93B85-F095-447B-9D67-24C0B500FEA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50B095-6D69-42DF-905E-1CE80B1E10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F92B01-47A4-47F6-8D52-81D4E0734A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7F89CF-ACED-47B5-AAA0-2520006910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EE1E14-8CB6-4EB8-85DE-737CBE7FFA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EAA39AF-2141-4572-90E8-771EADDB41CC}"/>
              </a:ext>
            </a:extLst>
          </p:cNvPr>
          <p:cNvSpPr>
            <a:spLocks noGrp="1"/>
          </p:cNvSpPr>
          <p:nvPr>
            <p:ph type="dt" sz="half" idx="10"/>
          </p:nvPr>
        </p:nvSpPr>
        <p:spPr/>
        <p:txBody>
          <a:bodyPr/>
          <a:lstStyle/>
          <a:p>
            <a:fld id="{FF763013-04EB-4373-84EE-CC01E4C947BF}" type="datetimeFigureOut">
              <a:rPr lang="en-GB" smtClean="0"/>
              <a:t>30/05/2020</a:t>
            </a:fld>
            <a:endParaRPr lang="en-GB"/>
          </a:p>
        </p:txBody>
      </p:sp>
      <p:sp>
        <p:nvSpPr>
          <p:cNvPr id="8" name="Footer Placeholder 7">
            <a:extLst>
              <a:ext uri="{FF2B5EF4-FFF2-40B4-BE49-F238E27FC236}">
                <a16:creationId xmlns:a16="http://schemas.microsoft.com/office/drawing/2014/main" id="{F69645A1-27BA-4F50-9570-0008A33CCA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1E2DC04-B3EA-4DCC-8B67-A97B5F980073}"/>
              </a:ext>
            </a:extLst>
          </p:cNvPr>
          <p:cNvSpPr>
            <a:spLocks noGrp="1"/>
          </p:cNvSpPr>
          <p:nvPr>
            <p:ph type="sldNum" sz="quarter" idx="12"/>
          </p:nvPr>
        </p:nvSpPr>
        <p:spPr/>
        <p:txBody>
          <a:bodyPr/>
          <a:lstStyle/>
          <a:p>
            <a:fld id="{17E96DEE-7E7A-42C0-95D2-F72892F763D0}" type="slidenum">
              <a:rPr lang="en-GB" smtClean="0"/>
              <a:t>‹#›</a:t>
            </a:fld>
            <a:endParaRPr lang="en-GB"/>
          </a:p>
        </p:txBody>
      </p:sp>
    </p:spTree>
    <p:extLst>
      <p:ext uri="{BB962C8B-B14F-4D97-AF65-F5344CB8AC3E}">
        <p14:creationId xmlns:p14="http://schemas.microsoft.com/office/powerpoint/2010/main" val="442864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9D59-0E06-4E58-BD48-87994E2C95F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31C422A-C199-4D1C-83F2-A14EB41AFE01}"/>
              </a:ext>
            </a:extLst>
          </p:cNvPr>
          <p:cNvSpPr>
            <a:spLocks noGrp="1"/>
          </p:cNvSpPr>
          <p:nvPr>
            <p:ph type="dt" sz="half" idx="10"/>
          </p:nvPr>
        </p:nvSpPr>
        <p:spPr/>
        <p:txBody>
          <a:bodyPr/>
          <a:lstStyle/>
          <a:p>
            <a:fld id="{FF763013-04EB-4373-84EE-CC01E4C947BF}" type="datetimeFigureOut">
              <a:rPr lang="en-GB" smtClean="0"/>
              <a:t>30/05/2020</a:t>
            </a:fld>
            <a:endParaRPr lang="en-GB"/>
          </a:p>
        </p:txBody>
      </p:sp>
      <p:sp>
        <p:nvSpPr>
          <p:cNvPr id="4" name="Footer Placeholder 3">
            <a:extLst>
              <a:ext uri="{FF2B5EF4-FFF2-40B4-BE49-F238E27FC236}">
                <a16:creationId xmlns:a16="http://schemas.microsoft.com/office/drawing/2014/main" id="{29688E85-82CA-4993-BE70-8CF57F83A1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2C03840-C7D0-4BC9-9DB0-9070490BC626}"/>
              </a:ext>
            </a:extLst>
          </p:cNvPr>
          <p:cNvSpPr>
            <a:spLocks noGrp="1"/>
          </p:cNvSpPr>
          <p:nvPr>
            <p:ph type="sldNum" sz="quarter" idx="12"/>
          </p:nvPr>
        </p:nvSpPr>
        <p:spPr/>
        <p:txBody>
          <a:bodyPr/>
          <a:lstStyle/>
          <a:p>
            <a:fld id="{17E96DEE-7E7A-42C0-95D2-F72892F763D0}" type="slidenum">
              <a:rPr lang="en-GB" smtClean="0"/>
              <a:t>‹#›</a:t>
            </a:fld>
            <a:endParaRPr lang="en-GB"/>
          </a:p>
        </p:txBody>
      </p:sp>
    </p:spTree>
    <p:extLst>
      <p:ext uri="{BB962C8B-B14F-4D97-AF65-F5344CB8AC3E}">
        <p14:creationId xmlns:p14="http://schemas.microsoft.com/office/powerpoint/2010/main" val="1015131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914EEC-719C-4323-8832-4A5BF3697553}"/>
              </a:ext>
            </a:extLst>
          </p:cNvPr>
          <p:cNvSpPr>
            <a:spLocks noGrp="1"/>
          </p:cNvSpPr>
          <p:nvPr>
            <p:ph type="dt" sz="half" idx="10"/>
          </p:nvPr>
        </p:nvSpPr>
        <p:spPr/>
        <p:txBody>
          <a:bodyPr/>
          <a:lstStyle/>
          <a:p>
            <a:fld id="{FF763013-04EB-4373-84EE-CC01E4C947BF}" type="datetimeFigureOut">
              <a:rPr lang="en-GB" smtClean="0"/>
              <a:t>30/05/2020</a:t>
            </a:fld>
            <a:endParaRPr lang="en-GB"/>
          </a:p>
        </p:txBody>
      </p:sp>
      <p:sp>
        <p:nvSpPr>
          <p:cNvPr id="3" name="Footer Placeholder 2">
            <a:extLst>
              <a:ext uri="{FF2B5EF4-FFF2-40B4-BE49-F238E27FC236}">
                <a16:creationId xmlns:a16="http://schemas.microsoft.com/office/drawing/2014/main" id="{1435CBB7-288F-401A-8A25-3D2A458548D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90C06AE-45AE-4D46-98D9-56BD10D391CD}"/>
              </a:ext>
            </a:extLst>
          </p:cNvPr>
          <p:cNvSpPr>
            <a:spLocks noGrp="1"/>
          </p:cNvSpPr>
          <p:nvPr>
            <p:ph type="sldNum" sz="quarter" idx="12"/>
          </p:nvPr>
        </p:nvSpPr>
        <p:spPr/>
        <p:txBody>
          <a:bodyPr/>
          <a:lstStyle/>
          <a:p>
            <a:fld id="{17E96DEE-7E7A-42C0-95D2-F72892F763D0}" type="slidenum">
              <a:rPr lang="en-GB" smtClean="0"/>
              <a:t>‹#›</a:t>
            </a:fld>
            <a:endParaRPr lang="en-GB"/>
          </a:p>
        </p:txBody>
      </p:sp>
    </p:spTree>
    <p:extLst>
      <p:ext uri="{BB962C8B-B14F-4D97-AF65-F5344CB8AC3E}">
        <p14:creationId xmlns:p14="http://schemas.microsoft.com/office/powerpoint/2010/main" val="486987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6E435-01BA-4356-BECC-F8DBE252D0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952B848-5A4C-4A49-99B2-175E7F1AE6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1DDFCA-8850-4DF7-A1CE-4D0D6C170B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B9ADAD-4CEA-470B-93C2-FE2833890B1C}"/>
              </a:ext>
            </a:extLst>
          </p:cNvPr>
          <p:cNvSpPr>
            <a:spLocks noGrp="1"/>
          </p:cNvSpPr>
          <p:nvPr>
            <p:ph type="dt" sz="half" idx="10"/>
          </p:nvPr>
        </p:nvSpPr>
        <p:spPr/>
        <p:txBody>
          <a:bodyPr/>
          <a:lstStyle/>
          <a:p>
            <a:fld id="{FF763013-04EB-4373-84EE-CC01E4C947BF}" type="datetimeFigureOut">
              <a:rPr lang="en-GB" smtClean="0"/>
              <a:t>30/05/2020</a:t>
            </a:fld>
            <a:endParaRPr lang="en-GB"/>
          </a:p>
        </p:txBody>
      </p:sp>
      <p:sp>
        <p:nvSpPr>
          <p:cNvPr id="6" name="Footer Placeholder 5">
            <a:extLst>
              <a:ext uri="{FF2B5EF4-FFF2-40B4-BE49-F238E27FC236}">
                <a16:creationId xmlns:a16="http://schemas.microsoft.com/office/drawing/2014/main" id="{EBD8BE89-0E6E-48DC-8DDF-33DB4358F0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586706-7DA3-4DCB-AE29-043F30C1D728}"/>
              </a:ext>
            </a:extLst>
          </p:cNvPr>
          <p:cNvSpPr>
            <a:spLocks noGrp="1"/>
          </p:cNvSpPr>
          <p:nvPr>
            <p:ph type="sldNum" sz="quarter" idx="12"/>
          </p:nvPr>
        </p:nvSpPr>
        <p:spPr/>
        <p:txBody>
          <a:bodyPr/>
          <a:lstStyle/>
          <a:p>
            <a:fld id="{17E96DEE-7E7A-42C0-95D2-F72892F763D0}" type="slidenum">
              <a:rPr lang="en-GB" smtClean="0"/>
              <a:t>‹#›</a:t>
            </a:fld>
            <a:endParaRPr lang="en-GB"/>
          </a:p>
        </p:txBody>
      </p:sp>
    </p:spTree>
    <p:extLst>
      <p:ext uri="{BB962C8B-B14F-4D97-AF65-F5344CB8AC3E}">
        <p14:creationId xmlns:p14="http://schemas.microsoft.com/office/powerpoint/2010/main" val="960924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1607A-1429-404B-B7B9-B39DFF08FF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DFC46A1-675B-4E89-8713-045C460F5C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B044184-2A76-44DA-A6B0-057E371300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A5EDC4-5008-4185-9DB2-56F522D95787}"/>
              </a:ext>
            </a:extLst>
          </p:cNvPr>
          <p:cNvSpPr>
            <a:spLocks noGrp="1"/>
          </p:cNvSpPr>
          <p:nvPr>
            <p:ph type="dt" sz="half" idx="10"/>
          </p:nvPr>
        </p:nvSpPr>
        <p:spPr/>
        <p:txBody>
          <a:bodyPr/>
          <a:lstStyle/>
          <a:p>
            <a:fld id="{FF763013-04EB-4373-84EE-CC01E4C947BF}" type="datetimeFigureOut">
              <a:rPr lang="en-GB" smtClean="0"/>
              <a:t>30/05/2020</a:t>
            </a:fld>
            <a:endParaRPr lang="en-GB"/>
          </a:p>
        </p:txBody>
      </p:sp>
      <p:sp>
        <p:nvSpPr>
          <p:cNvPr id="6" name="Footer Placeholder 5">
            <a:extLst>
              <a:ext uri="{FF2B5EF4-FFF2-40B4-BE49-F238E27FC236}">
                <a16:creationId xmlns:a16="http://schemas.microsoft.com/office/drawing/2014/main" id="{3F28B78D-26FF-4C58-A708-48F710A3E5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D74830-2F8F-48D5-AA28-AA3DCCA7817B}"/>
              </a:ext>
            </a:extLst>
          </p:cNvPr>
          <p:cNvSpPr>
            <a:spLocks noGrp="1"/>
          </p:cNvSpPr>
          <p:nvPr>
            <p:ph type="sldNum" sz="quarter" idx="12"/>
          </p:nvPr>
        </p:nvSpPr>
        <p:spPr/>
        <p:txBody>
          <a:bodyPr/>
          <a:lstStyle/>
          <a:p>
            <a:fld id="{17E96DEE-7E7A-42C0-95D2-F72892F763D0}" type="slidenum">
              <a:rPr lang="en-GB" smtClean="0"/>
              <a:t>‹#›</a:t>
            </a:fld>
            <a:endParaRPr lang="en-GB"/>
          </a:p>
        </p:txBody>
      </p:sp>
    </p:spTree>
    <p:extLst>
      <p:ext uri="{BB962C8B-B14F-4D97-AF65-F5344CB8AC3E}">
        <p14:creationId xmlns:p14="http://schemas.microsoft.com/office/powerpoint/2010/main" val="3835949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21AA8B-A550-4FAC-ABB4-E9798A4011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7F30413-B9E6-4C4D-B525-D9FA149F34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B927EB-C5C8-4C9D-8E3B-4D712CFA16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763013-04EB-4373-84EE-CC01E4C947BF}" type="datetimeFigureOut">
              <a:rPr lang="en-GB" smtClean="0"/>
              <a:t>30/05/2020</a:t>
            </a:fld>
            <a:endParaRPr lang="en-GB"/>
          </a:p>
        </p:txBody>
      </p:sp>
      <p:sp>
        <p:nvSpPr>
          <p:cNvPr id="5" name="Footer Placeholder 4">
            <a:extLst>
              <a:ext uri="{FF2B5EF4-FFF2-40B4-BE49-F238E27FC236}">
                <a16:creationId xmlns:a16="http://schemas.microsoft.com/office/drawing/2014/main" id="{8FDD7992-9796-4A44-8FF7-5AED5A66F8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83F6F22-1891-4BAA-A398-73CDE171A7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E96DEE-7E7A-42C0-95D2-F72892F763D0}" type="slidenum">
              <a:rPr lang="en-GB" smtClean="0"/>
              <a:t>‹#›</a:t>
            </a:fld>
            <a:endParaRPr lang="en-GB"/>
          </a:p>
        </p:txBody>
      </p:sp>
    </p:spTree>
    <p:extLst>
      <p:ext uri="{BB962C8B-B14F-4D97-AF65-F5344CB8AC3E}">
        <p14:creationId xmlns:p14="http://schemas.microsoft.com/office/powerpoint/2010/main" val="2687541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2.png"/><Relationship Id="rId4" Type="http://schemas.openxmlformats.org/officeDocument/2006/relationships/image" Target="../media/image19.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8.pn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11.pn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14.png"/><Relationship Id="rId10" Type="http://schemas.openxmlformats.org/officeDocument/2006/relationships/comments" Target="../comments/comment1.xml"/><Relationship Id="rId4" Type="http://schemas.openxmlformats.org/officeDocument/2006/relationships/image" Target="../media/image31.pn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14.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9.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14.png"/><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2NQ6uS8blw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nYTrIcn4rjg" TargetMode="External"/><Relationship Id="rId6" Type="http://schemas.openxmlformats.org/officeDocument/2006/relationships/hyperlink" Target="https://www.literacyshed.com/for-the-birds.html" TargetMode="External"/><Relationship Id="rId5" Type="http://schemas.openxmlformats.org/officeDocument/2006/relationships/hyperlink" Target="https://www.youtube.com/watch?v=nYTrIcn4rjg" TargetMode="Externa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A16F15E-C09E-43B9-8BC7-2EAC750AE516}"/>
              </a:ext>
            </a:extLst>
          </p:cNvPr>
          <p:cNvSpPr>
            <a:spLocks noGrp="1"/>
          </p:cNvSpPr>
          <p:nvPr>
            <p:ph type="ctrTitle"/>
          </p:nvPr>
        </p:nvSpPr>
        <p:spPr>
          <a:xfrm>
            <a:off x="3045368" y="2043663"/>
            <a:ext cx="6105194" cy="2031055"/>
          </a:xfrm>
        </p:spPr>
        <p:txBody>
          <a:bodyPr>
            <a:normAutofit/>
          </a:bodyPr>
          <a:lstStyle/>
          <a:p>
            <a:r>
              <a:rPr lang="en-GB" dirty="0">
                <a:solidFill>
                  <a:srgbClr val="FFFFFF"/>
                </a:solidFill>
                <a:latin typeface="Comic Sans MS" panose="030F0702030302020204" pitchFamily="66" charset="0"/>
              </a:rPr>
              <a:t> Home Learning</a:t>
            </a:r>
          </a:p>
        </p:txBody>
      </p:sp>
      <p:sp>
        <p:nvSpPr>
          <p:cNvPr id="3" name="Subtitle 2">
            <a:extLst>
              <a:ext uri="{FF2B5EF4-FFF2-40B4-BE49-F238E27FC236}">
                <a16:creationId xmlns:a16="http://schemas.microsoft.com/office/drawing/2014/main" id="{81FC4175-9438-4147-BCE4-81EE9DF23144}"/>
              </a:ext>
            </a:extLst>
          </p:cNvPr>
          <p:cNvSpPr>
            <a:spLocks noGrp="1"/>
          </p:cNvSpPr>
          <p:nvPr>
            <p:ph type="subTitle" idx="1"/>
          </p:nvPr>
        </p:nvSpPr>
        <p:spPr>
          <a:xfrm>
            <a:off x="3045368" y="4074718"/>
            <a:ext cx="6105194" cy="682079"/>
          </a:xfrm>
        </p:spPr>
        <p:txBody>
          <a:bodyPr>
            <a:normAutofit fontScale="85000" lnSpcReduction="20000"/>
          </a:bodyPr>
          <a:lstStyle/>
          <a:p>
            <a:r>
              <a:rPr lang="en-GB" dirty="0">
                <a:solidFill>
                  <a:srgbClr val="FFFFFF"/>
                </a:solidFill>
                <a:latin typeface="Comic Sans MS" panose="030F0702030302020204" pitchFamily="66" charset="0"/>
              </a:rPr>
              <a:t>Week commencing 1</a:t>
            </a:r>
            <a:r>
              <a:rPr lang="en-GB" baseline="30000" dirty="0">
                <a:solidFill>
                  <a:srgbClr val="FFFFFF"/>
                </a:solidFill>
                <a:latin typeface="Comic Sans MS" panose="030F0702030302020204" pitchFamily="66" charset="0"/>
              </a:rPr>
              <a:t>st</a:t>
            </a:r>
            <a:r>
              <a:rPr lang="en-GB" dirty="0">
                <a:solidFill>
                  <a:srgbClr val="FFFFFF"/>
                </a:solidFill>
                <a:latin typeface="Comic Sans MS" panose="030F0702030302020204" pitchFamily="66" charset="0"/>
              </a:rPr>
              <a:t> June</a:t>
            </a:r>
          </a:p>
          <a:p>
            <a:r>
              <a:rPr lang="en-GB" dirty="0" err="1">
                <a:solidFill>
                  <a:srgbClr val="FFFFFF"/>
                </a:solidFill>
                <a:latin typeface="Comic Sans MS" panose="030F0702030302020204" pitchFamily="66" charset="0"/>
              </a:rPr>
              <a:t>Sycamore.class@fernhill.kite.academy</a:t>
            </a:r>
            <a:endParaRPr lang="en-GB" dirty="0">
              <a:solidFill>
                <a:srgbClr val="FFFFFF"/>
              </a:solidFill>
              <a:latin typeface="Comic Sans MS" panose="030F0702030302020204" pitchFamily="66" charset="0"/>
            </a:endParaRPr>
          </a:p>
        </p:txBody>
      </p:sp>
    </p:spTree>
    <p:extLst>
      <p:ext uri="{BB962C8B-B14F-4D97-AF65-F5344CB8AC3E}">
        <p14:creationId xmlns:p14="http://schemas.microsoft.com/office/powerpoint/2010/main" val="2064103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C02F7-ECA0-4F0A-BC67-2634C16BB99C}"/>
              </a:ext>
            </a:extLst>
          </p:cNvPr>
          <p:cNvSpPr>
            <a:spLocks noGrp="1"/>
          </p:cNvSpPr>
          <p:nvPr>
            <p:ph type="title"/>
          </p:nvPr>
        </p:nvSpPr>
        <p:spPr/>
        <p:txBody>
          <a:bodyPr/>
          <a:lstStyle/>
          <a:p>
            <a:pPr algn="ctr"/>
            <a:r>
              <a:rPr lang="en-GB" b="1" u="sng" dirty="0"/>
              <a:t>Tuesday English continued</a:t>
            </a:r>
          </a:p>
        </p:txBody>
      </p:sp>
      <p:pic>
        <p:nvPicPr>
          <p:cNvPr id="7" name="Content Placeholder 6">
            <a:extLst>
              <a:ext uri="{FF2B5EF4-FFF2-40B4-BE49-F238E27FC236}">
                <a16:creationId xmlns:a16="http://schemas.microsoft.com/office/drawing/2014/main" id="{5CAD595D-24EA-46DD-A352-2046C26986E8}"/>
              </a:ext>
            </a:extLst>
          </p:cNvPr>
          <p:cNvPicPr>
            <a:picLocks noGrp="1" noChangeAspect="1"/>
          </p:cNvPicPr>
          <p:nvPr>
            <p:ph idx="1"/>
          </p:nvPr>
        </p:nvPicPr>
        <p:blipFill>
          <a:blip r:embed="rId2"/>
          <a:stretch>
            <a:fillRect/>
          </a:stretch>
        </p:blipFill>
        <p:spPr>
          <a:xfrm>
            <a:off x="4256688" y="2175642"/>
            <a:ext cx="7541406" cy="2304488"/>
          </a:xfrm>
          <a:prstGeom prst="rect">
            <a:avLst/>
          </a:prstGeom>
        </p:spPr>
      </p:pic>
      <p:pic>
        <p:nvPicPr>
          <p:cNvPr id="4" name="Picture 3">
            <a:extLst>
              <a:ext uri="{FF2B5EF4-FFF2-40B4-BE49-F238E27FC236}">
                <a16:creationId xmlns:a16="http://schemas.microsoft.com/office/drawing/2014/main" id="{39FA281D-8CF6-4E77-86A4-49D0ABAFFA17}"/>
              </a:ext>
            </a:extLst>
          </p:cNvPr>
          <p:cNvPicPr>
            <a:picLocks noChangeAspect="1"/>
          </p:cNvPicPr>
          <p:nvPr/>
        </p:nvPicPr>
        <p:blipFill>
          <a:blip r:embed="rId3"/>
          <a:stretch>
            <a:fillRect/>
          </a:stretch>
        </p:blipFill>
        <p:spPr>
          <a:xfrm>
            <a:off x="268014" y="1295291"/>
            <a:ext cx="3651821" cy="1987468"/>
          </a:xfrm>
          <a:prstGeom prst="rect">
            <a:avLst/>
          </a:prstGeom>
        </p:spPr>
      </p:pic>
      <p:sp>
        <p:nvSpPr>
          <p:cNvPr id="5" name="TextBox 4">
            <a:extLst>
              <a:ext uri="{FF2B5EF4-FFF2-40B4-BE49-F238E27FC236}">
                <a16:creationId xmlns:a16="http://schemas.microsoft.com/office/drawing/2014/main" id="{B6BA09FF-92CB-40A3-9882-0BA5FE2E6593}"/>
              </a:ext>
            </a:extLst>
          </p:cNvPr>
          <p:cNvSpPr txBox="1"/>
          <p:nvPr/>
        </p:nvSpPr>
        <p:spPr>
          <a:xfrm rot="10800000" flipV="1">
            <a:off x="3121571" y="1456293"/>
            <a:ext cx="2270234"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dirty="0"/>
              <a:t>Film clip 1:46 – 2:10 </a:t>
            </a:r>
          </a:p>
        </p:txBody>
      </p:sp>
      <p:pic>
        <p:nvPicPr>
          <p:cNvPr id="6" name="Picture 5">
            <a:extLst>
              <a:ext uri="{FF2B5EF4-FFF2-40B4-BE49-F238E27FC236}">
                <a16:creationId xmlns:a16="http://schemas.microsoft.com/office/drawing/2014/main" id="{9A3CA72E-7BCD-4180-9EA4-F428F20D8A39}"/>
              </a:ext>
            </a:extLst>
          </p:cNvPr>
          <p:cNvPicPr>
            <a:picLocks noChangeAspect="1"/>
          </p:cNvPicPr>
          <p:nvPr/>
        </p:nvPicPr>
        <p:blipFill>
          <a:blip r:embed="rId4"/>
          <a:stretch>
            <a:fillRect/>
          </a:stretch>
        </p:blipFill>
        <p:spPr>
          <a:xfrm>
            <a:off x="5685687" y="1295292"/>
            <a:ext cx="5854672" cy="880350"/>
          </a:xfrm>
          <a:prstGeom prst="rect">
            <a:avLst/>
          </a:prstGeom>
        </p:spPr>
      </p:pic>
      <p:pic>
        <p:nvPicPr>
          <p:cNvPr id="8" name="Picture 7">
            <a:extLst>
              <a:ext uri="{FF2B5EF4-FFF2-40B4-BE49-F238E27FC236}">
                <a16:creationId xmlns:a16="http://schemas.microsoft.com/office/drawing/2014/main" id="{F1886CFD-6CDD-4E93-B0E1-5782D6761A14}"/>
              </a:ext>
            </a:extLst>
          </p:cNvPr>
          <p:cNvPicPr>
            <a:picLocks noChangeAspect="1"/>
          </p:cNvPicPr>
          <p:nvPr/>
        </p:nvPicPr>
        <p:blipFill>
          <a:blip r:embed="rId5"/>
          <a:stretch>
            <a:fillRect/>
          </a:stretch>
        </p:blipFill>
        <p:spPr>
          <a:xfrm>
            <a:off x="7413000" y="5630751"/>
            <a:ext cx="4608975" cy="957155"/>
          </a:xfrm>
          <a:prstGeom prst="rect">
            <a:avLst/>
          </a:prstGeom>
        </p:spPr>
      </p:pic>
      <p:pic>
        <p:nvPicPr>
          <p:cNvPr id="9" name="Picture 8">
            <a:extLst>
              <a:ext uri="{FF2B5EF4-FFF2-40B4-BE49-F238E27FC236}">
                <a16:creationId xmlns:a16="http://schemas.microsoft.com/office/drawing/2014/main" id="{95199EDF-B4FF-4429-82BC-D6A703F7E77D}"/>
              </a:ext>
            </a:extLst>
          </p:cNvPr>
          <p:cNvPicPr>
            <a:picLocks noChangeAspect="1"/>
          </p:cNvPicPr>
          <p:nvPr/>
        </p:nvPicPr>
        <p:blipFill>
          <a:blip r:embed="rId6"/>
          <a:stretch>
            <a:fillRect/>
          </a:stretch>
        </p:blipFill>
        <p:spPr>
          <a:xfrm>
            <a:off x="499009" y="3428999"/>
            <a:ext cx="1587943" cy="3063875"/>
          </a:xfrm>
          <a:prstGeom prst="rect">
            <a:avLst/>
          </a:prstGeom>
        </p:spPr>
      </p:pic>
      <p:pic>
        <p:nvPicPr>
          <p:cNvPr id="10" name="Picture 9">
            <a:extLst>
              <a:ext uri="{FF2B5EF4-FFF2-40B4-BE49-F238E27FC236}">
                <a16:creationId xmlns:a16="http://schemas.microsoft.com/office/drawing/2014/main" id="{A612B9E3-B323-4842-8ED2-07A2D7F00CD2}"/>
              </a:ext>
            </a:extLst>
          </p:cNvPr>
          <p:cNvPicPr>
            <a:picLocks noChangeAspect="1"/>
          </p:cNvPicPr>
          <p:nvPr/>
        </p:nvPicPr>
        <p:blipFill>
          <a:blip r:embed="rId7"/>
          <a:stretch>
            <a:fillRect/>
          </a:stretch>
        </p:blipFill>
        <p:spPr>
          <a:xfrm>
            <a:off x="2264771" y="3273526"/>
            <a:ext cx="1603387" cy="3517697"/>
          </a:xfrm>
          <a:prstGeom prst="rect">
            <a:avLst/>
          </a:prstGeom>
        </p:spPr>
      </p:pic>
      <p:pic>
        <p:nvPicPr>
          <p:cNvPr id="11" name="Picture 10">
            <a:extLst>
              <a:ext uri="{FF2B5EF4-FFF2-40B4-BE49-F238E27FC236}">
                <a16:creationId xmlns:a16="http://schemas.microsoft.com/office/drawing/2014/main" id="{35FEE045-52BA-4B14-B516-CDACE2FCF32B}"/>
              </a:ext>
            </a:extLst>
          </p:cNvPr>
          <p:cNvPicPr>
            <a:picLocks noChangeAspect="1"/>
          </p:cNvPicPr>
          <p:nvPr/>
        </p:nvPicPr>
        <p:blipFill>
          <a:blip r:embed="rId8"/>
          <a:stretch>
            <a:fillRect/>
          </a:stretch>
        </p:blipFill>
        <p:spPr>
          <a:xfrm>
            <a:off x="4164657" y="4449961"/>
            <a:ext cx="1858335" cy="1615580"/>
          </a:xfrm>
          <a:prstGeom prst="rect">
            <a:avLst/>
          </a:prstGeom>
        </p:spPr>
      </p:pic>
      <p:pic>
        <p:nvPicPr>
          <p:cNvPr id="12" name="Picture 11">
            <a:extLst>
              <a:ext uri="{FF2B5EF4-FFF2-40B4-BE49-F238E27FC236}">
                <a16:creationId xmlns:a16="http://schemas.microsoft.com/office/drawing/2014/main" id="{826A448A-2175-4C8C-BBEB-B4699E12CBE5}"/>
              </a:ext>
            </a:extLst>
          </p:cNvPr>
          <p:cNvPicPr>
            <a:picLocks noChangeAspect="1"/>
          </p:cNvPicPr>
          <p:nvPr/>
        </p:nvPicPr>
        <p:blipFill>
          <a:blip r:embed="rId9"/>
          <a:stretch>
            <a:fillRect/>
          </a:stretch>
        </p:blipFill>
        <p:spPr>
          <a:xfrm>
            <a:off x="6022992" y="4575162"/>
            <a:ext cx="1390008" cy="1917712"/>
          </a:xfrm>
          <a:prstGeom prst="rect">
            <a:avLst/>
          </a:prstGeom>
        </p:spPr>
      </p:pic>
      <p:pic>
        <p:nvPicPr>
          <p:cNvPr id="13" name="Picture 12">
            <a:extLst>
              <a:ext uri="{FF2B5EF4-FFF2-40B4-BE49-F238E27FC236}">
                <a16:creationId xmlns:a16="http://schemas.microsoft.com/office/drawing/2014/main" id="{235EFA8A-A130-452A-8246-4E4449C27FC6}"/>
              </a:ext>
            </a:extLst>
          </p:cNvPr>
          <p:cNvPicPr>
            <a:picLocks noChangeAspect="1"/>
          </p:cNvPicPr>
          <p:nvPr/>
        </p:nvPicPr>
        <p:blipFill>
          <a:blip r:embed="rId10"/>
          <a:stretch>
            <a:fillRect/>
          </a:stretch>
        </p:blipFill>
        <p:spPr>
          <a:xfrm>
            <a:off x="7749163" y="3767372"/>
            <a:ext cx="1522172" cy="1615580"/>
          </a:xfrm>
          <a:prstGeom prst="rect">
            <a:avLst/>
          </a:prstGeom>
        </p:spPr>
      </p:pic>
    </p:spTree>
    <p:extLst>
      <p:ext uri="{BB962C8B-B14F-4D97-AF65-F5344CB8AC3E}">
        <p14:creationId xmlns:p14="http://schemas.microsoft.com/office/powerpoint/2010/main" val="1660457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CAF3F-1A71-4073-B3C6-76070A3D5CE6}"/>
              </a:ext>
            </a:extLst>
          </p:cNvPr>
          <p:cNvSpPr>
            <a:spLocks noGrp="1"/>
          </p:cNvSpPr>
          <p:nvPr>
            <p:ph type="title"/>
          </p:nvPr>
        </p:nvSpPr>
        <p:spPr>
          <a:xfrm>
            <a:off x="838200" y="1"/>
            <a:ext cx="10515600" cy="1143000"/>
          </a:xfrm>
        </p:spPr>
        <p:txBody>
          <a:bodyPr/>
          <a:lstStyle/>
          <a:p>
            <a:pPr algn="ctr"/>
            <a:r>
              <a:rPr lang="en-GB" b="1" u="sng" dirty="0"/>
              <a:t>English Tuesday Continued</a:t>
            </a:r>
          </a:p>
        </p:txBody>
      </p:sp>
      <p:pic>
        <p:nvPicPr>
          <p:cNvPr id="6" name="Content Placeholder 5">
            <a:extLst>
              <a:ext uri="{FF2B5EF4-FFF2-40B4-BE49-F238E27FC236}">
                <a16:creationId xmlns:a16="http://schemas.microsoft.com/office/drawing/2014/main" id="{75277392-419F-4573-998B-D849BA62454C}"/>
              </a:ext>
            </a:extLst>
          </p:cNvPr>
          <p:cNvPicPr>
            <a:picLocks noGrp="1" noChangeAspect="1"/>
          </p:cNvPicPr>
          <p:nvPr>
            <p:ph idx="1"/>
          </p:nvPr>
        </p:nvPicPr>
        <p:blipFill>
          <a:blip r:embed="rId2"/>
          <a:stretch>
            <a:fillRect/>
          </a:stretch>
        </p:blipFill>
        <p:spPr>
          <a:xfrm>
            <a:off x="5406189" y="1528859"/>
            <a:ext cx="6208295" cy="1083632"/>
          </a:xfrm>
          <a:prstGeom prst="rect">
            <a:avLst/>
          </a:prstGeom>
        </p:spPr>
      </p:pic>
      <p:pic>
        <p:nvPicPr>
          <p:cNvPr id="4" name="Picture 3">
            <a:extLst>
              <a:ext uri="{FF2B5EF4-FFF2-40B4-BE49-F238E27FC236}">
                <a16:creationId xmlns:a16="http://schemas.microsoft.com/office/drawing/2014/main" id="{1ABB1479-4221-4F25-8149-929D307DEDFE}"/>
              </a:ext>
            </a:extLst>
          </p:cNvPr>
          <p:cNvPicPr>
            <a:picLocks noChangeAspect="1"/>
          </p:cNvPicPr>
          <p:nvPr/>
        </p:nvPicPr>
        <p:blipFill>
          <a:blip r:embed="rId3"/>
          <a:stretch>
            <a:fillRect/>
          </a:stretch>
        </p:blipFill>
        <p:spPr>
          <a:xfrm>
            <a:off x="281675" y="874747"/>
            <a:ext cx="3651821" cy="1987468"/>
          </a:xfrm>
          <a:prstGeom prst="rect">
            <a:avLst/>
          </a:prstGeom>
        </p:spPr>
      </p:pic>
      <p:sp>
        <p:nvSpPr>
          <p:cNvPr id="5" name="TextBox 4">
            <a:extLst>
              <a:ext uri="{FF2B5EF4-FFF2-40B4-BE49-F238E27FC236}">
                <a16:creationId xmlns:a16="http://schemas.microsoft.com/office/drawing/2014/main" id="{051FB78E-C0A6-4C69-98E1-F91FD5F1A9B2}"/>
              </a:ext>
            </a:extLst>
          </p:cNvPr>
          <p:cNvSpPr txBox="1"/>
          <p:nvPr/>
        </p:nvSpPr>
        <p:spPr>
          <a:xfrm rot="10800000" flipV="1">
            <a:off x="2680137" y="1499148"/>
            <a:ext cx="2506718"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dirty="0"/>
              <a:t>Film clip 1:46 – 2:10 </a:t>
            </a:r>
          </a:p>
        </p:txBody>
      </p:sp>
      <p:pic>
        <p:nvPicPr>
          <p:cNvPr id="7" name="Picture 6">
            <a:extLst>
              <a:ext uri="{FF2B5EF4-FFF2-40B4-BE49-F238E27FC236}">
                <a16:creationId xmlns:a16="http://schemas.microsoft.com/office/drawing/2014/main" id="{45865468-51E0-44F0-BE16-C77698DFF879}"/>
              </a:ext>
            </a:extLst>
          </p:cNvPr>
          <p:cNvPicPr>
            <a:picLocks noChangeAspect="1"/>
          </p:cNvPicPr>
          <p:nvPr/>
        </p:nvPicPr>
        <p:blipFill>
          <a:blip r:embed="rId4"/>
          <a:stretch>
            <a:fillRect/>
          </a:stretch>
        </p:blipFill>
        <p:spPr>
          <a:xfrm>
            <a:off x="4157673" y="2767095"/>
            <a:ext cx="7456811" cy="1087286"/>
          </a:xfrm>
          <a:prstGeom prst="rect">
            <a:avLst/>
          </a:prstGeom>
        </p:spPr>
      </p:pic>
      <p:pic>
        <p:nvPicPr>
          <p:cNvPr id="8" name="Picture 7">
            <a:extLst>
              <a:ext uri="{FF2B5EF4-FFF2-40B4-BE49-F238E27FC236}">
                <a16:creationId xmlns:a16="http://schemas.microsoft.com/office/drawing/2014/main" id="{63AD296F-3E0D-4E25-869A-2C9E32DB7ECD}"/>
              </a:ext>
            </a:extLst>
          </p:cNvPr>
          <p:cNvPicPr>
            <a:picLocks noChangeAspect="1"/>
          </p:cNvPicPr>
          <p:nvPr/>
        </p:nvPicPr>
        <p:blipFill>
          <a:blip r:embed="rId5"/>
          <a:stretch>
            <a:fillRect/>
          </a:stretch>
        </p:blipFill>
        <p:spPr>
          <a:xfrm>
            <a:off x="281675" y="3418550"/>
            <a:ext cx="1750253" cy="2834886"/>
          </a:xfrm>
          <a:prstGeom prst="rect">
            <a:avLst/>
          </a:prstGeom>
        </p:spPr>
      </p:pic>
      <p:pic>
        <p:nvPicPr>
          <p:cNvPr id="9" name="Picture 8">
            <a:extLst>
              <a:ext uri="{FF2B5EF4-FFF2-40B4-BE49-F238E27FC236}">
                <a16:creationId xmlns:a16="http://schemas.microsoft.com/office/drawing/2014/main" id="{76F775E2-2BB6-483B-AAFA-F83C2E1BCF37}"/>
              </a:ext>
            </a:extLst>
          </p:cNvPr>
          <p:cNvPicPr>
            <a:picLocks noChangeAspect="1"/>
          </p:cNvPicPr>
          <p:nvPr/>
        </p:nvPicPr>
        <p:blipFill>
          <a:blip r:embed="rId6"/>
          <a:stretch>
            <a:fillRect/>
          </a:stretch>
        </p:blipFill>
        <p:spPr>
          <a:xfrm>
            <a:off x="2388947" y="3159935"/>
            <a:ext cx="1544549" cy="3388611"/>
          </a:xfrm>
          <a:prstGeom prst="rect">
            <a:avLst/>
          </a:prstGeom>
        </p:spPr>
      </p:pic>
      <p:pic>
        <p:nvPicPr>
          <p:cNvPr id="10" name="Picture 9">
            <a:extLst>
              <a:ext uri="{FF2B5EF4-FFF2-40B4-BE49-F238E27FC236}">
                <a16:creationId xmlns:a16="http://schemas.microsoft.com/office/drawing/2014/main" id="{562C668D-7374-45BF-A621-EE895ECE3617}"/>
              </a:ext>
            </a:extLst>
          </p:cNvPr>
          <p:cNvPicPr>
            <a:picLocks noChangeAspect="1"/>
          </p:cNvPicPr>
          <p:nvPr/>
        </p:nvPicPr>
        <p:blipFill>
          <a:blip r:embed="rId7"/>
          <a:stretch>
            <a:fillRect/>
          </a:stretch>
        </p:blipFill>
        <p:spPr>
          <a:xfrm>
            <a:off x="4157673" y="3895566"/>
            <a:ext cx="1353429" cy="1170533"/>
          </a:xfrm>
          <a:prstGeom prst="rect">
            <a:avLst/>
          </a:prstGeom>
        </p:spPr>
      </p:pic>
      <p:pic>
        <p:nvPicPr>
          <p:cNvPr id="11" name="Picture 10">
            <a:extLst>
              <a:ext uri="{FF2B5EF4-FFF2-40B4-BE49-F238E27FC236}">
                <a16:creationId xmlns:a16="http://schemas.microsoft.com/office/drawing/2014/main" id="{C100B6F2-2B32-46AB-BAB7-42523884EF26}"/>
              </a:ext>
            </a:extLst>
          </p:cNvPr>
          <p:cNvPicPr>
            <a:picLocks noChangeAspect="1"/>
          </p:cNvPicPr>
          <p:nvPr/>
        </p:nvPicPr>
        <p:blipFill>
          <a:blip r:embed="rId8"/>
          <a:stretch>
            <a:fillRect/>
          </a:stretch>
        </p:blipFill>
        <p:spPr>
          <a:xfrm>
            <a:off x="6391976" y="3744750"/>
            <a:ext cx="1390008" cy="1414395"/>
          </a:xfrm>
          <a:prstGeom prst="rect">
            <a:avLst/>
          </a:prstGeom>
        </p:spPr>
      </p:pic>
      <p:pic>
        <p:nvPicPr>
          <p:cNvPr id="12" name="Picture 11">
            <a:extLst>
              <a:ext uri="{FF2B5EF4-FFF2-40B4-BE49-F238E27FC236}">
                <a16:creationId xmlns:a16="http://schemas.microsoft.com/office/drawing/2014/main" id="{B007C2D8-3884-4D51-827D-403250E9E978}"/>
              </a:ext>
            </a:extLst>
          </p:cNvPr>
          <p:cNvPicPr>
            <a:picLocks noChangeAspect="1"/>
          </p:cNvPicPr>
          <p:nvPr/>
        </p:nvPicPr>
        <p:blipFill>
          <a:blip r:embed="rId9"/>
          <a:stretch>
            <a:fillRect/>
          </a:stretch>
        </p:blipFill>
        <p:spPr>
          <a:xfrm>
            <a:off x="5105609" y="5107284"/>
            <a:ext cx="1286367" cy="1621677"/>
          </a:xfrm>
          <a:prstGeom prst="rect">
            <a:avLst/>
          </a:prstGeom>
        </p:spPr>
      </p:pic>
      <p:pic>
        <p:nvPicPr>
          <p:cNvPr id="13" name="Picture 12">
            <a:extLst>
              <a:ext uri="{FF2B5EF4-FFF2-40B4-BE49-F238E27FC236}">
                <a16:creationId xmlns:a16="http://schemas.microsoft.com/office/drawing/2014/main" id="{02528E58-2F4C-4A37-A114-9488E99CCC01}"/>
              </a:ext>
            </a:extLst>
          </p:cNvPr>
          <p:cNvPicPr>
            <a:picLocks noChangeAspect="1"/>
          </p:cNvPicPr>
          <p:nvPr/>
        </p:nvPicPr>
        <p:blipFill>
          <a:blip r:embed="rId10"/>
          <a:stretch>
            <a:fillRect/>
          </a:stretch>
        </p:blipFill>
        <p:spPr>
          <a:xfrm>
            <a:off x="6641431" y="5299530"/>
            <a:ext cx="5268894" cy="1225049"/>
          </a:xfrm>
          <a:prstGeom prst="rect">
            <a:avLst/>
          </a:prstGeom>
        </p:spPr>
      </p:pic>
    </p:spTree>
    <p:extLst>
      <p:ext uri="{BB962C8B-B14F-4D97-AF65-F5344CB8AC3E}">
        <p14:creationId xmlns:p14="http://schemas.microsoft.com/office/powerpoint/2010/main" val="4036793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AB633-2504-4C36-B339-F9985AF9C71E}"/>
              </a:ext>
            </a:extLst>
          </p:cNvPr>
          <p:cNvSpPr>
            <a:spLocks noGrp="1"/>
          </p:cNvSpPr>
          <p:nvPr>
            <p:ph type="title"/>
          </p:nvPr>
        </p:nvSpPr>
        <p:spPr>
          <a:xfrm>
            <a:off x="838200" y="160421"/>
            <a:ext cx="10515600" cy="1053524"/>
          </a:xfrm>
        </p:spPr>
        <p:txBody>
          <a:bodyPr/>
          <a:lstStyle/>
          <a:p>
            <a:pPr algn="ctr"/>
            <a:r>
              <a:rPr lang="en-GB" b="1" u="sng" dirty="0"/>
              <a:t>English Tuesday continued</a:t>
            </a:r>
          </a:p>
        </p:txBody>
      </p:sp>
      <p:pic>
        <p:nvPicPr>
          <p:cNvPr id="4" name="Content Placeholder 3">
            <a:extLst>
              <a:ext uri="{FF2B5EF4-FFF2-40B4-BE49-F238E27FC236}">
                <a16:creationId xmlns:a16="http://schemas.microsoft.com/office/drawing/2014/main" id="{4C08FD4D-70F3-4999-A26F-05073A06333F}"/>
              </a:ext>
            </a:extLst>
          </p:cNvPr>
          <p:cNvPicPr>
            <a:picLocks noGrp="1" noChangeAspect="1"/>
          </p:cNvPicPr>
          <p:nvPr>
            <p:ph idx="1"/>
          </p:nvPr>
        </p:nvPicPr>
        <p:blipFill>
          <a:blip r:embed="rId2"/>
          <a:stretch>
            <a:fillRect/>
          </a:stretch>
        </p:blipFill>
        <p:spPr>
          <a:xfrm>
            <a:off x="328710" y="1213945"/>
            <a:ext cx="3651821" cy="1987468"/>
          </a:xfrm>
          <a:prstGeom prst="rect">
            <a:avLst/>
          </a:prstGeom>
        </p:spPr>
      </p:pic>
      <p:pic>
        <p:nvPicPr>
          <p:cNvPr id="5" name="Picture 4">
            <a:extLst>
              <a:ext uri="{FF2B5EF4-FFF2-40B4-BE49-F238E27FC236}">
                <a16:creationId xmlns:a16="http://schemas.microsoft.com/office/drawing/2014/main" id="{0B87EEAA-2A4D-40F9-B278-89F611D686E4}"/>
              </a:ext>
            </a:extLst>
          </p:cNvPr>
          <p:cNvPicPr>
            <a:picLocks noChangeAspect="1"/>
          </p:cNvPicPr>
          <p:nvPr/>
        </p:nvPicPr>
        <p:blipFill>
          <a:blip r:embed="rId3"/>
          <a:stretch>
            <a:fillRect/>
          </a:stretch>
        </p:blipFill>
        <p:spPr>
          <a:xfrm>
            <a:off x="2441722" y="1201750"/>
            <a:ext cx="2194750" cy="499915"/>
          </a:xfrm>
          <a:prstGeom prst="rect">
            <a:avLst/>
          </a:prstGeom>
        </p:spPr>
      </p:pic>
      <p:pic>
        <p:nvPicPr>
          <p:cNvPr id="6" name="Picture 5">
            <a:extLst>
              <a:ext uri="{FF2B5EF4-FFF2-40B4-BE49-F238E27FC236}">
                <a16:creationId xmlns:a16="http://schemas.microsoft.com/office/drawing/2014/main" id="{7A8FCD7E-8088-43FA-A980-9D78600CEE4D}"/>
              </a:ext>
            </a:extLst>
          </p:cNvPr>
          <p:cNvPicPr>
            <a:picLocks noChangeAspect="1"/>
          </p:cNvPicPr>
          <p:nvPr/>
        </p:nvPicPr>
        <p:blipFill>
          <a:blip r:embed="rId4"/>
          <a:stretch>
            <a:fillRect/>
          </a:stretch>
        </p:blipFill>
        <p:spPr>
          <a:xfrm>
            <a:off x="4748628" y="1067627"/>
            <a:ext cx="7267062" cy="768163"/>
          </a:xfrm>
          <a:prstGeom prst="rect">
            <a:avLst/>
          </a:prstGeom>
        </p:spPr>
      </p:pic>
      <p:pic>
        <p:nvPicPr>
          <p:cNvPr id="7" name="Picture 6">
            <a:extLst>
              <a:ext uri="{FF2B5EF4-FFF2-40B4-BE49-F238E27FC236}">
                <a16:creationId xmlns:a16="http://schemas.microsoft.com/office/drawing/2014/main" id="{25AB00CB-8C29-4392-B216-33AAE21603DD}"/>
              </a:ext>
            </a:extLst>
          </p:cNvPr>
          <p:cNvPicPr>
            <a:picLocks noChangeAspect="1"/>
          </p:cNvPicPr>
          <p:nvPr/>
        </p:nvPicPr>
        <p:blipFill>
          <a:blip r:embed="rId5"/>
          <a:stretch>
            <a:fillRect/>
          </a:stretch>
        </p:blipFill>
        <p:spPr>
          <a:xfrm>
            <a:off x="4141607" y="2231626"/>
            <a:ext cx="7721683" cy="1820112"/>
          </a:xfrm>
          <a:prstGeom prst="rect">
            <a:avLst/>
          </a:prstGeom>
        </p:spPr>
      </p:pic>
      <p:pic>
        <p:nvPicPr>
          <p:cNvPr id="8" name="Picture 7">
            <a:extLst>
              <a:ext uri="{FF2B5EF4-FFF2-40B4-BE49-F238E27FC236}">
                <a16:creationId xmlns:a16="http://schemas.microsoft.com/office/drawing/2014/main" id="{50990B39-C62A-4FAF-8C75-D79FEC972973}"/>
              </a:ext>
            </a:extLst>
          </p:cNvPr>
          <p:cNvPicPr>
            <a:picLocks noChangeAspect="1"/>
          </p:cNvPicPr>
          <p:nvPr/>
        </p:nvPicPr>
        <p:blipFill>
          <a:blip r:embed="rId6"/>
          <a:stretch>
            <a:fillRect/>
          </a:stretch>
        </p:blipFill>
        <p:spPr>
          <a:xfrm>
            <a:off x="358711" y="3429000"/>
            <a:ext cx="1469263" cy="2834886"/>
          </a:xfrm>
          <a:prstGeom prst="rect">
            <a:avLst/>
          </a:prstGeom>
        </p:spPr>
      </p:pic>
      <p:pic>
        <p:nvPicPr>
          <p:cNvPr id="9" name="Picture 8">
            <a:extLst>
              <a:ext uri="{FF2B5EF4-FFF2-40B4-BE49-F238E27FC236}">
                <a16:creationId xmlns:a16="http://schemas.microsoft.com/office/drawing/2014/main" id="{81973A45-B65D-4BED-8559-10658B89F51F}"/>
              </a:ext>
            </a:extLst>
          </p:cNvPr>
          <p:cNvPicPr>
            <a:picLocks noChangeAspect="1"/>
          </p:cNvPicPr>
          <p:nvPr/>
        </p:nvPicPr>
        <p:blipFill>
          <a:blip r:embed="rId7"/>
          <a:stretch>
            <a:fillRect/>
          </a:stretch>
        </p:blipFill>
        <p:spPr>
          <a:xfrm>
            <a:off x="2438109" y="3307909"/>
            <a:ext cx="1542422" cy="3389670"/>
          </a:xfrm>
          <a:prstGeom prst="rect">
            <a:avLst/>
          </a:prstGeom>
        </p:spPr>
      </p:pic>
      <p:pic>
        <p:nvPicPr>
          <p:cNvPr id="11" name="Picture 10">
            <a:extLst>
              <a:ext uri="{FF2B5EF4-FFF2-40B4-BE49-F238E27FC236}">
                <a16:creationId xmlns:a16="http://schemas.microsoft.com/office/drawing/2014/main" id="{0FB97C14-6151-4958-93E5-3BE7B5899A55}"/>
              </a:ext>
            </a:extLst>
          </p:cNvPr>
          <p:cNvPicPr>
            <a:picLocks noChangeAspect="1"/>
          </p:cNvPicPr>
          <p:nvPr/>
        </p:nvPicPr>
        <p:blipFill>
          <a:blip r:embed="rId8"/>
          <a:stretch>
            <a:fillRect/>
          </a:stretch>
        </p:blipFill>
        <p:spPr>
          <a:xfrm>
            <a:off x="4245311" y="3822362"/>
            <a:ext cx="1542421" cy="1333985"/>
          </a:xfrm>
          <a:prstGeom prst="rect">
            <a:avLst/>
          </a:prstGeom>
        </p:spPr>
      </p:pic>
      <p:pic>
        <p:nvPicPr>
          <p:cNvPr id="12" name="Picture 11">
            <a:extLst>
              <a:ext uri="{FF2B5EF4-FFF2-40B4-BE49-F238E27FC236}">
                <a16:creationId xmlns:a16="http://schemas.microsoft.com/office/drawing/2014/main" id="{1AD16095-4096-44D6-91EE-8D3768DAB6B4}"/>
              </a:ext>
            </a:extLst>
          </p:cNvPr>
          <p:cNvPicPr>
            <a:picLocks noChangeAspect="1"/>
          </p:cNvPicPr>
          <p:nvPr/>
        </p:nvPicPr>
        <p:blipFill>
          <a:blip r:embed="rId9"/>
          <a:stretch>
            <a:fillRect/>
          </a:stretch>
        </p:blipFill>
        <p:spPr>
          <a:xfrm>
            <a:off x="6735620" y="3770860"/>
            <a:ext cx="1286367" cy="1621677"/>
          </a:xfrm>
          <a:prstGeom prst="rect">
            <a:avLst/>
          </a:prstGeom>
        </p:spPr>
      </p:pic>
      <p:pic>
        <p:nvPicPr>
          <p:cNvPr id="13" name="Picture 12">
            <a:extLst>
              <a:ext uri="{FF2B5EF4-FFF2-40B4-BE49-F238E27FC236}">
                <a16:creationId xmlns:a16="http://schemas.microsoft.com/office/drawing/2014/main" id="{8323E2BB-81F0-4571-9FE8-9A0748B94279}"/>
              </a:ext>
            </a:extLst>
          </p:cNvPr>
          <p:cNvPicPr>
            <a:picLocks noChangeAspect="1"/>
          </p:cNvPicPr>
          <p:nvPr/>
        </p:nvPicPr>
        <p:blipFill>
          <a:blip r:embed="rId10"/>
          <a:stretch>
            <a:fillRect/>
          </a:stretch>
        </p:blipFill>
        <p:spPr>
          <a:xfrm>
            <a:off x="4871668" y="5283184"/>
            <a:ext cx="1390008" cy="1414395"/>
          </a:xfrm>
          <a:prstGeom prst="rect">
            <a:avLst/>
          </a:prstGeom>
        </p:spPr>
      </p:pic>
      <p:pic>
        <p:nvPicPr>
          <p:cNvPr id="15" name="Picture 14">
            <a:extLst>
              <a:ext uri="{FF2B5EF4-FFF2-40B4-BE49-F238E27FC236}">
                <a16:creationId xmlns:a16="http://schemas.microsoft.com/office/drawing/2014/main" id="{75C488E1-BC38-44B3-9289-8BBE9D1A2037}"/>
              </a:ext>
            </a:extLst>
          </p:cNvPr>
          <p:cNvPicPr>
            <a:picLocks noChangeAspect="1"/>
          </p:cNvPicPr>
          <p:nvPr/>
        </p:nvPicPr>
        <p:blipFill>
          <a:blip r:embed="rId11"/>
          <a:stretch>
            <a:fillRect/>
          </a:stretch>
        </p:blipFill>
        <p:spPr>
          <a:xfrm>
            <a:off x="6469375" y="5274071"/>
            <a:ext cx="5721677" cy="1322355"/>
          </a:xfrm>
          <a:prstGeom prst="rect">
            <a:avLst/>
          </a:prstGeom>
        </p:spPr>
      </p:pic>
    </p:spTree>
    <p:extLst>
      <p:ext uri="{BB962C8B-B14F-4D97-AF65-F5344CB8AC3E}">
        <p14:creationId xmlns:p14="http://schemas.microsoft.com/office/powerpoint/2010/main" val="665663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27F4C-A9C7-437E-8D35-C56670CCCC26}"/>
              </a:ext>
            </a:extLst>
          </p:cNvPr>
          <p:cNvSpPr>
            <a:spLocks noGrp="1"/>
          </p:cNvSpPr>
          <p:nvPr>
            <p:ph type="title"/>
          </p:nvPr>
        </p:nvSpPr>
        <p:spPr>
          <a:xfrm>
            <a:off x="838200" y="112296"/>
            <a:ext cx="10515600" cy="1123398"/>
          </a:xfrm>
        </p:spPr>
        <p:txBody>
          <a:bodyPr/>
          <a:lstStyle/>
          <a:p>
            <a:pPr algn="ctr"/>
            <a:r>
              <a:rPr lang="en-GB" b="1" u="sng" dirty="0"/>
              <a:t>Maths - Tuesday</a:t>
            </a:r>
          </a:p>
        </p:txBody>
      </p:sp>
      <p:pic>
        <p:nvPicPr>
          <p:cNvPr id="4" name="Content Placeholder 3">
            <a:extLst>
              <a:ext uri="{FF2B5EF4-FFF2-40B4-BE49-F238E27FC236}">
                <a16:creationId xmlns:a16="http://schemas.microsoft.com/office/drawing/2014/main" id="{41475415-E073-402C-A308-3E20F4912ACC}"/>
              </a:ext>
            </a:extLst>
          </p:cNvPr>
          <p:cNvPicPr>
            <a:picLocks noGrp="1" noChangeAspect="1"/>
          </p:cNvPicPr>
          <p:nvPr>
            <p:ph idx="1"/>
          </p:nvPr>
        </p:nvPicPr>
        <p:blipFill>
          <a:blip r:embed="rId2"/>
          <a:stretch>
            <a:fillRect/>
          </a:stretch>
        </p:blipFill>
        <p:spPr>
          <a:xfrm>
            <a:off x="614855" y="1056291"/>
            <a:ext cx="8577271" cy="5801710"/>
          </a:xfrm>
          <a:prstGeom prst="rect">
            <a:avLst/>
          </a:prstGeom>
        </p:spPr>
      </p:pic>
      <p:sp>
        <p:nvSpPr>
          <p:cNvPr id="6" name="TextBox 5">
            <a:extLst>
              <a:ext uri="{FF2B5EF4-FFF2-40B4-BE49-F238E27FC236}">
                <a16:creationId xmlns:a16="http://schemas.microsoft.com/office/drawing/2014/main" id="{604E0582-3F02-4EB2-A37C-95878459BCE2}"/>
              </a:ext>
            </a:extLst>
          </p:cNvPr>
          <p:cNvSpPr txBox="1"/>
          <p:nvPr/>
        </p:nvSpPr>
        <p:spPr>
          <a:xfrm>
            <a:off x="6096000" y="4106779"/>
            <a:ext cx="112295" cy="2117558"/>
          </a:xfrm>
          <a:prstGeom prst="rect">
            <a:avLst/>
          </a:prstGeom>
          <a:noFill/>
        </p:spPr>
        <p:txBody>
          <a:bodyPr wrap="square" rtlCol="0">
            <a:spAutoFit/>
          </a:bodyPr>
          <a:lstStyle/>
          <a:p>
            <a:endParaRPr lang="en-GB" dirty="0"/>
          </a:p>
        </p:txBody>
      </p:sp>
      <p:sp>
        <p:nvSpPr>
          <p:cNvPr id="10" name="Rectangle 9">
            <a:extLst>
              <a:ext uri="{FF2B5EF4-FFF2-40B4-BE49-F238E27FC236}">
                <a16:creationId xmlns:a16="http://schemas.microsoft.com/office/drawing/2014/main" id="{2779A325-1B86-402E-9B56-06A88C629AF8}"/>
              </a:ext>
            </a:extLst>
          </p:cNvPr>
          <p:cNvSpPr/>
          <p:nvPr/>
        </p:nvSpPr>
        <p:spPr>
          <a:xfrm>
            <a:off x="8891752" y="3903960"/>
            <a:ext cx="3026978" cy="1754326"/>
          </a:xfrm>
          <a:prstGeom prst="rect">
            <a:avLst/>
          </a:prstGeom>
        </p:spPr>
        <p:txBody>
          <a:bodyPr wrap="square">
            <a:spAutoFit/>
          </a:bodyPr>
          <a:lstStyle/>
          <a:p>
            <a:r>
              <a:rPr lang="en-GB" dirty="0">
                <a:solidFill>
                  <a:srgbClr val="FF0000"/>
                </a:solidFill>
              </a:rPr>
              <a:t>Tip – children could write out the 3 and 7 times table to help them find the answers and don’t forget  there is more than one of each creature.</a:t>
            </a:r>
          </a:p>
        </p:txBody>
      </p:sp>
    </p:spTree>
    <p:extLst>
      <p:ext uri="{BB962C8B-B14F-4D97-AF65-F5344CB8AC3E}">
        <p14:creationId xmlns:p14="http://schemas.microsoft.com/office/powerpoint/2010/main" val="453401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823"/>
            <a:ext cx="10515600" cy="908056"/>
          </a:xfrm>
        </p:spPr>
        <p:txBody>
          <a:bodyPr/>
          <a:lstStyle/>
          <a:p>
            <a:pPr algn="ctr"/>
            <a:r>
              <a:rPr lang="en-GB" b="1" u="sng" dirty="0"/>
              <a:t>English Wednesday </a:t>
            </a:r>
          </a:p>
        </p:txBody>
      </p:sp>
      <p:sp>
        <p:nvSpPr>
          <p:cNvPr id="6" name="TextBox 5"/>
          <p:cNvSpPr txBox="1"/>
          <p:nvPr/>
        </p:nvSpPr>
        <p:spPr>
          <a:xfrm>
            <a:off x="6096000" y="1219200"/>
            <a:ext cx="5257800" cy="2031325"/>
          </a:xfrm>
          <a:prstGeom prst="rect">
            <a:avLst/>
          </a:prstGeom>
          <a:noFill/>
        </p:spPr>
        <p:txBody>
          <a:bodyPr wrap="square" rtlCol="0">
            <a:spAutoFit/>
          </a:bodyPr>
          <a:lstStyle/>
          <a:p>
            <a:r>
              <a:rPr lang="en-GB" dirty="0"/>
              <a:t> In this sentence I want to use some adverbs to show how unkind the birds are being.  An adverb is a word that adds more details to the action word. It is still going to be a negative sentence, because there are being really horrible to Peck.   The birds are laughing I want to choose some words that will tell me how they are laughing.  </a:t>
            </a:r>
          </a:p>
        </p:txBody>
      </p:sp>
      <p:pic>
        <p:nvPicPr>
          <p:cNvPr id="11" name="Content Placeholder 10">
            <a:extLst>
              <a:ext uri="{FF2B5EF4-FFF2-40B4-BE49-F238E27FC236}">
                <a16:creationId xmlns:a16="http://schemas.microsoft.com/office/drawing/2014/main" id="{E9492867-0935-4B09-9091-91EA03B07C58}"/>
              </a:ext>
            </a:extLst>
          </p:cNvPr>
          <p:cNvPicPr>
            <a:picLocks noGrp="1" noChangeAspect="1"/>
          </p:cNvPicPr>
          <p:nvPr>
            <p:ph idx="1"/>
          </p:nvPr>
        </p:nvPicPr>
        <p:blipFill>
          <a:blip r:embed="rId3"/>
          <a:stretch>
            <a:fillRect/>
          </a:stretch>
        </p:blipFill>
        <p:spPr>
          <a:xfrm>
            <a:off x="4451820" y="3429000"/>
            <a:ext cx="6742760" cy="1140051"/>
          </a:xfrm>
          <a:prstGeom prst="rect">
            <a:avLst/>
          </a:prstGeom>
        </p:spPr>
      </p:pic>
      <p:pic>
        <p:nvPicPr>
          <p:cNvPr id="10" name="Picture 9">
            <a:extLst>
              <a:ext uri="{FF2B5EF4-FFF2-40B4-BE49-F238E27FC236}">
                <a16:creationId xmlns:a16="http://schemas.microsoft.com/office/drawing/2014/main" id="{89E73C79-41DF-4835-89FA-1FA806088E65}"/>
              </a:ext>
            </a:extLst>
          </p:cNvPr>
          <p:cNvPicPr>
            <a:picLocks noChangeAspect="1"/>
          </p:cNvPicPr>
          <p:nvPr/>
        </p:nvPicPr>
        <p:blipFill>
          <a:blip r:embed="rId4"/>
          <a:stretch>
            <a:fillRect/>
          </a:stretch>
        </p:blipFill>
        <p:spPr>
          <a:xfrm>
            <a:off x="679208" y="1115878"/>
            <a:ext cx="3289632" cy="1788832"/>
          </a:xfrm>
          <a:prstGeom prst="rect">
            <a:avLst/>
          </a:prstGeom>
        </p:spPr>
      </p:pic>
      <p:sp>
        <p:nvSpPr>
          <p:cNvPr id="12" name="Rectangle 11">
            <a:extLst>
              <a:ext uri="{FF2B5EF4-FFF2-40B4-BE49-F238E27FC236}">
                <a16:creationId xmlns:a16="http://schemas.microsoft.com/office/drawing/2014/main" id="{F9FB53EE-EBDD-4DE9-877F-1C26CFDCC233}"/>
              </a:ext>
            </a:extLst>
          </p:cNvPr>
          <p:cNvSpPr/>
          <p:nvPr/>
        </p:nvSpPr>
        <p:spPr>
          <a:xfrm rot="10800000" flipV="1">
            <a:off x="8157028" y="4706871"/>
            <a:ext cx="3355763" cy="1200329"/>
          </a:xfrm>
          <a:prstGeom prst="rect">
            <a:avLst/>
          </a:prstGeom>
        </p:spPr>
        <p:txBody>
          <a:bodyPr wrap="square">
            <a:spAutoFit/>
          </a:bodyPr>
          <a:lstStyle/>
          <a:p>
            <a:r>
              <a:rPr lang="en-GB" dirty="0"/>
              <a:t>Now have a go at writing your sentence.  </a:t>
            </a:r>
          </a:p>
          <a:p>
            <a:r>
              <a:rPr lang="en-GB" dirty="0"/>
              <a:t>Remember to stay in this part of the story!</a:t>
            </a:r>
          </a:p>
        </p:txBody>
      </p:sp>
      <p:pic>
        <p:nvPicPr>
          <p:cNvPr id="13" name="Picture 12">
            <a:extLst>
              <a:ext uri="{FF2B5EF4-FFF2-40B4-BE49-F238E27FC236}">
                <a16:creationId xmlns:a16="http://schemas.microsoft.com/office/drawing/2014/main" id="{46F5B322-53E6-48FC-9DA2-D5FBC74077C1}"/>
              </a:ext>
            </a:extLst>
          </p:cNvPr>
          <p:cNvPicPr>
            <a:picLocks noChangeAspect="1"/>
          </p:cNvPicPr>
          <p:nvPr/>
        </p:nvPicPr>
        <p:blipFill>
          <a:blip r:embed="rId5"/>
          <a:stretch>
            <a:fillRect/>
          </a:stretch>
        </p:blipFill>
        <p:spPr>
          <a:xfrm>
            <a:off x="679208" y="3132480"/>
            <a:ext cx="1603387" cy="3517697"/>
          </a:xfrm>
          <a:prstGeom prst="rect">
            <a:avLst/>
          </a:prstGeom>
        </p:spPr>
      </p:pic>
      <p:pic>
        <p:nvPicPr>
          <p:cNvPr id="14" name="Picture 13">
            <a:extLst>
              <a:ext uri="{FF2B5EF4-FFF2-40B4-BE49-F238E27FC236}">
                <a16:creationId xmlns:a16="http://schemas.microsoft.com/office/drawing/2014/main" id="{8C864447-E801-46E5-A9F9-39ECE94F803C}"/>
              </a:ext>
            </a:extLst>
          </p:cNvPr>
          <p:cNvPicPr>
            <a:picLocks noChangeAspect="1"/>
          </p:cNvPicPr>
          <p:nvPr/>
        </p:nvPicPr>
        <p:blipFill>
          <a:blip r:embed="rId6"/>
          <a:stretch>
            <a:fillRect/>
          </a:stretch>
        </p:blipFill>
        <p:spPr>
          <a:xfrm>
            <a:off x="2282595" y="3132480"/>
            <a:ext cx="1609483" cy="2042337"/>
          </a:xfrm>
          <a:prstGeom prst="rect">
            <a:avLst/>
          </a:prstGeom>
        </p:spPr>
      </p:pic>
      <p:pic>
        <p:nvPicPr>
          <p:cNvPr id="15" name="Picture 14">
            <a:extLst>
              <a:ext uri="{FF2B5EF4-FFF2-40B4-BE49-F238E27FC236}">
                <a16:creationId xmlns:a16="http://schemas.microsoft.com/office/drawing/2014/main" id="{534C4BE4-AFB0-4444-AC2C-3C523CF39873}"/>
              </a:ext>
            </a:extLst>
          </p:cNvPr>
          <p:cNvPicPr>
            <a:picLocks noChangeAspect="1"/>
          </p:cNvPicPr>
          <p:nvPr/>
        </p:nvPicPr>
        <p:blipFill>
          <a:blip r:embed="rId7"/>
          <a:stretch>
            <a:fillRect/>
          </a:stretch>
        </p:blipFill>
        <p:spPr>
          <a:xfrm>
            <a:off x="4220694" y="4569050"/>
            <a:ext cx="3355763" cy="1639966"/>
          </a:xfrm>
          <a:prstGeom prst="rect">
            <a:avLst/>
          </a:prstGeom>
        </p:spPr>
      </p:pic>
      <p:pic>
        <p:nvPicPr>
          <p:cNvPr id="16" name="Picture 15">
            <a:extLst>
              <a:ext uri="{FF2B5EF4-FFF2-40B4-BE49-F238E27FC236}">
                <a16:creationId xmlns:a16="http://schemas.microsoft.com/office/drawing/2014/main" id="{6C339D84-180C-4393-96DB-5223E84BC005}"/>
              </a:ext>
            </a:extLst>
          </p:cNvPr>
          <p:cNvPicPr>
            <a:picLocks noChangeAspect="1"/>
          </p:cNvPicPr>
          <p:nvPr/>
        </p:nvPicPr>
        <p:blipFill>
          <a:blip r:embed="rId8"/>
          <a:stretch>
            <a:fillRect/>
          </a:stretch>
        </p:blipFill>
        <p:spPr>
          <a:xfrm>
            <a:off x="2320976" y="5149417"/>
            <a:ext cx="1609483" cy="1639966"/>
          </a:xfrm>
          <a:prstGeom prst="rect">
            <a:avLst/>
          </a:prstGeom>
        </p:spPr>
      </p:pic>
      <p:pic>
        <p:nvPicPr>
          <p:cNvPr id="17" name="Picture 16">
            <a:extLst>
              <a:ext uri="{FF2B5EF4-FFF2-40B4-BE49-F238E27FC236}">
                <a16:creationId xmlns:a16="http://schemas.microsoft.com/office/drawing/2014/main" id="{73E51750-BFED-4A2A-B132-7E7094EE4D49}"/>
              </a:ext>
            </a:extLst>
          </p:cNvPr>
          <p:cNvPicPr>
            <a:picLocks noChangeAspect="1"/>
          </p:cNvPicPr>
          <p:nvPr/>
        </p:nvPicPr>
        <p:blipFill>
          <a:blip r:embed="rId9"/>
          <a:stretch>
            <a:fillRect/>
          </a:stretch>
        </p:blipFill>
        <p:spPr>
          <a:xfrm>
            <a:off x="2892802" y="1155937"/>
            <a:ext cx="2152075" cy="499915"/>
          </a:xfrm>
          <a:prstGeom prst="rect">
            <a:avLst/>
          </a:prstGeom>
        </p:spPr>
      </p:pic>
    </p:spTree>
    <p:extLst>
      <p:ext uri="{BB962C8B-B14F-4D97-AF65-F5344CB8AC3E}">
        <p14:creationId xmlns:p14="http://schemas.microsoft.com/office/powerpoint/2010/main" val="1339058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C8751-B78C-48D4-85BF-6245EB8192ED}"/>
              </a:ext>
            </a:extLst>
          </p:cNvPr>
          <p:cNvSpPr>
            <a:spLocks noGrp="1"/>
          </p:cNvSpPr>
          <p:nvPr>
            <p:ph type="title"/>
          </p:nvPr>
        </p:nvSpPr>
        <p:spPr>
          <a:xfrm>
            <a:off x="838200" y="156747"/>
            <a:ext cx="10515600" cy="943633"/>
          </a:xfrm>
        </p:spPr>
        <p:txBody>
          <a:bodyPr/>
          <a:lstStyle/>
          <a:p>
            <a:pPr algn="ctr"/>
            <a:r>
              <a:rPr lang="en-GB" b="1" dirty="0"/>
              <a:t>Wednesday English continued</a:t>
            </a:r>
          </a:p>
        </p:txBody>
      </p:sp>
      <p:pic>
        <p:nvPicPr>
          <p:cNvPr id="5" name="Content Placeholder 4">
            <a:extLst>
              <a:ext uri="{FF2B5EF4-FFF2-40B4-BE49-F238E27FC236}">
                <a16:creationId xmlns:a16="http://schemas.microsoft.com/office/drawing/2014/main" id="{1092586E-28B3-40B5-9743-B4AE67EDAE5F}"/>
              </a:ext>
            </a:extLst>
          </p:cNvPr>
          <p:cNvPicPr>
            <a:picLocks noGrp="1" noChangeAspect="1"/>
          </p:cNvPicPr>
          <p:nvPr>
            <p:ph idx="1"/>
          </p:nvPr>
        </p:nvPicPr>
        <p:blipFill>
          <a:blip r:embed="rId2"/>
          <a:stretch>
            <a:fillRect/>
          </a:stretch>
        </p:blipFill>
        <p:spPr>
          <a:xfrm>
            <a:off x="788518" y="3183556"/>
            <a:ext cx="1603387" cy="3517697"/>
          </a:xfrm>
          <a:prstGeom prst="rect">
            <a:avLst/>
          </a:prstGeom>
        </p:spPr>
      </p:pic>
      <p:pic>
        <p:nvPicPr>
          <p:cNvPr id="4" name="Picture 3">
            <a:extLst>
              <a:ext uri="{FF2B5EF4-FFF2-40B4-BE49-F238E27FC236}">
                <a16:creationId xmlns:a16="http://schemas.microsoft.com/office/drawing/2014/main" id="{894E2E7F-609F-4635-B615-B8D28852D9A6}"/>
              </a:ext>
            </a:extLst>
          </p:cNvPr>
          <p:cNvPicPr>
            <a:picLocks noChangeAspect="1"/>
          </p:cNvPicPr>
          <p:nvPr/>
        </p:nvPicPr>
        <p:blipFill>
          <a:blip r:embed="rId3"/>
          <a:stretch>
            <a:fillRect/>
          </a:stretch>
        </p:blipFill>
        <p:spPr>
          <a:xfrm>
            <a:off x="407485" y="955067"/>
            <a:ext cx="3968840" cy="2158171"/>
          </a:xfrm>
          <a:prstGeom prst="rect">
            <a:avLst/>
          </a:prstGeom>
        </p:spPr>
      </p:pic>
      <p:pic>
        <p:nvPicPr>
          <p:cNvPr id="7" name="Picture 6">
            <a:extLst>
              <a:ext uri="{FF2B5EF4-FFF2-40B4-BE49-F238E27FC236}">
                <a16:creationId xmlns:a16="http://schemas.microsoft.com/office/drawing/2014/main" id="{8379BC04-69C2-4B55-AD82-0EFA6EC0644F}"/>
              </a:ext>
            </a:extLst>
          </p:cNvPr>
          <p:cNvPicPr>
            <a:picLocks noChangeAspect="1"/>
          </p:cNvPicPr>
          <p:nvPr/>
        </p:nvPicPr>
        <p:blipFill>
          <a:blip r:embed="rId4"/>
          <a:stretch>
            <a:fillRect/>
          </a:stretch>
        </p:blipFill>
        <p:spPr>
          <a:xfrm>
            <a:off x="2881887" y="3113237"/>
            <a:ext cx="1609483" cy="2042337"/>
          </a:xfrm>
          <a:prstGeom prst="rect">
            <a:avLst/>
          </a:prstGeom>
        </p:spPr>
      </p:pic>
      <p:pic>
        <p:nvPicPr>
          <p:cNvPr id="8" name="Picture 7">
            <a:extLst>
              <a:ext uri="{FF2B5EF4-FFF2-40B4-BE49-F238E27FC236}">
                <a16:creationId xmlns:a16="http://schemas.microsoft.com/office/drawing/2014/main" id="{660E19D6-31B7-4C86-9C8D-0B58F5BCD0B5}"/>
              </a:ext>
            </a:extLst>
          </p:cNvPr>
          <p:cNvPicPr>
            <a:picLocks noChangeAspect="1"/>
          </p:cNvPicPr>
          <p:nvPr/>
        </p:nvPicPr>
        <p:blipFill>
          <a:blip r:embed="rId5"/>
          <a:stretch>
            <a:fillRect/>
          </a:stretch>
        </p:blipFill>
        <p:spPr>
          <a:xfrm>
            <a:off x="3012515" y="5126095"/>
            <a:ext cx="1609483" cy="1639966"/>
          </a:xfrm>
          <a:prstGeom prst="rect">
            <a:avLst/>
          </a:prstGeom>
        </p:spPr>
      </p:pic>
      <p:sp>
        <p:nvSpPr>
          <p:cNvPr id="9" name="Rectangle 8">
            <a:extLst>
              <a:ext uri="{FF2B5EF4-FFF2-40B4-BE49-F238E27FC236}">
                <a16:creationId xmlns:a16="http://schemas.microsoft.com/office/drawing/2014/main" id="{29D5A261-56D9-478F-9EA1-791370AA3520}"/>
              </a:ext>
            </a:extLst>
          </p:cNvPr>
          <p:cNvSpPr/>
          <p:nvPr/>
        </p:nvSpPr>
        <p:spPr>
          <a:xfrm>
            <a:off x="5175160" y="1100380"/>
            <a:ext cx="5202554" cy="1200329"/>
          </a:xfrm>
          <a:prstGeom prst="rect">
            <a:avLst/>
          </a:prstGeom>
        </p:spPr>
        <p:txBody>
          <a:bodyPr wrap="square">
            <a:spAutoFit/>
          </a:bodyPr>
          <a:lstStyle/>
          <a:p>
            <a:r>
              <a:rPr lang="en-GB" dirty="0"/>
              <a:t> In this sentence I want to show that the tiny birds kept going and going and going.   So I have chosen to repeat the word on.  I’ve used it three times to show that the birds weren’t stopping. </a:t>
            </a:r>
          </a:p>
        </p:txBody>
      </p:sp>
      <p:pic>
        <p:nvPicPr>
          <p:cNvPr id="10" name="Picture 9">
            <a:extLst>
              <a:ext uri="{FF2B5EF4-FFF2-40B4-BE49-F238E27FC236}">
                <a16:creationId xmlns:a16="http://schemas.microsoft.com/office/drawing/2014/main" id="{69A3A312-9894-4A14-A032-5041BAD650E7}"/>
              </a:ext>
            </a:extLst>
          </p:cNvPr>
          <p:cNvPicPr>
            <a:picLocks noChangeAspect="1"/>
          </p:cNvPicPr>
          <p:nvPr/>
        </p:nvPicPr>
        <p:blipFill>
          <a:blip r:embed="rId6"/>
          <a:stretch>
            <a:fillRect/>
          </a:stretch>
        </p:blipFill>
        <p:spPr>
          <a:xfrm>
            <a:off x="4491370" y="2668793"/>
            <a:ext cx="7018459" cy="1200329"/>
          </a:xfrm>
          <a:prstGeom prst="rect">
            <a:avLst/>
          </a:prstGeom>
        </p:spPr>
      </p:pic>
      <p:sp>
        <p:nvSpPr>
          <p:cNvPr id="11" name="Rectangle 10">
            <a:extLst>
              <a:ext uri="{FF2B5EF4-FFF2-40B4-BE49-F238E27FC236}">
                <a16:creationId xmlns:a16="http://schemas.microsoft.com/office/drawing/2014/main" id="{A253065F-C521-4A44-A4B2-8D1006AA5E2B}"/>
              </a:ext>
            </a:extLst>
          </p:cNvPr>
          <p:cNvSpPr/>
          <p:nvPr/>
        </p:nvSpPr>
        <p:spPr>
          <a:xfrm rot="10800000" flipV="1">
            <a:off x="7570004" y="4729528"/>
            <a:ext cx="3620510" cy="1200329"/>
          </a:xfrm>
          <a:prstGeom prst="rect">
            <a:avLst/>
          </a:prstGeom>
        </p:spPr>
        <p:txBody>
          <a:bodyPr wrap="square">
            <a:spAutoFit/>
          </a:bodyPr>
          <a:lstStyle/>
          <a:p>
            <a:r>
              <a:rPr lang="en-GB" dirty="0"/>
              <a:t>Now have a go at writing your sentence.  </a:t>
            </a:r>
          </a:p>
          <a:p>
            <a:r>
              <a:rPr lang="en-GB" dirty="0"/>
              <a:t>Remember to stay in this part of the story!</a:t>
            </a:r>
          </a:p>
        </p:txBody>
      </p:sp>
      <p:pic>
        <p:nvPicPr>
          <p:cNvPr id="12" name="Picture 11">
            <a:extLst>
              <a:ext uri="{FF2B5EF4-FFF2-40B4-BE49-F238E27FC236}">
                <a16:creationId xmlns:a16="http://schemas.microsoft.com/office/drawing/2014/main" id="{C2898024-C6AB-413D-9C41-5BE8B3F6B79D}"/>
              </a:ext>
            </a:extLst>
          </p:cNvPr>
          <p:cNvPicPr>
            <a:picLocks noChangeAspect="1"/>
          </p:cNvPicPr>
          <p:nvPr/>
        </p:nvPicPr>
        <p:blipFill>
          <a:blip r:embed="rId7"/>
          <a:stretch>
            <a:fillRect/>
          </a:stretch>
        </p:blipFill>
        <p:spPr>
          <a:xfrm>
            <a:off x="2881887" y="1200629"/>
            <a:ext cx="2152075" cy="499915"/>
          </a:xfrm>
          <a:prstGeom prst="rect">
            <a:avLst/>
          </a:prstGeom>
        </p:spPr>
      </p:pic>
    </p:spTree>
    <p:extLst>
      <p:ext uri="{BB962C8B-B14F-4D97-AF65-F5344CB8AC3E}">
        <p14:creationId xmlns:p14="http://schemas.microsoft.com/office/powerpoint/2010/main" val="2599724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CBE93-EAB3-4518-86EE-89E23FF672C8}"/>
              </a:ext>
            </a:extLst>
          </p:cNvPr>
          <p:cNvSpPr>
            <a:spLocks noGrp="1"/>
          </p:cNvSpPr>
          <p:nvPr>
            <p:ph type="title"/>
          </p:nvPr>
        </p:nvSpPr>
        <p:spPr/>
        <p:txBody>
          <a:bodyPr/>
          <a:lstStyle/>
          <a:p>
            <a:pPr algn="ctr"/>
            <a:r>
              <a:rPr lang="en-GB" b="1" u="sng" dirty="0"/>
              <a:t>Wednesday English continued</a:t>
            </a:r>
          </a:p>
        </p:txBody>
      </p:sp>
      <p:pic>
        <p:nvPicPr>
          <p:cNvPr id="5" name="Content Placeholder 4">
            <a:extLst>
              <a:ext uri="{FF2B5EF4-FFF2-40B4-BE49-F238E27FC236}">
                <a16:creationId xmlns:a16="http://schemas.microsoft.com/office/drawing/2014/main" id="{95BE7C32-61C1-46A3-9FFA-78D7512786B1}"/>
              </a:ext>
            </a:extLst>
          </p:cNvPr>
          <p:cNvPicPr>
            <a:picLocks noGrp="1" noChangeAspect="1"/>
          </p:cNvPicPr>
          <p:nvPr>
            <p:ph idx="1"/>
          </p:nvPr>
        </p:nvPicPr>
        <p:blipFill>
          <a:blip r:embed="rId2"/>
          <a:stretch>
            <a:fillRect/>
          </a:stretch>
        </p:blipFill>
        <p:spPr>
          <a:xfrm>
            <a:off x="838200" y="3377322"/>
            <a:ext cx="5257800" cy="3115553"/>
          </a:xfrm>
          <a:prstGeom prst="rect">
            <a:avLst/>
          </a:prstGeom>
        </p:spPr>
      </p:pic>
      <p:pic>
        <p:nvPicPr>
          <p:cNvPr id="4" name="Picture 3">
            <a:extLst>
              <a:ext uri="{FF2B5EF4-FFF2-40B4-BE49-F238E27FC236}">
                <a16:creationId xmlns:a16="http://schemas.microsoft.com/office/drawing/2014/main" id="{D95E7661-BFD5-4D4E-A9E2-54D746768604}"/>
              </a:ext>
            </a:extLst>
          </p:cNvPr>
          <p:cNvPicPr>
            <a:picLocks noChangeAspect="1"/>
          </p:cNvPicPr>
          <p:nvPr/>
        </p:nvPicPr>
        <p:blipFill>
          <a:blip r:embed="rId3"/>
          <a:stretch>
            <a:fillRect/>
          </a:stretch>
        </p:blipFill>
        <p:spPr>
          <a:xfrm>
            <a:off x="243113" y="1400243"/>
            <a:ext cx="3526563" cy="1917670"/>
          </a:xfrm>
          <a:prstGeom prst="rect">
            <a:avLst/>
          </a:prstGeom>
        </p:spPr>
      </p:pic>
      <p:pic>
        <p:nvPicPr>
          <p:cNvPr id="6" name="Picture 5">
            <a:extLst>
              <a:ext uri="{FF2B5EF4-FFF2-40B4-BE49-F238E27FC236}">
                <a16:creationId xmlns:a16="http://schemas.microsoft.com/office/drawing/2014/main" id="{D92BC070-1DE8-4776-B476-4B7D90FA08C6}"/>
              </a:ext>
            </a:extLst>
          </p:cNvPr>
          <p:cNvPicPr>
            <a:picLocks noChangeAspect="1"/>
          </p:cNvPicPr>
          <p:nvPr/>
        </p:nvPicPr>
        <p:blipFill>
          <a:blip r:embed="rId4"/>
          <a:stretch>
            <a:fillRect/>
          </a:stretch>
        </p:blipFill>
        <p:spPr>
          <a:xfrm>
            <a:off x="6336357" y="2505518"/>
            <a:ext cx="5405700" cy="1050482"/>
          </a:xfrm>
          <a:prstGeom prst="rect">
            <a:avLst/>
          </a:prstGeom>
        </p:spPr>
      </p:pic>
      <p:sp>
        <p:nvSpPr>
          <p:cNvPr id="7" name="Rectangle 6">
            <a:extLst>
              <a:ext uri="{FF2B5EF4-FFF2-40B4-BE49-F238E27FC236}">
                <a16:creationId xmlns:a16="http://schemas.microsoft.com/office/drawing/2014/main" id="{E9E3D1ED-8282-4CC5-9FCD-C4AF49F97DE5}"/>
              </a:ext>
            </a:extLst>
          </p:cNvPr>
          <p:cNvSpPr/>
          <p:nvPr/>
        </p:nvSpPr>
        <p:spPr>
          <a:xfrm>
            <a:off x="4364762" y="1567543"/>
            <a:ext cx="5737181" cy="923330"/>
          </a:xfrm>
          <a:prstGeom prst="rect">
            <a:avLst/>
          </a:prstGeom>
        </p:spPr>
        <p:txBody>
          <a:bodyPr wrap="square">
            <a:spAutoFit/>
          </a:bodyPr>
          <a:lstStyle/>
          <a:p>
            <a:r>
              <a:rPr lang="en-GB" dirty="0"/>
              <a:t>I would like this sentence to be a question sentence.  </a:t>
            </a:r>
          </a:p>
          <a:p>
            <a:r>
              <a:rPr lang="en-GB" dirty="0"/>
              <a:t>It might be a question where Peck or the birds are thinking about what will happen next. </a:t>
            </a:r>
          </a:p>
        </p:txBody>
      </p:sp>
      <p:sp>
        <p:nvSpPr>
          <p:cNvPr id="8" name="Rectangle 7">
            <a:extLst>
              <a:ext uri="{FF2B5EF4-FFF2-40B4-BE49-F238E27FC236}">
                <a16:creationId xmlns:a16="http://schemas.microsoft.com/office/drawing/2014/main" id="{A1755809-BA81-41AF-B4EC-83C7564FB475}"/>
              </a:ext>
            </a:extLst>
          </p:cNvPr>
          <p:cNvSpPr/>
          <p:nvPr/>
        </p:nvSpPr>
        <p:spPr>
          <a:xfrm>
            <a:off x="6966858" y="4244103"/>
            <a:ext cx="4386942" cy="2031325"/>
          </a:xfrm>
          <a:prstGeom prst="rect">
            <a:avLst/>
          </a:prstGeom>
        </p:spPr>
        <p:txBody>
          <a:bodyPr wrap="square">
            <a:spAutoFit/>
          </a:bodyPr>
          <a:lstStyle/>
          <a:p>
            <a:r>
              <a:rPr lang="en-GB" dirty="0"/>
              <a:t>I would like this sentence to be a question sentence.  </a:t>
            </a:r>
          </a:p>
          <a:p>
            <a:r>
              <a:rPr lang="en-GB" dirty="0"/>
              <a:t>It might be a question where Peck or the birds are thinking about what will happen next. </a:t>
            </a:r>
          </a:p>
          <a:p>
            <a:r>
              <a:rPr lang="en-GB" dirty="0">
                <a:solidFill>
                  <a:srgbClr val="FF0000"/>
                </a:solidFill>
              </a:rPr>
              <a:t>Remember you must put a question mark (?) at the end of a question sentence</a:t>
            </a:r>
            <a:r>
              <a:rPr lang="en-GB" dirty="0"/>
              <a:t>.</a:t>
            </a:r>
          </a:p>
        </p:txBody>
      </p:sp>
      <p:pic>
        <p:nvPicPr>
          <p:cNvPr id="9" name="Picture 8">
            <a:extLst>
              <a:ext uri="{FF2B5EF4-FFF2-40B4-BE49-F238E27FC236}">
                <a16:creationId xmlns:a16="http://schemas.microsoft.com/office/drawing/2014/main" id="{2AC249D2-308B-4B05-96CE-14C608759144}"/>
              </a:ext>
            </a:extLst>
          </p:cNvPr>
          <p:cNvPicPr>
            <a:picLocks noChangeAspect="1"/>
          </p:cNvPicPr>
          <p:nvPr/>
        </p:nvPicPr>
        <p:blipFill>
          <a:blip r:embed="rId5"/>
          <a:stretch>
            <a:fillRect/>
          </a:stretch>
        </p:blipFill>
        <p:spPr>
          <a:xfrm>
            <a:off x="2036867" y="1529293"/>
            <a:ext cx="2152075" cy="499915"/>
          </a:xfrm>
          <a:prstGeom prst="rect">
            <a:avLst/>
          </a:prstGeom>
        </p:spPr>
      </p:pic>
    </p:spTree>
    <p:extLst>
      <p:ext uri="{BB962C8B-B14F-4D97-AF65-F5344CB8AC3E}">
        <p14:creationId xmlns:p14="http://schemas.microsoft.com/office/powerpoint/2010/main" val="355905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494E3-E4E1-471A-A9F5-E9A1CC5B4E42}"/>
              </a:ext>
            </a:extLst>
          </p:cNvPr>
          <p:cNvSpPr>
            <a:spLocks noGrp="1"/>
          </p:cNvSpPr>
          <p:nvPr>
            <p:ph type="title"/>
          </p:nvPr>
        </p:nvSpPr>
        <p:spPr>
          <a:xfrm>
            <a:off x="838200" y="365126"/>
            <a:ext cx="10515600" cy="1078664"/>
          </a:xfrm>
        </p:spPr>
        <p:txBody>
          <a:bodyPr/>
          <a:lstStyle/>
          <a:p>
            <a:pPr algn="ctr"/>
            <a:r>
              <a:rPr lang="en-GB" b="1" u="sng" dirty="0"/>
              <a:t>Maths Wednesday</a:t>
            </a:r>
          </a:p>
        </p:txBody>
      </p:sp>
      <p:sp>
        <p:nvSpPr>
          <p:cNvPr id="5" name="TextBox 4">
            <a:extLst>
              <a:ext uri="{FF2B5EF4-FFF2-40B4-BE49-F238E27FC236}">
                <a16:creationId xmlns:a16="http://schemas.microsoft.com/office/drawing/2014/main" id="{92D7BFDA-8544-416E-849E-90FD42D210B1}"/>
              </a:ext>
            </a:extLst>
          </p:cNvPr>
          <p:cNvSpPr txBox="1"/>
          <p:nvPr/>
        </p:nvSpPr>
        <p:spPr>
          <a:xfrm>
            <a:off x="529389" y="1042737"/>
            <a:ext cx="5454316" cy="577516"/>
          </a:xfrm>
          <a:prstGeom prst="rect">
            <a:avLst/>
          </a:prstGeom>
          <a:noFill/>
        </p:spPr>
        <p:txBody>
          <a:bodyPr wrap="square" rtlCol="0">
            <a:spAutoFit/>
          </a:bodyPr>
          <a:lstStyle/>
          <a:p>
            <a:endParaRPr lang="en-GB" dirty="0"/>
          </a:p>
        </p:txBody>
      </p:sp>
      <p:sp>
        <p:nvSpPr>
          <p:cNvPr id="9" name="TextBox 8">
            <a:extLst>
              <a:ext uri="{FF2B5EF4-FFF2-40B4-BE49-F238E27FC236}">
                <a16:creationId xmlns:a16="http://schemas.microsoft.com/office/drawing/2014/main" id="{9079BAE5-CADE-4174-BBD5-D81B86AF6C83}"/>
              </a:ext>
            </a:extLst>
          </p:cNvPr>
          <p:cNvSpPr txBox="1"/>
          <p:nvPr/>
        </p:nvSpPr>
        <p:spPr>
          <a:xfrm>
            <a:off x="8133347" y="1443790"/>
            <a:ext cx="2887579" cy="2308324"/>
          </a:xfrm>
          <a:prstGeom prst="rect">
            <a:avLst/>
          </a:prstGeom>
          <a:noFill/>
        </p:spPr>
        <p:txBody>
          <a:bodyPr wrap="square" rtlCol="0">
            <a:spAutoFit/>
          </a:bodyPr>
          <a:lstStyle/>
          <a:p>
            <a:r>
              <a:rPr lang="en-GB" dirty="0">
                <a:solidFill>
                  <a:srgbClr val="FF0000"/>
                </a:solidFill>
              </a:rPr>
              <a:t>In year 3 children need to be familiar with money and practice finding different totals. They also need to practice working out how much change they may receive after they’ve bought something.</a:t>
            </a:r>
          </a:p>
        </p:txBody>
      </p:sp>
      <p:pic>
        <p:nvPicPr>
          <p:cNvPr id="10" name="Picture 9">
            <a:extLst>
              <a:ext uri="{FF2B5EF4-FFF2-40B4-BE49-F238E27FC236}">
                <a16:creationId xmlns:a16="http://schemas.microsoft.com/office/drawing/2014/main" id="{C5E88482-2CD0-4ACA-8B33-C4F23D11B45F}"/>
              </a:ext>
            </a:extLst>
          </p:cNvPr>
          <p:cNvPicPr>
            <a:picLocks noChangeAspect="1"/>
          </p:cNvPicPr>
          <p:nvPr/>
        </p:nvPicPr>
        <p:blipFill>
          <a:blip r:embed="rId2"/>
          <a:stretch>
            <a:fillRect/>
          </a:stretch>
        </p:blipFill>
        <p:spPr>
          <a:xfrm>
            <a:off x="7714559" y="4186021"/>
            <a:ext cx="4132644" cy="2308324"/>
          </a:xfrm>
          <a:prstGeom prst="rect">
            <a:avLst/>
          </a:prstGeom>
        </p:spPr>
      </p:pic>
      <p:pic>
        <p:nvPicPr>
          <p:cNvPr id="7" name="Picture 6">
            <a:extLst>
              <a:ext uri="{FF2B5EF4-FFF2-40B4-BE49-F238E27FC236}">
                <a16:creationId xmlns:a16="http://schemas.microsoft.com/office/drawing/2014/main" id="{20919A26-EFEA-4801-B1CE-FF0183DA082A}"/>
              </a:ext>
            </a:extLst>
          </p:cNvPr>
          <p:cNvPicPr>
            <a:picLocks noChangeAspect="1"/>
          </p:cNvPicPr>
          <p:nvPr/>
        </p:nvPicPr>
        <p:blipFill>
          <a:blip r:embed="rId3"/>
          <a:stretch>
            <a:fillRect/>
          </a:stretch>
        </p:blipFill>
        <p:spPr>
          <a:xfrm>
            <a:off x="344797" y="3231330"/>
            <a:ext cx="6874370" cy="3265759"/>
          </a:xfrm>
          <a:prstGeom prst="rect">
            <a:avLst/>
          </a:prstGeom>
        </p:spPr>
      </p:pic>
      <p:sp>
        <p:nvSpPr>
          <p:cNvPr id="11" name="TextBox 10">
            <a:extLst>
              <a:ext uri="{FF2B5EF4-FFF2-40B4-BE49-F238E27FC236}">
                <a16:creationId xmlns:a16="http://schemas.microsoft.com/office/drawing/2014/main" id="{717E5702-8FDD-4BB4-900F-FDDF4C4A365B}"/>
              </a:ext>
            </a:extLst>
          </p:cNvPr>
          <p:cNvSpPr txBox="1"/>
          <p:nvPr/>
        </p:nvSpPr>
        <p:spPr>
          <a:xfrm>
            <a:off x="529389" y="1250921"/>
            <a:ext cx="7041152" cy="1631216"/>
          </a:xfrm>
          <a:prstGeom prst="rect">
            <a:avLst/>
          </a:prstGeom>
          <a:noFill/>
        </p:spPr>
        <p:txBody>
          <a:bodyPr wrap="square" rtlCol="0">
            <a:spAutoFit/>
          </a:bodyPr>
          <a:lstStyle/>
          <a:p>
            <a:pPr marL="342900" indent="-342900">
              <a:buAutoNum type="arabicPeriod"/>
            </a:pPr>
            <a:r>
              <a:rPr lang="en-GB" sz="2000" dirty="0">
                <a:solidFill>
                  <a:schemeClr val="accent1">
                    <a:lumMod val="75000"/>
                  </a:schemeClr>
                </a:solidFill>
              </a:rPr>
              <a:t>How many different ways can you make the total of £2.95?</a:t>
            </a:r>
          </a:p>
          <a:p>
            <a:endParaRPr lang="en-GB" sz="2000" dirty="0">
              <a:solidFill>
                <a:schemeClr val="accent1">
                  <a:lumMod val="75000"/>
                </a:schemeClr>
              </a:solidFill>
            </a:endParaRPr>
          </a:p>
          <a:p>
            <a:r>
              <a:rPr lang="en-GB" sz="2000" dirty="0">
                <a:solidFill>
                  <a:schemeClr val="accent1">
                    <a:lumMod val="75000"/>
                  </a:schemeClr>
                </a:solidFill>
              </a:rPr>
              <a:t>You can use the same value coin more than once.</a:t>
            </a:r>
          </a:p>
          <a:p>
            <a:pPr marL="342900" indent="-342900">
              <a:buAutoNum type="arabicPeriod"/>
            </a:pPr>
            <a:endParaRPr lang="en-GB" sz="2000" dirty="0">
              <a:solidFill>
                <a:schemeClr val="accent1">
                  <a:lumMod val="75000"/>
                </a:schemeClr>
              </a:solidFill>
            </a:endParaRPr>
          </a:p>
          <a:p>
            <a:r>
              <a:rPr lang="en-GB" sz="2000" dirty="0">
                <a:solidFill>
                  <a:schemeClr val="accent1">
                    <a:lumMod val="75000"/>
                  </a:schemeClr>
                </a:solidFill>
              </a:rPr>
              <a:t>What is the least amount of coins you could use</a:t>
            </a:r>
          </a:p>
        </p:txBody>
      </p:sp>
    </p:spTree>
    <p:extLst>
      <p:ext uri="{BB962C8B-B14F-4D97-AF65-F5344CB8AC3E}">
        <p14:creationId xmlns:p14="http://schemas.microsoft.com/office/powerpoint/2010/main" val="3019403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065ED-1656-4BFC-8843-5974F7D1B0FF}"/>
              </a:ext>
            </a:extLst>
          </p:cNvPr>
          <p:cNvSpPr>
            <a:spLocks noGrp="1"/>
          </p:cNvSpPr>
          <p:nvPr>
            <p:ph type="title"/>
          </p:nvPr>
        </p:nvSpPr>
        <p:spPr>
          <a:xfrm>
            <a:off x="838200" y="190501"/>
            <a:ext cx="10515600" cy="1104899"/>
          </a:xfrm>
        </p:spPr>
        <p:txBody>
          <a:bodyPr/>
          <a:lstStyle/>
          <a:p>
            <a:pPr algn="ctr"/>
            <a:r>
              <a:rPr lang="en-GB" b="1" u="sng" dirty="0"/>
              <a:t>English Thursday</a:t>
            </a:r>
          </a:p>
        </p:txBody>
      </p:sp>
      <p:sp>
        <p:nvSpPr>
          <p:cNvPr id="9" name="TextBox 8">
            <a:extLst>
              <a:ext uri="{FF2B5EF4-FFF2-40B4-BE49-F238E27FC236}">
                <a16:creationId xmlns:a16="http://schemas.microsoft.com/office/drawing/2014/main" id="{ED3CB8BF-6CDE-4F66-BE80-7E32D1D1E56B}"/>
              </a:ext>
            </a:extLst>
          </p:cNvPr>
          <p:cNvSpPr txBox="1"/>
          <p:nvPr/>
        </p:nvSpPr>
        <p:spPr>
          <a:xfrm>
            <a:off x="5297714" y="1162849"/>
            <a:ext cx="6379936" cy="1323439"/>
          </a:xfrm>
          <a:prstGeom prst="rect">
            <a:avLst/>
          </a:prstGeom>
          <a:noFill/>
        </p:spPr>
        <p:txBody>
          <a:bodyPr wrap="square" rtlCol="0">
            <a:spAutoFit/>
          </a:bodyPr>
          <a:lstStyle/>
          <a:p>
            <a:pPr algn="ctr"/>
            <a:r>
              <a:rPr lang="en-GB" sz="2000" dirty="0"/>
              <a:t>In this sentence I would like to choose some words to show, how quickly Peck’s toe came away from the telegraph pole.   Remember I am going to also choose words that have a negative sound. </a:t>
            </a:r>
          </a:p>
        </p:txBody>
      </p:sp>
      <p:pic>
        <p:nvPicPr>
          <p:cNvPr id="8" name="Picture 7">
            <a:extLst>
              <a:ext uri="{FF2B5EF4-FFF2-40B4-BE49-F238E27FC236}">
                <a16:creationId xmlns:a16="http://schemas.microsoft.com/office/drawing/2014/main" id="{C8488404-F066-456B-A8F4-4A3AC74D85A4}"/>
              </a:ext>
            </a:extLst>
          </p:cNvPr>
          <p:cNvPicPr>
            <a:picLocks noChangeAspect="1"/>
          </p:cNvPicPr>
          <p:nvPr/>
        </p:nvPicPr>
        <p:blipFill>
          <a:blip r:embed="rId2"/>
          <a:stretch>
            <a:fillRect/>
          </a:stretch>
        </p:blipFill>
        <p:spPr>
          <a:xfrm>
            <a:off x="282271" y="586136"/>
            <a:ext cx="3549501" cy="1927474"/>
          </a:xfrm>
          <a:prstGeom prst="rect">
            <a:avLst/>
          </a:prstGeom>
        </p:spPr>
      </p:pic>
      <p:pic>
        <p:nvPicPr>
          <p:cNvPr id="10" name="Picture 9">
            <a:extLst>
              <a:ext uri="{FF2B5EF4-FFF2-40B4-BE49-F238E27FC236}">
                <a16:creationId xmlns:a16="http://schemas.microsoft.com/office/drawing/2014/main" id="{02B10DD7-995B-4A29-98D3-7B33E3D28095}"/>
              </a:ext>
            </a:extLst>
          </p:cNvPr>
          <p:cNvPicPr>
            <a:picLocks noChangeAspect="1"/>
          </p:cNvPicPr>
          <p:nvPr/>
        </p:nvPicPr>
        <p:blipFill>
          <a:blip r:embed="rId3"/>
          <a:stretch>
            <a:fillRect/>
          </a:stretch>
        </p:blipFill>
        <p:spPr>
          <a:xfrm>
            <a:off x="2558630" y="1162849"/>
            <a:ext cx="2139881" cy="499915"/>
          </a:xfrm>
          <a:prstGeom prst="rect">
            <a:avLst/>
          </a:prstGeom>
        </p:spPr>
      </p:pic>
      <p:pic>
        <p:nvPicPr>
          <p:cNvPr id="11" name="Picture 10">
            <a:extLst>
              <a:ext uri="{FF2B5EF4-FFF2-40B4-BE49-F238E27FC236}">
                <a16:creationId xmlns:a16="http://schemas.microsoft.com/office/drawing/2014/main" id="{7F7B832B-B26B-4BCC-ACC9-CFFD2E7E7B90}"/>
              </a:ext>
            </a:extLst>
          </p:cNvPr>
          <p:cNvPicPr>
            <a:picLocks noChangeAspect="1"/>
          </p:cNvPicPr>
          <p:nvPr/>
        </p:nvPicPr>
        <p:blipFill>
          <a:blip r:embed="rId4"/>
          <a:stretch>
            <a:fillRect/>
          </a:stretch>
        </p:blipFill>
        <p:spPr>
          <a:xfrm>
            <a:off x="4934857" y="2670636"/>
            <a:ext cx="6742793" cy="1465936"/>
          </a:xfrm>
          <a:prstGeom prst="rect">
            <a:avLst/>
          </a:prstGeom>
        </p:spPr>
      </p:pic>
      <p:pic>
        <p:nvPicPr>
          <p:cNvPr id="12" name="Picture 11">
            <a:extLst>
              <a:ext uri="{FF2B5EF4-FFF2-40B4-BE49-F238E27FC236}">
                <a16:creationId xmlns:a16="http://schemas.microsoft.com/office/drawing/2014/main" id="{5DFF42BE-4A3E-4837-84DA-3960336F684D}"/>
              </a:ext>
            </a:extLst>
          </p:cNvPr>
          <p:cNvPicPr>
            <a:picLocks noChangeAspect="1"/>
          </p:cNvPicPr>
          <p:nvPr/>
        </p:nvPicPr>
        <p:blipFill>
          <a:blip r:embed="rId5"/>
          <a:stretch>
            <a:fillRect/>
          </a:stretch>
        </p:blipFill>
        <p:spPr>
          <a:xfrm>
            <a:off x="2264228" y="2909245"/>
            <a:ext cx="2538965" cy="3200677"/>
          </a:xfrm>
          <a:prstGeom prst="rect">
            <a:avLst/>
          </a:prstGeom>
        </p:spPr>
      </p:pic>
      <p:pic>
        <p:nvPicPr>
          <p:cNvPr id="13" name="Picture 12">
            <a:extLst>
              <a:ext uri="{FF2B5EF4-FFF2-40B4-BE49-F238E27FC236}">
                <a16:creationId xmlns:a16="http://schemas.microsoft.com/office/drawing/2014/main" id="{E8953D07-930F-4DEA-861F-81E93C9250EB}"/>
              </a:ext>
            </a:extLst>
          </p:cNvPr>
          <p:cNvPicPr>
            <a:picLocks noChangeAspect="1"/>
          </p:cNvPicPr>
          <p:nvPr/>
        </p:nvPicPr>
        <p:blipFill>
          <a:blip r:embed="rId6"/>
          <a:stretch>
            <a:fillRect/>
          </a:stretch>
        </p:blipFill>
        <p:spPr>
          <a:xfrm>
            <a:off x="282271" y="2769683"/>
            <a:ext cx="1603387" cy="3517697"/>
          </a:xfrm>
          <a:prstGeom prst="rect">
            <a:avLst/>
          </a:prstGeom>
        </p:spPr>
      </p:pic>
      <p:sp>
        <p:nvSpPr>
          <p:cNvPr id="14" name="Rectangle 13">
            <a:extLst>
              <a:ext uri="{FF2B5EF4-FFF2-40B4-BE49-F238E27FC236}">
                <a16:creationId xmlns:a16="http://schemas.microsoft.com/office/drawing/2014/main" id="{87BFD004-CBC8-4499-887E-E4783A19C5F8}"/>
              </a:ext>
            </a:extLst>
          </p:cNvPr>
          <p:cNvSpPr/>
          <p:nvPr/>
        </p:nvSpPr>
        <p:spPr>
          <a:xfrm rot="10800000" flipV="1">
            <a:off x="7852227" y="4479527"/>
            <a:ext cx="2786743" cy="1200329"/>
          </a:xfrm>
          <a:prstGeom prst="rect">
            <a:avLst/>
          </a:prstGeom>
        </p:spPr>
        <p:txBody>
          <a:bodyPr wrap="square">
            <a:spAutoFit/>
          </a:bodyPr>
          <a:lstStyle/>
          <a:p>
            <a:r>
              <a:rPr lang="en-GB" dirty="0"/>
              <a:t>Now have a go at writing your sentence.  </a:t>
            </a:r>
          </a:p>
          <a:p>
            <a:r>
              <a:rPr lang="en-GB" dirty="0"/>
              <a:t>Remember to stay in this part of the story!</a:t>
            </a:r>
          </a:p>
        </p:txBody>
      </p:sp>
    </p:spTree>
    <p:extLst>
      <p:ext uri="{BB962C8B-B14F-4D97-AF65-F5344CB8AC3E}">
        <p14:creationId xmlns:p14="http://schemas.microsoft.com/office/powerpoint/2010/main" val="1931795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A113D-C679-4917-81D2-4C5CA2C75644}"/>
              </a:ext>
            </a:extLst>
          </p:cNvPr>
          <p:cNvSpPr>
            <a:spLocks noGrp="1"/>
          </p:cNvSpPr>
          <p:nvPr>
            <p:ph type="title"/>
          </p:nvPr>
        </p:nvSpPr>
        <p:spPr>
          <a:xfrm>
            <a:off x="522514" y="1"/>
            <a:ext cx="10831286" cy="1088570"/>
          </a:xfrm>
        </p:spPr>
        <p:txBody>
          <a:bodyPr/>
          <a:lstStyle/>
          <a:p>
            <a:pPr algn="ctr"/>
            <a:r>
              <a:rPr lang="en-GB" b="1" u="sng" dirty="0"/>
              <a:t>English Thursday Continued</a:t>
            </a:r>
          </a:p>
        </p:txBody>
      </p:sp>
      <p:pic>
        <p:nvPicPr>
          <p:cNvPr id="13" name="Content Placeholder 12">
            <a:extLst>
              <a:ext uri="{FF2B5EF4-FFF2-40B4-BE49-F238E27FC236}">
                <a16:creationId xmlns:a16="http://schemas.microsoft.com/office/drawing/2014/main" id="{50492626-BE6D-4604-8A2D-1A0464297283}"/>
              </a:ext>
            </a:extLst>
          </p:cNvPr>
          <p:cNvPicPr>
            <a:picLocks noGrp="1" noChangeAspect="1"/>
          </p:cNvPicPr>
          <p:nvPr>
            <p:ph idx="1"/>
          </p:nvPr>
        </p:nvPicPr>
        <p:blipFill>
          <a:blip r:embed="rId2"/>
          <a:stretch>
            <a:fillRect/>
          </a:stretch>
        </p:blipFill>
        <p:spPr>
          <a:xfrm>
            <a:off x="4619614" y="2097421"/>
            <a:ext cx="6523285" cy="1505843"/>
          </a:xfrm>
          <a:prstGeom prst="rect">
            <a:avLst/>
          </a:prstGeom>
        </p:spPr>
      </p:pic>
      <p:pic>
        <p:nvPicPr>
          <p:cNvPr id="10" name="Picture 9">
            <a:extLst>
              <a:ext uri="{FF2B5EF4-FFF2-40B4-BE49-F238E27FC236}">
                <a16:creationId xmlns:a16="http://schemas.microsoft.com/office/drawing/2014/main" id="{5E43B467-776F-4ADF-B7F8-6EB6403FE6A3}"/>
              </a:ext>
            </a:extLst>
          </p:cNvPr>
          <p:cNvPicPr>
            <a:picLocks noChangeAspect="1"/>
          </p:cNvPicPr>
          <p:nvPr/>
        </p:nvPicPr>
        <p:blipFill>
          <a:blip r:embed="rId3"/>
          <a:stretch>
            <a:fillRect/>
          </a:stretch>
        </p:blipFill>
        <p:spPr>
          <a:xfrm>
            <a:off x="311298" y="963507"/>
            <a:ext cx="3476931" cy="1888066"/>
          </a:xfrm>
          <a:prstGeom prst="rect">
            <a:avLst/>
          </a:prstGeom>
        </p:spPr>
      </p:pic>
      <p:pic>
        <p:nvPicPr>
          <p:cNvPr id="11" name="Picture 10">
            <a:extLst>
              <a:ext uri="{FF2B5EF4-FFF2-40B4-BE49-F238E27FC236}">
                <a16:creationId xmlns:a16="http://schemas.microsoft.com/office/drawing/2014/main" id="{03FB01F4-57E0-4EF5-AC43-50F1E06ED005}"/>
              </a:ext>
            </a:extLst>
          </p:cNvPr>
          <p:cNvPicPr>
            <a:picLocks noChangeAspect="1"/>
          </p:cNvPicPr>
          <p:nvPr/>
        </p:nvPicPr>
        <p:blipFill>
          <a:blip r:embed="rId4"/>
          <a:stretch>
            <a:fillRect/>
          </a:stretch>
        </p:blipFill>
        <p:spPr>
          <a:xfrm>
            <a:off x="2718288" y="1387396"/>
            <a:ext cx="2139881" cy="499915"/>
          </a:xfrm>
          <a:prstGeom prst="rect">
            <a:avLst/>
          </a:prstGeom>
        </p:spPr>
      </p:pic>
      <p:sp>
        <p:nvSpPr>
          <p:cNvPr id="12" name="Rectangle 11">
            <a:extLst>
              <a:ext uri="{FF2B5EF4-FFF2-40B4-BE49-F238E27FC236}">
                <a16:creationId xmlns:a16="http://schemas.microsoft.com/office/drawing/2014/main" id="{CF8A2F10-F5E7-4E78-AE77-5703AB7576A7}"/>
              </a:ext>
            </a:extLst>
          </p:cNvPr>
          <p:cNvSpPr/>
          <p:nvPr/>
        </p:nvSpPr>
        <p:spPr>
          <a:xfrm>
            <a:off x="6604000" y="963507"/>
            <a:ext cx="4049486" cy="923330"/>
          </a:xfrm>
          <a:prstGeom prst="rect">
            <a:avLst/>
          </a:prstGeom>
        </p:spPr>
        <p:txBody>
          <a:bodyPr wrap="square">
            <a:spAutoFit/>
          </a:bodyPr>
          <a:lstStyle/>
          <a:p>
            <a:r>
              <a:rPr lang="en-GB" dirty="0"/>
              <a:t>I want to have some action in this sentence, showing how quickly the birds were thrown into the air. </a:t>
            </a:r>
          </a:p>
        </p:txBody>
      </p:sp>
      <p:sp>
        <p:nvSpPr>
          <p:cNvPr id="14" name="Rectangle 13">
            <a:extLst>
              <a:ext uri="{FF2B5EF4-FFF2-40B4-BE49-F238E27FC236}">
                <a16:creationId xmlns:a16="http://schemas.microsoft.com/office/drawing/2014/main" id="{56E8714E-0ADA-4FB9-83BB-E71C05160C10}"/>
              </a:ext>
            </a:extLst>
          </p:cNvPr>
          <p:cNvSpPr/>
          <p:nvPr/>
        </p:nvSpPr>
        <p:spPr>
          <a:xfrm rot="10800000" flipV="1">
            <a:off x="8519885" y="4182140"/>
            <a:ext cx="2975427" cy="1200329"/>
          </a:xfrm>
          <a:prstGeom prst="rect">
            <a:avLst/>
          </a:prstGeom>
        </p:spPr>
        <p:txBody>
          <a:bodyPr wrap="square">
            <a:spAutoFit/>
          </a:bodyPr>
          <a:lstStyle/>
          <a:p>
            <a:r>
              <a:rPr lang="en-GB" dirty="0"/>
              <a:t>Now have a go at writing your sentence.  </a:t>
            </a:r>
          </a:p>
          <a:p>
            <a:r>
              <a:rPr lang="en-GB" dirty="0"/>
              <a:t>Remember to stay in this part of the story!</a:t>
            </a:r>
          </a:p>
        </p:txBody>
      </p:sp>
      <p:pic>
        <p:nvPicPr>
          <p:cNvPr id="15" name="Picture 14">
            <a:extLst>
              <a:ext uri="{FF2B5EF4-FFF2-40B4-BE49-F238E27FC236}">
                <a16:creationId xmlns:a16="http://schemas.microsoft.com/office/drawing/2014/main" id="{976D2B29-C576-467D-AFE9-DF09ED9CB6E2}"/>
              </a:ext>
            </a:extLst>
          </p:cNvPr>
          <p:cNvPicPr>
            <a:picLocks noChangeAspect="1"/>
          </p:cNvPicPr>
          <p:nvPr/>
        </p:nvPicPr>
        <p:blipFill>
          <a:blip r:embed="rId5"/>
          <a:stretch>
            <a:fillRect/>
          </a:stretch>
        </p:blipFill>
        <p:spPr>
          <a:xfrm>
            <a:off x="522514" y="2850342"/>
            <a:ext cx="1603387" cy="3517697"/>
          </a:xfrm>
          <a:prstGeom prst="rect">
            <a:avLst/>
          </a:prstGeom>
        </p:spPr>
      </p:pic>
      <p:pic>
        <p:nvPicPr>
          <p:cNvPr id="16" name="Picture 15">
            <a:extLst>
              <a:ext uri="{FF2B5EF4-FFF2-40B4-BE49-F238E27FC236}">
                <a16:creationId xmlns:a16="http://schemas.microsoft.com/office/drawing/2014/main" id="{CF9BDE77-C227-491A-B0C7-82B08FF09143}"/>
              </a:ext>
            </a:extLst>
          </p:cNvPr>
          <p:cNvPicPr>
            <a:picLocks noChangeAspect="1"/>
          </p:cNvPicPr>
          <p:nvPr/>
        </p:nvPicPr>
        <p:blipFill>
          <a:blip r:embed="rId6"/>
          <a:stretch>
            <a:fillRect/>
          </a:stretch>
        </p:blipFill>
        <p:spPr>
          <a:xfrm>
            <a:off x="2509031" y="3603264"/>
            <a:ext cx="2543204" cy="2776331"/>
          </a:xfrm>
          <a:prstGeom prst="rect">
            <a:avLst/>
          </a:prstGeom>
        </p:spPr>
      </p:pic>
      <p:pic>
        <p:nvPicPr>
          <p:cNvPr id="17" name="Picture 16">
            <a:extLst>
              <a:ext uri="{FF2B5EF4-FFF2-40B4-BE49-F238E27FC236}">
                <a16:creationId xmlns:a16="http://schemas.microsoft.com/office/drawing/2014/main" id="{AE1E5C85-A938-4D34-9241-DC17ECB97028}"/>
              </a:ext>
            </a:extLst>
          </p:cNvPr>
          <p:cNvPicPr>
            <a:picLocks noChangeAspect="1"/>
          </p:cNvPicPr>
          <p:nvPr/>
        </p:nvPicPr>
        <p:blipFill>
          <a:blip r:embed="rId7"/>
          <a:stretch>
            <a:fillRect/>
          </a:stretch>
        </p:blipFill>
        <p:spPr>
          <a:xfrm>
            <a:off x="5651608" y="3790413"/>
            <a:ext cx="2383743" cy="2402032"/>
          </a:xfrm>
          <a:prstGeom prst="rect">
            <a:avLst/>
          </a:prstGeom>
        </p:spPr>
      </p:pic>
    </p:spTree>
    <p:extLst>
      <p:ext uri="{BB962C8B-B14F-4D97-AF65-F5344CB8AC3E}">
        <p14:creationId xmlns:p14="http://schemas.microsoft.com/office/powerpoint/2010/main" val="2999003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51CE9AA-FC94-46A0-9A65-1C33E995A6C0}"/>
              </a:ext>
            </a:extLst>
          </p:cNvPr>
          <p:cNvSpPr>
            <a:spLocks noGrp="1"/>
          </p:cNvSpPr>
          <p:nvPr>
            <p:ph type="title"/>
          </p:nvPr>
        </p:nvSpPr>
        <p:spPr>
          <a:xfrm>
            <a:off x="1179226" y="826680"/>
            <a:ext cx="9833548" cy="1325563"/>
          </a:xfrm>
        </p:spPr>
        <p:txBody>
          <a:bodyPr>
            <a:normAutofit/>
          </a:bodyPr>
          <a:lstStyle/>
          <a:p>
            <a:pPr algn="ctr"/>
            <a:r>
              <a:rPr lang="en-GB" sz="4000">
                <a:solidFill>
                  <a:srgbClr val="FFFFFF"/>
                </a:solidFill>
                <a:effectLst/>
                <a:latin typeface="Comic Sans MS" panose="030F0702030302020204" pitchFamily="66" charset="0"/>
                <a:ea typeface="Calibri" panose="020F0502020204030204" pitchFamily="34" charset="0"/>
                <a:cs typeface="Times New Roman" panose="02020603050405020304" pitchFamily="18" charset="0"/>
              </a:rPr>
              <a:t>How it works: </a:t>
            </a:r>
            <a:endParaRPr lang="en-GB" sz="4000">
              <a:solidFill>
                <a:srgbClr val="FFFFFF"/>
              </a:solidFill>
              <a:latin typeface="Comic Sans MS" panose="030F0702030302020204" pitchFamily="66" charset="0"/>
            </a:endParaRPr>
          </a:p>
        </p:txBody>
      </p:sp>
      <p:graphicFrame>
        <p:nvGraphicFramePr>
          <p:cNvPr id="12" name="Text Box 3">
            <a:extLst>
              <a:ext uri="{FF2B5EF4-FFF2-40B4-BE49-F238E27FC236}">
                <a16:creationId xmlns:a16="http://schemas.microsoft.com/office/drawing/2014/main" id="{0D6FAE74-46CF-41A1-83BA-DCF26040E65D}"/>
              </a:ext>
            </a:extLst>
          </p:cNvPr>
          <p:cNvGraphicFramePr>
            <a:graphicFrameLocks noGrp="1"/>
          </p:cNvGraphicFramePr>
          <p:nvPr>
            <p:ph idx="1"/>
            <p:extLst>
              <p:ext uri="{D42A27DB-BD31-4B8C-83A1-F6EECF244321}">
                <p14:modId xmlns:p14="http://schemas.microsoft.com/office/powerpoint/2010/main" val="2535821813"/>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1012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1FE2-A6EC-49C1-9575-B100F28EE4DC}"/>
              </a:ext>
            </a:extLst>
          </p:cNvPr>
          <p:cNvSpPr>
            <a:spLocks noGrp="1"/>
          </p:cNvSpPr>
          <p:nvPr>
            <p:ph type="title"/>
          </p:nvPr>
        </p:nvSpPr>
        <p:spPr>
          <a:xfrm>
            <a:off x="838200" y="116115"/>
            <a:ext cx="10515600" cy="1074056"/>
          </a:xfrm>
        </p:spPr>
        <p:txBody>
          <a:bodyPr/>
          <a:lstStyle/>
          <a:p>
            <a:pPr algn="ctr"/>
            <a:r>
              <a:rPr lang="en-GB" b="1" u="sng" dirty="0"/>
              <a:t>English Thursday - continued</a:t>
            </a:r>
          </a:p>
        </p:txBody>
      </p:sp>
      <p:pic>
        <p:nvPicPr>
          <p:cNvPr id="12" name="Content Placeholder 11">
            <a:extLst>
              <a:ext uri="{FF2B5EF4-FFF2-40B4-BE49-F238E27FC236}">
                <a16:creationId xmlns:a16="http://schemas.microsoft.com/office/drawing/2014/main" id="{70293260-169F-47E6-98E7-0DD6A3AEE1C1}"/>
              </a:ext>
            </a:extLst>
          </p:cNvPr>
          <p:cNvPicPr>
            <a:picLocks noGrp="1" noChangeAspect="1"/>
          </p:cNvPicPr>
          <p:nvPr>
            <p:ph idx="1"/>
          </p:nvPr>
        </p:nvPicPr>
        <p:blipFill>
          <a:blip r:embed="rId2"/>
          <a:stretch>
            <a:fillRect/>
          </a:stretch>
        </p:blipFill>
        <p:spPr>
          <a:xfrm>
            <a:off x="5413829" y="2155778"/>
            <a:ext cx="6195008" cy="1980794"/>
          </a:xfrm>
          <a:prstGeom prst="rect">
            <a:avLst/>
          </a:prstGeom>
        </p:spPr>
      </p:pic>
      <p:pic>
        <p:nvPicPr>
          <p:cNvPr id="9" name="Picture 8">
            <a:extLst>
              <a:ext uri="{FF2B5EF4-FFF2-40B4-BE49-F238E27FC236}">
                <a16:creationId xmlns:a16="http://schemas.microsoft.com/office/drawing/2014/main" id="{1595B3AD-2078-49BF-B155-5CB09D99058F}"/>
              </a:ext>
            </a:extLst>
          </p:cNvPr>
          <p:cNvPicPr>
            <a:picLocks noChangeAspect="1"/>
          </p:cNvPicPr>
          <p:nvPr/>
        </p:nvPicPr>
        <p:blipFill>
          <a:blip r:embed="rId3"/>
          <a:stretch>
            <a:fillRect/>
          </a:stretch>
        </p:blipFill>
        <p:spPr>
          <a:xfrm>
            <a:off x="272585" y="955448"/>
            <a:ext cx="3204915" cy="1740354"/>
          </a:xfrm>
          <a:prstGeom prst="rect">
            <a:avLst/>
          </a:prstGeom>
        </p:spPr>
      </p:pic>
      <p:pic>
        <p:nvPicPr>
          <p:cNvPr id="10" name="Picture 9">
            <a:extLst>
              <a:ext uri="{FF2B5EF4-FFF2-40B4-BE49-F238E27FC236}">
                <a16:creationId xmlns:a16="http://schemas.microsoft.com/office/drawing/2014/main" id="{3BF46678-F805-471F-AC7F-BA8E7112552D}"/>
              </a:ext>
            </a:extLst>
          </p:cNvPr>
          <p:cNvPicPr>
            <a:picLocks noChangeAspect="1"/>
          </p:cNvPicPr>
          <p:nvPr/>
        </p:nvPicPr>
        <p:blipFill>
          <a:blip r:embed="rId4"/>
          <a:stretch>
            <a:fillRect/>
          </a:stretch>
        </p:blipFill>
        <p:spPr>
          <a:xfrm>
            <a:off x="2407559" y="1325710"/>
            <a:ext cx="2139881" cy="499915"/>
          </a:xfrm>
          <a:prstGeom prst="rect">
            <a:avLst/>
          </a:prstGeom>
        </p:spPr>
      </p:pic>
      <p:sp>
        <p:nvSpPr>
          <p:cNvPr id="11" name="Rectangle 10">
            <a:extLst>
              <a:ext uri="{FF2B5EF4-FFF2-40B4-BE49-F238E27FC236}">
                <a16:creationId xmlns:a16="http://schemas.microsoft.com/office/drawing/2014/main" id="{904640C7-2109-4551-B50B-C2076340D3EA}"/>
              </a:ext>
            </a:extLst>
          </p:cNvPr>
          <p:cNvSpPr/>
          <p:nvPr/>
        </p:nvSpPr>
        <p:spPr>
          <a:xfrm>
            <a:off x="6849418" y="955448"/>
            <a:ext cx="4123382" cy="1200329"/>
          </a:xfrm>
          <a:prstGeom prst="rect">
            <a:avLst/>
          </a:prstGeom>
        </p:spPr>
        <p:txBody>
          <a:bodyPr wrap="square">
            <a:spAutoFit/>
          </a:bodyPr>
          <a:lstStyle/>
          <a:p>
            <a:r>
              <a:rPr lang="en-GB" dirty="0"/>
              <a:t>This is another sentence where I want to show lots of action.  </a:t>
            </a:r>
          </a:p>
          <a:p>
            <a:r>
              <a:rPr lang="en-GB" dirty="0"/>
              <a:t>I have chosen the words tumbled and floated to show how things are moving. </a:t>
            </a:r>
          </a:p>
        </p:txBody>
      </p:sp>
      <p:pic>
        <p:nvPicPr>
          <p:cNvPr id="13" name="Picture 12">
            <a:extLst>
              <a:ext uri="{FF2B5EF4-FFF2-40B4-BE49-F238E27FC236}">
                <a16:creationId xmlns:a16="http://schemas.microsoft.com/office/drawing/2014/main" id="{51DAA4A5-EECC-4889-A83B-E0205D9852CB}"/>
              </a:ext>
            </a:extLst>
          </p:cNvPr>
          <p:cNvPicPr>
            <a:picLocks noChangeAspect="1"/>
          </p:cNvPicPr>
          <p:nvPr/>
        </p:nvPicPr>
        <p:blipFill>
          <a:blip r:embed="rId5"/>
          <a:stretch>
            <a:fillRect/>
          </a:stretch>
        </p:blipFill>
        <p:spPr>
          <a:xfrm>
            <a:off x="272585" y="3049582"/>
            <a:ext cx="2632743" cy="2727104"/>
          </a:xfrm>
          <a:prstGeom prst="rect">
            <a:avLst/>
          </a:prstGeom>
        </p:spPr>
      </p:pic>
      <p:pic>
        <p:nvPicPr>
          <p:cNvPr id="14" name="Picture 13">
            <a:extLst>
              <a:ext uri="{FF2B5EF4-FFF2-40B4-BE49-F238E27FC236}">
                <a16:creationId xmlns:a16="http://schemas.microsoft.com/office/drawing/2014/main" id="{00626E90-CAD6-4C28-A3A2-0334C9012341}"/>
              </a:ext>
            </a:extLst>
          </p:cNvPr>
          <p:cNvPicPr>
            <a:picLocks noChangeAspect="1"/>
          </p:cNvPicPr>
          <p:nvPr/>
        </p:nvPicPr>
        <p:blipFill>
          <a:blip r:embed="rId6"/>
          <a:stretch>
            <a:fillRect/>
          </a:stretch>
        </p:blipFill>
        <p:spPr>
          <a:xfrm>
            <a:off x="2905329" y="3851275"/>
            <a:ext cx="2632744" cy="2847079"/>
          </a:xfrm>
          <a:prstGeom prst="rect">
            <a:avLst/>
          </a:prstGeom>
        </p:spPr>
      </p:pic>
      <p:sp>
        <p:nvSpPr>
          <p:cNvPr id="15" name="Rectangle 14">
            <a:extLst>
              <a:ext uri="{FF2B5EF4-FFF2-40B4-BE49-F238E27FC236}">
                <a16:creationId xmlns:a16="http://schemas.microsoft.com/office/drawing/2014/main" id="{FC2EC69F-1CFC-415A-B967-A458D3C610A6}"/>
              </a:ext>
            </a:extLst>
          </p:cNvPr>
          <p:cNvSpPr/>
          <p:nvPr/>
        </p:nvSpPr>
        <p:spPr>
          <a:xfrm rot="10800000" flipV="1">
            <a:off x="7155542" y="4041360"/>
            <a:ext cx="3808399" cy="2031325"/>
          </a:xfrm>
          <a:prstGeom prst="rect">
            <a:avLst/>
          </a:prstGeom>
        </p:spPr>
        <p:txBody>
          <a:bodyPr wrap="square">
            <a:spAutoFit/>
          </a:bodyPr>
          <a:lstStyle/>
          <a:p>
            <a:r>
              <a:rPr lang="en-GB" dirty="0"/>
              <a:t>Now have a go at writing your sentence.  </a:t>
            </a:r>
          </a:p>
          <a:p>
            <a:r>
              <a:rPr lang="en-GB" dirty="0"/>
              <a:t>Remember to stay in this part of the story!</a:t>
            </a:r>
          </a:p>
          <a:p>
            <a:endParaRPr lang="en-GB" dirty="0"/>
          </a:p>
          <a:p>
            <a:r>
              <a:rPr lang="en-GB" dirty="0">
                <a:solidFill>
                  <a:srgbClr val="FF0000"/>
                </a:solidFill>
              </a:rPr>
              <a:t>Please don’t forget capital letters and full stops.</a:t>
            </a:r>
          </a:p>
        </p:txBody>
      </p:sp>
    </p:spTree>
    <p:extLst>
      <p:ext uri="{BB962C8B-B14F-4D97-AF65-F5344CB8AC3E}">
        <p14:creationId xmlns:p14="http://schemas.microsoft.com/office/powerpoint/2010/main" val="3422786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C61D5-7973-4EAB-B9F0-6DC40C7561B1}"/>
              </a:ext>
            </a:extLst>
          </p:cNvPr>
          <p:cNvSpPr>
            <a:spLocks noGrp="1"/>
          </p:cNvSpPr>
          <p:nvPr>
            <p:ph type="title"/>
          </p:nvPr>
        </p:nvSpPr>
        <p:spPr>
          <a:xfrm>
            <a:off x="838200" y="173421"/>
            <a:ext cx="10515600" cy="1135117"/>
          </a:xfrm>
        </p:spPr>
        <p:txBody>
          <a:bodyPr/>
          <a:lstStyle/>
          <a:p>
            <a:pPr algn="ctr"/>
            <a:r>
              <a:rPr lang="en-GB" b="1" u="sng" dirty="0"/>
              <a:t>Maths Thursday</a:t>
            </a:r>
          </a:p>
        </p:txBody>
      </p:sp>
      <p:sp>
        <p:nvSpPr>
          <p:cNvPr id="8" name="Rectangle 7">
            <a:extLst>
              <a:ext uri="{FF2B5EF4-FFF2-40B4-BE49-F238E27FC236}">
                <a16:creationId xmlns:a16="http://schemas.microsoft.com/office/drawing/2014/main" id="{19E34021-9249-4623-9192-FDD913EE2E52}"/>
              </a:ext>
            </a:extLst>
          </p:cNvPr>
          <p:cNvSpPr/>
          <p:nvPr/>
        </p:nvSpPr>
        <p:spPr>
          <a:xfrm>
            <a:off x="9017875" y="1198179"/>
            <a:ext cx="2837793" cy="2308324"/>
          </a:xfrm>
          <a:prstGeom prst="rect">
            <a:avLst/>
          </a:prstGeom>
        </p:spPr>
        <p:txBody>
          <a:bodyPr wrap="square">
            <a:spAutoFit/>
          </a:bodyPr>
          <a:lstStyle/>
          <a:p>
            <a:r>
              <a:rPr lang="en-GB" dirty="0">
                <a:solidFill>
                  <a:srgbClr val="FF0000"/>
                </a:solidFill>
              </a:rPr>
              <a:t>In year 3 children need to be familiar with money and practice finding different totals. They also need to practice working out how much change they may receive after they’ve bought something.</a:t>
            </a:r>
          </a:p>
        </p:txBody>
      </p:sp>
      <p:pic>
        <p:nvPicPr>
          <p:cNvPr id="3" name="Picture 2">
            <a:extLst>
              <a:ext uri="{FF2B5EF4-FFF2-40B4-BE49-F238E27FC236}">
                <a16:creationId xmlns:a16="http://schemas.microsoft.com/office/drawing/2014/main" id="{32DCBF39-08E2-4534-8741-DC191A228D34}"/>
              </a:ext>
            </a:extLst>
          </p:cNvPr>
          <p:cNvPicPr>
            <a:picLocks noChangeAspect="1"/>
          </p:cNvPicPr>
          <p:nvPr/>
        </p:nvPicPr>
        <p:blipFill>
          <a:blip r:embed="rId2"/>
          <a:stretch>
            <a:fillRect/>
          </a:stretch>
        </p:blipFill>
        <p:spPr>
          <a:xfrm>
            <a:off x="336332" y="1131970"/>
            <a:ext cx="7877502" cy="5402623"/>
          </a:xfrm>
          <a:prstGeom prst="rect">
            <a:avLst/>
          </a:prstGeom>
        </p:spPr>
      </p:pic>
      <p:pic>
        <p:nvPicPr>
          <p:cNvPr id="5" name="Picture 4">
            <a:extLst>
              <a:ext uri="{FF2B5EF4-FFF2-40B4-BE49-F238E27FC236}">
                <a16:creationId xmlns:a16="http://schemas.microsoft.com/office/drawing/2014/main" id="{3C6F2E33-1883-4870-8818-4DC25E0EBF1D}"/>
              </a:ext>
            </a:extLst>
          </p:cNvPr>
          <p:cNvPicPr>
            <a:picLocks noChangeAspect="1"/>
          </p:cNvPicPr>
          <p:nvPr/>
        </p:nvPicPr>
        <p:blipFill>
          <a:blip r:embed="rId3"/>
          <a:stretch>
            <a:fillRect/>
          </a:stretch>
        </p:blipFill>
        <p:spPr>
          <a:xfrm>
            <a:off x="7617374" y="3972910"/>
            <a:ext cx="3875687" cy="2561684"/>
          </a:xfrm>
          <a:prstGeom prst="rect">
            <a:avLst/>
          </a:prstGeom>
        </p:spPr>
      </p:pic>
      <p:sp>
        <p:nvSpPr>
          <p:cNvPr id="9" name="Content Placeholder 8">
            <a:extLst>
              <a:ext uri="{FF2B5EF4-FFF2-40B4-BE49-F238E27FC236}">
                <a16:creationId xmlns:a16="http://schemas.microsoft.com/office/drawing/2014/main" id="{61319B07-416D-4016-925B-3B4403C58E95}"/>
              </a:ext>
            </a:extLst>
          </p:cNvPr>
          <p:cNvSpPr>
            <a:spLocks noGrp="1"/>
          </p:cNvSpPr>
          <p:nvPr>
            <p:ph idx="1"/>
          </p:nvPr>
        </p:nvSpPr>
        <p:spPr>
          <a:xfrm flipV="1">
            <a:off x="7226449" y="6176962"/>
            <a:ext cx="4127350" cy="45719"/>
          </a:xfrm>
        </p:spPr>
        <p:txBody>
          <a:bodyPr>
            <a:normAutofit fontScale="25000" lnSpcReduction="20000"/>
          </a:bodyPr>
          <a:lstStyle/>
          <a:p>
            <a:pPr marL="0" indent="0">
              <a:buNone/>
            </a:pPr>
            <a:endParaRPr lang="en-GB" dirty="0"/>
          </a:p>
        </p:txBody>
      </p:sp>
    </p:spTree>
    <p:extLst>
      <p:ext uri="{BB962C8B-B14F-4D97-AF65-F5344CB8AC3E}">
        <p14:creationId xmlns:p14="http://schemas.microsoft.com/office/powerpoint/2010/main" val="1594674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9D442-6C7C-480A-9D78-E5D9C2F02174}"/>
              </a:ext>
            </a:extLst>
          </p:cNvPr>
          <p:cNvSpPr>
            <a:spLocks noGrp="1"/>
          </p:cNvSpPr>
          <p:nvPr>
            <p:ph type="title"/>
          </p:nvPr>
        </p:nvSpPr>
        <p:spPr>
          <a:xfrm>
            <a:off x="838200" y="365126"/>
            <a:ext cx="10515600" cy="1164130"/>
          </a:xfrm>
        </p:spPr>
        <p:txBody>
          <a:bodyPr/>
          <a:lstStyle/>
          <a:p>
            <a:pPr algn="ctr"/>
            <a:r>
              <a:rPr lang="en-GB" b="1" u="sng" dirty="0"/>
              <a:t>Maths Thursday continued</a:t>
            </a:r>
          </a:p>
        </p:txBody>
      </p:sp>
      <p:pic>
        <p:nvPicPr>
          <p:cNvPr id="4" name="Content Placeholder 3">
            <a:extLst>
              <a:ext uri="{FF2B5EF4-FFF2-40B4-BE49-F238E27FC236}">
                <a16:creationId xmlns:a16="http://schemas.microsoft.com/office/drawing/2014/main" id="{06FD6A8C-0E67-4BFD-B552-FDCEAA1C52E6}"/>
              </a:ext>
            </a:extLst>
          </p:cNvPr>
          <p:cNvPicPr>
            <a:picLocks noGrp="1" noChangeAspect="1"/>
          </p:cNvPicPr>
          <p:nvPr>
            <p:ph idx="1"/>
          </p:nvPr>
        </p:nvPicPr>
        <p:blipFill>
          <a:blip r:embed="rId2"/>
          <a:stretch>
            <a:fillRect/>
          </a:stretch>
        </p:blipFill>
        <p:spPr>
          <a:xfrm>
            <a:off x="1075375" y="1529254"/>
            <a:ext cx="7143895" cy="4288221"/>
          </a:xfrm>
          <a:prstGeom prst="rect">
            <a:avLst/>
          </a:prstGeom>
        </p:spPr>
      </p:pic>
      <p:pic>
        <p:nvPicPr>
          <p:cNvPr id="5" name="Picture 4">
            <a:extLst>
              <a:ext uri="{FF2B5EF4-FFF2-40B4-BE49-F238E27FC236}">
                <a16:creationId xmlns:a16="http://schemas.microsoft.com/office/drawing/2014/main" id="{C606B4EA-C8AA-40E1-84B1-A5614B15E28B}"/>
              </a:ext>
            </a:extLst>
          </p:cNvPr>
          <p:cNvPicPr>
            <a:picLocks noChangeAspect="1"/>
          </p:cNvPicPr>
          <p:nvPr/>
        </p:nvPicPr>
        <p:blipFill>
          <a:blip r:embed="rId3"/>
          <a:stretch>
            <a:fillRect/>
          </a:stretch>
        </p:blipFill>
        <p:spPr>
          <a:xfrm>
            <a:off x="8302973" y="1529254"/>
            <a:ext cx="3552696" cy="2711669"/>
          </a:xfrm>
          <a:prstGeom prst="rect">
            <a:avLst/>
          </a:prstGeom>
        </p:spPr>
      </p:pic>
    </p:spTree>
    <p:extLst>
      <p:ext uri="{BB962C8B-B14F-4D97-AF65-F5344CB8AC3E}">
        <p14:creationId xmlns:p14="http://schemas.microsoft.com/office/powerpoint/2010/main" val="2653611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t>English Friday</a:t>
            </a:r>
          </a:p>
        </p:txBody>
      </p:sp>
      <p:pic>
        <p:nvPicPr>
          <p:cNvPr id="3" name="Picture 2">
            <a:extLst>
              <a:ext uri="{FF2B5EF4-FFF2-40B4-BE49-F238E27FC236}">
                <a16:creationId xmlns:a16="http://schemas.microsoft.com/office/drawing/2014/main" id="{4CC65493-E955-4C8C-95C3-A76B2B4A68EE}"/>
              </a:ext>
            </a:extLst>
          </p:cNvPr>
          <p:cNvPicPr>
            <a:picLocks noChangeAspect="1"/>
          </p:cNvPicPr>
          <p:nvPr/>
        </p:nvPicPr>
        <p:blipFill>
          <a:blip r:embed="rId2"/>
          <a:stretch>
            <a:fillRect/>
          </a:stretch>
        </p:blipFill>
        <p:spPr>
          <a:xfrm>
            <a:off x="539256" y="566057"/>
            <a:ext cx="3603673" cy="1939364"/>
          </a:xfrm>
          <a:prstGeom prst="rect">
            <a:avLst/>
          </a:prstGeom>
        </p:spPr>
      </p:pic>
      <p:pic>
        <p:nvPicPr>
          <p:cNvPr id="4" name="Picture 3">
            <a:extLst>
              <a:ext uri="{FF2B5EF4-FFF2-40B4-BE49-F238E27FC236}">
                <a16:creationId xmlns:a16="http://schemas.microsoft.com/office/drawing/2014/main" id="{82BA73E0-E927-404A-B278-F9DB166FBC8D}"/>
              </a:ext>
            </a:extLst>
          </p:cNvPr>
          <p:cNvPicPr>
            <a:picLocks noChangeAspect="1"/>
          </p:cNvPicPr>
          <p:nvPr/>
        </p:nvPicPr>
        <p:blipFill>
          <a:blip r:embed="rId3"/>
          <a:stretch>
            <a:fillRect/>
          </a:stretch>
        </p:blipFill>
        <p:spPr>
          <a:xfrm>
            <a:off x="2965031" y="1535739"/>
            <a:ext cx="2139881" cy="499915"/>
          </a:xfrm>
          <a:prstGeom prst="rect">
            <a:avLst/>
          </a:prstGeom>
        </p:spPr>
      </p:pic>
      <p:sp>
        <p:nvSpPr>
          <p:cNvPr id="5" name="Rectangle 4">
            <a:extLst>
              <a:ext uri="{FF2B5EF4-FFF2-40B4-BE49-F238E27FC236}">
                <a16:creationId xmlns:a16="http://schemas.microsoft.com/office/drawing/2014/main" id="{463F1798-5340-40CB-B02D-C7AB87B6C804}"/>
              </a:ext>
            </a:extLst>
          </p:cNvPr>
          <p:cNvSpPr/>
          <p:nvPr/>
        </p:nvSpPr>
        <p:spPr>
          <a:xfrm>
            <a:off x="5965372" y="1410505"/>
            <a:ext cx="5388428" cy="1200329"/>
          </a:xfrm>
          <a:prstGeom prst="rect">
            <a:avLst/>
          </a:prstGeom>
        </p:spPr>
        <p:txBody>
          <a:bodyPr wrap="square">
            <a:spAutoFit/>
          </a:bodyPr>
          <a:lstStyle/>
          <a:p>
            <a:r>
              <a:rPr lang="en-GB" dirty="0"/>
              <a:t>The final part of the story becomes very positive for Peck, because the birds are no longer making fun of him.  In fact they are getting a taste of their own medicine!</a:t>
            </a:r>
          </a:p>
        </p:txBody>
      </p:sp>
      <p:pic>
        <p:nvPicPr>
          <p:cNvPr id="7" name="Picture 6">
            <a:extLst>
              <a:ext uri="{FF2B5EF4-FFF2-40B4-BE49-F238E27FC236}">
                <a16:creationId xmlns:a16="http://schemas.microsoft.com/office/drawing/2014/main" id="{F88FB157-C706-4A1E-BA46-1E71A6B7EE6B}"/>
              </a:ext>
            </a:extLst>
          </p:cNvPr>
          <p:cNvPicPr>
            <a:picLocks noChangeAspect="1"/>
          </p:cNvPicPr>
          <p:nvPr/>
        </p:nvPicPr>
        <p:blipFill>
          <a:blip r:embed="rId4"/>
          <a:stretch>
            <a:fillRect/>
          </a:stretch>
        </p:blipFill>
        <p:spPr>
          <a:xfrm>
            <a:off x="4142928" y="2660370"/>
            <a:ext cx="7210872" cy="1454778"/>
          </a:xfrm>
          <a:prstGeom prst="rect">
            <a:avLst/>
          </a:prstGeom>
        </p:spPr>
      </p:pic>
      <p:pic>
        <p:nvPicPr>
          <p:cNvPr id="8" name="Picture 7">
            <a:extLst>
              <a:ext uri="{FF2B5EF4-FFF2-40B4-BE49-F238E27FC236}">
                <a16:creationId xmlns:a16="http://schemas.microsoft.com/office/drawing/2014/main" id="{82E50B56-7D76-4555-9FD0-E7A2CBD01B8F}"/>
              </a:ext>
            </a:extLst>
          </p:cNvPr>
          <p:cNvPicPr>
            <a:picLocks noChangeAspect="1"/>
          </p:cNvPicPr>
          <p:nvPr/>
        </p:nvPicPr>
        <p:blipFill>
          <a:blip r:embed="rId5"/>
          <a:stretch>
            <a:fillRect/>
          </a:stretch>
        </p:blipFill>
        <p:spPr>
          <a:xfrm>
            <a:off x="838200" y="2774246"/>
            <a:ext cx="1603387" cy="3517697"/>
          </a:xfrm>
          <a:prstGeom prst="rect">
            <a:avLst/>
          </a:prstGeom>
        </p:spPr>
      </p:pic>
      <p:pic>
        <p:nvPicPr>
          <p:cNvPr id="9" name="Picture 8">
            <a:extLst>
              <a:ext uri="{FF2B5EF4-FFF2-40B4-BE49-F238E27FC236}">
                <a16:creationId xmlns:a16="http://schemas.microsoft.com/office/drawing/2014/main" id="{BB58E319-495E-4B85-96EE-661D5B850754}"/>
              </a:ext>
            </a:extLst>
          </p:cNvPr>
          <p:cNvPicPr>
            <a:picLocks noChangeAspect="1"/>
          </p:cNvPicPr>
          <p:nvPr/>
        </p:nvPicPr>
        <p:blipFill>
          <a:blip r:embed="rId6"/>
          <a:stretch>
            <a:fillRect/>
          </a:stretch>
        </p:blipFill>
        <p:spPr>
          <a:xfrm>
            <a:off x="2582217" y="4115148"/>
            <a:ext cx="3121423" cy="2414225"/>
          </a:xfrm>
          <a:prstGeom prst="rect">
            <a:avLst/>
          </a:prstGeom>
        </p:spPr>
      </p:pic>
      <p:pic>
        <p:nvPicPr>
          <p:cNvPr id="13" name="Picture 12">
            <a:extLst>
              <a:ext uri="{FF2B5EF4-FFF2-40B4-BE49-F238E27FC236}">
                <a16:creationId xmlns:a16="http://schemas.microsoft.com/office/drawing/2014/main" id="{27BB2EC1-06B9-49AA-A11C-FE7A471D75A9}"/>
              </a:ext>
            </a:extLst>
          </p:cNvPr>
          <p:cNvPicPr>
            <a:picLocks noChangeAspect="1"/>
          </p:cNvPicPr>
          <p:nvPr/>
        </p:nvPicPr>
        <p:blipFill>
          <a:blip r:embed="rId7"/>
          <a:stretch>
            <a:fillRect/>
          </a:stretch>
        </p:blipFill>
        <p:spPr>
          <a:xfrm>
            <a:off x="5653998" y="4186202"/>
            <a:ext cx="3005588" cy="2365453"/>
          </a:xfrm>
          <a:prstGeom prst="rect">
            <a:avLst/>
          </a:prstGeom>
        </p:spPr>
      </p:pic>
      <p:sp>
        <p:nvSpPr>
          <p:cNvPr id="14" name="Rectangle 13">
            <a:extLst>
              <a:ext uri="{FF2B5EF4-FFF2-40B4-BE49-F238E27FC236}">
                <a16:creationId xmlns:a16="http://schemas.microsoft.com/office/drawing/2014/main" id="{C45379A7-7F16-4DDA-9844-A4E101229525}"/>
              </a:ext>
            </a:extLst>
          </p:cNvPr>
          <p:cNvSpPr/>
          <p:nvPr/>
        </p:nvSpPr>
        <p:spPr>
          <a:xfrm>
            <a:off x="9056913" y="4164684"/>
            <a:ext cx="2674453" cy="2031325"/>
          </a:xfrm>
          <a:prstGeom prst="rect">
            <a:avLst/>
          </a:prstGeom>
        </p:spPr>
        <p:txBody>
          <a:bodyPr wrap="square">
            <a:spAutoFit/>
          </a:bodyPr>
          <a:lstStyle/>
          <a:p>
            <a:r>
              <a:rPr lang="en-GB" dirty="0"/>
              <a:t>Now have a go at writing your sentence.  </a:t>
            </a:r>
          </a:p>
          <a:p>
            <a:r>
              <a:rPr lang="en-GB" dirty="0"/>
              <a:t>Remember to stay in this part of the story!</a:t>
            </a:r>
          </a:p>
          <a:p>
            <a:endParaRPr lang="en-GB" dirty="0"/>
          </a:p>
          <a:p>
            <a:r>
              <a:rPr lang="en-GB" dirty="0">
                <a:solidFill>
                  <a:srgbClr val="FF0000"/>
                </a:solidFill>
              </a:rPr>
              <a:t>Please don’t forget capital letters and full stops.</a:t>
            </a:r>
          </a:p>
        </p:txBody>
      </p:sp>
    </p:spTree>
    <p:extLst>
      <p:ext uri="{BB962C8B-B14F-4D97-AF65-F5344CB8AC3E}">
        <p14:creationId xmlns:p14="http://schemas.microsoft.com/office/powerpoint/2010/main" val="2487121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11B27-F77C-41EF-973D-D5FD051D5C51}"/>
              </a:ext>
            </a:extLst>
          </p:cNvPr>
          <p:cNvSpPr>
            <a:spLocks noGrp="1"/>
          </p:cNvSpPr>
          <p:nvPr>
            <p:ph type="title"/>
          </p:nvPr>
        </p:nvSpPr>
        <p:spPr/>
        <p:txBody>
          <a:bodyPr/>
          <a:lstStyle/>
          <a:p>
            <a:pPr algn="ctr"/>
            <a:r>
              <a:rPr lang="en-GB" b="1" u="sng" dirty="0"/>
              <a:t>English Friday continued</a:t>
            </a:r>
          </a:p>
        </p:txBody>
      </p:sp>
      <p:pic>
        <p:nvPicPr>
          <p:cNvPr id="4" name="Picture 3">
            <a:extLst>
              <a:ext uri="{FF2B5EF4-FFF2-40B4-BE49-F238E27FC236}">
                <a16:creationId xmlns:a16="http://schemas.microsoft.com/office/drawing/2014/main" id="{73DAD931-70E6-46CD-862E-FC7B8B15042B}"/>
              </a:ext>
            </a:extLst>
          </p:cNvPr>
          <p:cNvPicPr>
            <a:picLocks noChangeAspect="1"/>
          </p:cNvPicPr>
          <p:nvPr/>
        </p:nvPicPr>
        <p:blipFill>
          <a:blip r:embed="rId2"/>
          <a:stretch>
            <a:fillRect/>
          </a:stretch>
        </p:blipFill>
        <p:spPr>
          <a:xfrm>
            <a:off x="426109" y="515471"/>
            <a:ext cx="2888345" cy="1777785"/>
          </a:xfrm>
          <a:prstGeom prst="rect">
            <a:avLst/>
          </a:prstGeom>
        </p:spPr>
      </p:pic>
      <p:pic>
        <p:nvPicPr>
          <p:cNvPr id="5" name="Picture 4">
            <a:extLst>
              <a:ext uri="{FF2B5EF4-FFF2-40B4-BE49-F238E27FC236}">
                <a16:creationId xmlns:a16="http://schemas.microsoft.com/office/drawing/2014/main" id="{F98E8ABA-441B-4E65-B80E-E7D89BB3D686}"/>
              </a:ext>
            </a:extLst>
          </p:cNvPr>
          <p:cNvPicPr>
            <a:picLocks noChangeAspect="1"/>
          </p:cNvPicPr>
          <p:nvPr/>
        </p:nvPicPr>
        <p:blipFill>
          <a:blip r:embed="rId3"/>
          <a:stretch>
            <a:fillRect/>
          </a:stretch>
        </p:blipFill>
        <p:spPr>
          <a:xfrm>
            <a:off x="2340916" y="1404364"/>
            <a:ext cx="2139881" cy="499915"/>
          </a:xfrm>
          <a:prstGeom prst="rect">
            <a:avLst/>
          </a:prstGeom>
        </p:spPr>
      </p:pic>
      <p:sp>
        <p:nvSpPr>
          <p:cNvPr id="6" name="Rectangle 5">
            <a:extLst>
              <a:ext uri="{FF2B5EF4-FFF2-40B4-BE49-F238E27FC236}">
                <a16:creationId xmlns:a16="http://schemas.microsoft.com/office/drawing/2014/main" id="{F7C224EA-F803-48AC-9B6A-1A6168797A0D}"/>
              </a:ext>
            </a:extLst>
          </p:cNvPr>
          <p:cNvSpPr/>
          <p:nvPr/>
        </p:nvSpPr>
        <p:spPr>
          <a:xfrm>
            <a:off x="5983514" y="1524000"/>
            <a:ext cx="5925944" cy="1200329"/>
          </a:xfrm>
          <a:prstGeom prst="rect">
            <a:avLst/>
          </a:prstGeom>
        </p:spPr>
        <p:txBody>
          <a:bodyPr wrap="square">
            <a:spAutoFit/>
          </a:bodyPr>
          <a:lstStyle/>
          <a:p>
            <a:r>
              <a:rPr lang="en-GB" dirty="0"/>
              <a:t>In this sentence I want to tell the reader that it was only a short space of time before the rest of the birds came tumbling down.  </a:t>
            </a:r>
          </a:p>
          <a:p>
            <a:r>
              <a:rPr lang="en-GB" dirty="0"/>
              <a:t>This is my sentence. </a:t>
            </a:r>
          </a:p>
        </p:txBody>
      </p:sp>
      <p:pic>
        <p:nvPicPr>
          <p:cNvPr id="7" name="Picture 6">
            <a:extLst>
              <a:ext uri="{FF2B5EF4-FFF2-40B4-BE49-F238E27FC236}">
                <a16:creationId xmlns:a16="http://schemas.microsoft.com/office/drawing/2014/main" id="{809364F5-54DD-4225-AB8F-0A2A57E551F4}"/>
              </a:ext>
            </a:extLst>
          </p:cNvPr>
          <p:cNvPicPr>
            <a:picLocks noChangeAspect="1"/>
          </p:cNvPicPr>
          <p:nvPr/>
        </p:nvPicPr>
        <p:blipFill>
          <a:blip r:embed="rId4"/>
          <a:stretch>
            <a:fillRect/>
          </a:stretch>
        </p:blipFill>
        <p:spPr>
          <a:xfrm>
            <a:off x="4349955" y="2793171"/>
            <a:ext cx="6419644" cy="1219306"/>
          </a:xfrm>
          <a:prstGeom prst="rect">
            <a:avLst/>
          </a:prstGeom>
        </p:spPr>
      </p:pic>
      <p:pic>
        <p:nvPicPr>
          <p:cNvPr id="8" name="Picture 7">
            <a:extLst>
              <a:ext uri="{FF2B5EF4-FFF2-40B4-BE49-F238E27FC236}">
                <a16:creationId xmlns:a16="http://schemas.microsoft.com/office/drawing/2014/main" id="{32315AF5-9063-47DA-8D8C-145E6D5C1CC7}"/>
              </a:ext>
            </a:extLst>
          </p:cNvPr>
          <p:cNvPicPr>
            <a:picLocks noChangeAspect="1"/>
          </p:cNvPicPr>
          <p:nvPr/>
        </p:nvPicPr>
        <p:blipFill>
          <a:blip r:embed="rId5"/>
          <a:stretch>
            <a:fillRect/>
          </a:stretch>
        </p:blipFill>
        <p:spPr>
          <a:xfrm>
            <a:off x="362855" y="3149328"/>
            <a:ext cx="3456732" cy="2560542"/>
          </a:xfrm>
          <a:prstGeom prst="rect">
            <a:avLst/>
          </a:prstGeom>
        </p:spPr>
      </p:pic>
      <p:pic>
        <p:nvPicPr>
          <p:cNvPr id="9" name="Picture 8">
            <a:extLst>
              <a:ext uri="{FF2B5EF4-FFF2-40B4-BE49-F238E27FC236}">
                <a16:creationId xmlns:a16="http://schemas.microsoft.com/office/drawing/2014/main" id="{59FFD145-140F-4980-B0A3-383B7C3919CF}"/>
              </a:ext>
            </a:extLst>
          </p:cNvPr>
          <p:cNvPicPr>
            <a:picLocks noChangeAspect="1"/>
          </p:cNvPicPr>
          <p:nvPr/>
        </p:nvPicPr>
        <p:blipFill>
          <a:blip r:embed="rId6"/>
          <a:stretch>
            <a:fillRect/>
          </a:stretch>
        </p:blipFill>
        <p:spPr>
          <a:xfrm>
            <a:off x="4294932" y="3996706"/>
            <a:ext cx="2773920" cy="2152075"/>
          </a:xfrm>
          <a:prstGeom prst="rect">
            <a:avLst/>
          </a:prstGeom>
        </p:spPr>
      </p:pic>
      <p:sp>
        <p:nvSpPr>
          <p:cNvPr id="10" name="Rectangle 9">
            <a:extLst>
              <a:ext uri="{FF2B5EF4-FFF2-40B4-BE49-F238E27FC236}">
                <a16:creationId xmlns:a16="http://schemas.microsoft.com/office/drawing/2014/main" id="{D841449C-4888-4848-922A-AE93368E91E3}"/>
              </a:ext>
            </a:extLst>
          </p:cNvPr>
          <p:cNvSpPr/>
          <p:nvPr/>
        </p:nvSpPr>
        <p:spPr>
          <a:xfrm rot="10800000" flipV="1">
            <a:off x="7599218" y="3881252"/>
            <a:ext cx="3446152" cy="1754326"/>
          </a:xfrm>
          <a:prstGeom prst="rect">
            <a:avLst/>
          </a:prstGeom>
        </p:spPr>
        <p:txBody>
          <a:bodyPr wrap="square">
            <a:spAutoFit/>
          </a:bodyPr>
          <a:lstStyle/>
          <a:p>
            <a:r>
              <a:rPr lang="en-GB" dirty="0"/>
              <a:t>Now have a go at writing your sentence.  </a:t>
            </a:r>
          </a:p>
          <a:p>
            <a:r>
              <a:rPr lang="en-GB" dirty="0"/>
              <a:t>Remember to stay in this part of the story.</a:t>
            </a:r>
          </a:p>
          <a:p>
            <a:r>
              <a:rPr lang="en-GB" dirty="0">
                <a:solidFill>
                  <a:srgbClr val="FF0000"/>
                </a:solidFill>
              </a:rPr>
              <a:t>Remember to use capital letters and full stops!</a:t>
            </a:r>
          </a:p>
        </p:txBody>
      </p:sp>
    </p:spTree>
    <p:extLst>
      <p:ext uri="{BB962C8B-B14F-4D97-AF65-F5344CB8AC3E}">
        <p14:creationId xmlns:p14="http://schemas.microsoft.com/office/powerpoint/2010/main" val="2101021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11B27-F77C-41EF-973D-D5FD051D5C51}"/>
              </a:ext>
            </a:extLst>
          </p:cNvPr>
          <p:cNvSpPr>
            <a:spLocks noGrp="1"/>
          </p:cNvSpPr>
          <p:nvPr>
            <p:ph type="title"/>
          </p:nvPr>
        </p:nvSpPr>
        <p:spPr>
          <a:xfrm>
            <a:off x="838200" y="1"/>
            <a:ext cx="10515600" cy="1117599"/>
          </a:xfrm>
        </p:spPr>
        <p:txBody>
          <a:bodyPr/>
          <a:lstStyle/>
          <a:p>
            <a:pPr algn="ctr"/>
            <a:r>
              <a:rPr lang="en-GB" b="1" u="sng" dirty="0"/>
              <a:t>English Friday continued</a:t>
            </a:r>
          </a:p>
        </p:txBody>
      </p:sp>
      <p:pic>
        <p:nvPicPr>
          <p:cNvPr id="6" name="Content Placeholder 5">
            <a:extLst>
              <a:ext uri="{FF2B5EF4-FFF2-40B4-BE49-F238E27FC236}">
                <a16:creationId xmlns:a16="http://schemas.microsoft.com/office/drawing/2014/main" id="{9B7B5E9E-C749-4615-8448-434C6B82C076}"/>
              </a:ext>
            </a:extLst>
          </p:cNvPr>
          <p:cNvPicPr>
            <a:picLocks noGrp="1" noChangeAspect="1"/>
          </p:cNvPicPr>
          <p:nvPr>
            <p:ph idx="1"/>
          </p:nvPr>
        </p:nvPicPr>
        <p:blipFill>
          <a:blip r:embed="rId2"/>
          <a:stretch>
            <a:fillRect/>
          </a:stretch>
        </p:blipFill>
        <p:spPr>
          <a:xfrm>
            <a:off x="606991" y="2842575"/>
            <a:ext cx="4712616" cy="3310415"/>
          </a:xfrm>
          <a:prstGeom prst="rect">
            <a:avLst/>
          </a:prstGeom>
        </p:spPr>
      </p:pic>
      <p:pic>
        <p:nvPicPr>
          <p:cNvPr id="4" name="Picture 3">
            <a:extLst>
              <a:ext uri="{FF2B5EF4-FFF2-40B4-BE49-F238E27FC236}">
                <a16:creationId xmlns:a16="http://schemas.microsoft.com/office/drawing/2014/main" id="{29153B1C-0C62-40C6-8D4E-8417FCB4B10A}"/>
              </a:ext>
            </a:extLst>
          </p:cNvPr>
          <p:cNvPicPr>
            <a:picLocks noChangeAspect="1"/>
          </p:cNvPicPr>
          <p:nvPr/>
        </p:nvPicPr>
        <p:blipFill>
          <a:blip r:embed="rId3"/>
          <a:stretch>
            <a:fillRect/>
          </a:stretch>
        </p:blipFill>
        <p:spPr>
          <a:xfrm>
            <a:off x="299806" y="684998"/>
            <a:ext cx="3073191" cy="1535688"/>
          </a:xfrm>
          <a:prstGeom prst="rect">
            <a:avLst/>
          </a:prstGeom>
        </p:spPr>
      </p:pic>
      <p:pic>
        <p:nvPicPr>
          <p:cNvPr id="5" name="Picture 4">
            <a:extLst>
              <a:ext uri="{FF2B5EF4-FFF2-40B4-BE49-F238E27FC236}">
                <a16:creationId xmlns:a16="http://schemas.microsoft.com/office/drawing/2014/main" id="{1957D554-9A13-4D53-914D-C8F641E8ED34}"/>
              </a:ext>
            </a:extLst>
          </p:cNvPr>
          <p:cNvPicPr>
            <a:picLocks noChangeAspect="1"/>
          </p:cNvPicPr>
          <p:nvPr/>
        </p:nvPicPr>
        <p:blipFill>
          <a:blip r:embed="rId4"/>
          <a:stretch>
            <a:fillRect/>
          </a:stretch>
        </p:blipFill>
        <p:spPr>
          <a:xfrm>
            <a:off x="1836401" y="867642"/>
            <a:ext cx="2139881" cy="499915"/>
          </a:xfrm>
          <a:prstGeom prst="rect">
            <a:avLst/>
          </a:prstGeom>
        </p:spPr>
      </p:pic>
      <p:pic>
        <p:nvPicPr>
          <p:cNvPr id="7" name="Picture 6">
            <a:extLst>
              <a:ext uri="{FF2B5EF4-FFF2-40B4-BE49-F238E27FC236}">
                <a16:creationId xmlns:a16="http://schemas.microsoft.com/office/drawing/2014/main" id="{87F69F38-23D8-4CD1-A085-D22E7BC946C8}"/>
              </a:ext>
            </a:extLst>
          </p:cNvPr>
          <p:cNvPicPr>
            <a:picLocks noChangeAspect="1"/>
          </p:cNvPicPr>
          <p:nvPr/>
        </p:nvPicPr>
        <p:blipFill>
          <a:blip r:embed="rId5"/>
          <a:stretch>
            <a:fillRect/>
          </a:stretch>
        </p:blipFill>
        <p:spPr>
          <a:xfrm>
            <a:off x="5262648" y="2460215"/>
            <a:ext cx="6931961" cy="923329"/>
          </a:xfrm>
          <a:prstGeom prst="rect">
            <a:avLst/>
          </a:prstGeom>
        </p:spPr>
      </p:pic>
      <p:sp>
        <p:nvSpPr>
          <p:cNvPr id="8" name="Rectangle 7">
            <a:extLst>
              <a:ext uri="{FF2B5EF4-FFF2-40B4-BE49-F238E27FC236}">
                <a16:creationId xmlns:a16="http://schemas.microsoft.com/office/drawing/2014/main" id="{B132C3DF-3B6B-4AC5-8EDF-49D7DD8F2793}"/>
              </a:ext>
            </a:extLst>
          </p:cNvPr>
          <p:cNvSpPr/>
          <p:nvPr/>
        </p:nvSpPr>
        <p:spPr>
          <a:xfrm>
            <a:off x="4514676" y="986971"/>
            <a:ext cx="5840923" cy="923330"/>
          </a:xfrm>
          <a:prstGeom prst="rect">
            <a:avLst/>
          </a:prstGeom>
        </p:spPr>
        <p:txBody>
          <a:bodyPr wrap="square">
            <a:spAutoFit/>
          </a:bodyPr>
          <a:lstStyle/>
          <a:p>
            <a:r>
              <a:rPr lang="en-GB" dirty="0"/>
              <a:t>I would like to have a question as my last sentence.  </a:t>
            </a:r>
          </a:p>
          <a:p>
            <a:r>
              <a:rPr lang="en-GB" dirty="0"/>
              <a:t>It would be good to let the reader know that Peck was now the one who was happy at the end.</a:t>
            </a:r>
          </a:p>
        </p:txBody>
      </p:sp>
      <p:sp>
        <p:nvSpPr>
          <p:cNvPr id="9" name="Rectangle 8">
            <a:extLst>
              <a:ext uri="{FF2B5EF4-FFF2-40B4-BE49-F238E27FC236}">
                <a16:creationId xmlns:a16="http://schemas.microsoft.com/office/drawing/2014/main" id="{E8714100-41ED-4325-8238-2929870CE242}"/>
              </a:ext>
            </a:extLst>
          </p:cNvPr>
          <p:cNvSpPr/>
          <p:nvPr/>
        </p:nvSpPr>
        <p:spPr>
          <a:xfrm rot="10800000" flipV="1">
            <a:off x="6560455" y="3752167"/>
            <a:ext cx="4223658" cy="1200329"/>
          </a:xfrm>
          <a:prstGeom prst="rect">
            <a:avLst/>
          </a:prstGeom>
        </p:spPr>
        <p:txBody>
          <a:bodyPr wrap="square">
            <a:spAutoFit/>
          </a:bodyPr>
          <a:lstStyle/>
          <a:p>
            <a:r>
              <a:rPr lang="en-GB" dirty="0"/>
              <a:t>Now have a go at writing your sentence.  </a:t>
            </a:r>
          </a:p>
          <a:p>
            <a:r>
              <a:rPr lang="en-GB" dirty="0"/>
              <a:t>Remember to stay in this part of the story!</a:t>
            </a:r>
          </a:p>
          <a:p>
            <a:r>
              <a:rPr lang="en-GB" dirty="0">
                <a:solidFill>
                  <a:srgbClr val="FF0000"/>
                </a:solidFill>
              </a:rPr>
              <a:t>Remember to put a question mark (?) at the end of the sentence.</a:t>
            </a:r>
          </a:p>
        </p:txBody>
      </p:sp>
    </p:spTree>
    <p:extLst>
      <p:ext uri="{BB962C8B-B14F-4D97-AF65-F5344CB8AC3E}">
        <p14:creationId xmlns:p14="http://schemas.microsoft.com/office/powerpoint/2010/main" val="431725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50167-BE37-471F-9FE2-A85AF2189624}"/>
              </a:ext>
            </a:extLst>
          </p:cNvPr>
          <p:cNvSpPr>
            <a:spLocks noGrp="1"/>
          </p:cNvSpPr>
          <p:nvPr>
            <p:ph type="title"/>
          </p:nvPr>
        </p:nvSpPr>
        <p:spPr>
          <a:xfrm>
            <a:off x="838200" y="232117"/>
            <a:ext cx="10515600" cy="909941"/>
          </a:xfrm>
        </p:spPr>
        <p:txBody>
          <a:bodyPr/>
          <a:lstStyle/>
          <a:p>
            <a:pPr algn="ctr"/>
            <a:r>
              <a:rPr lang="en-GB" b="1" u="sng" dirty="0"/>
              <a:t>Maths Friday</a:t>
            </a:r>
          </a:p>
        </p:txBody>
      </p:sp>
      <p:sp>
        <p:nvSpPr>
          <p:cNvPr id="6" name="TextBox 5">
            <a:extLst>
              <a:ext uri="{FF2B5EF4-FFF2-40B4-BE49-F238E27FC236}">
                <a16:creationId xmlns:a16="http://schemas.microsoft.com/office/drawing/2014/main" id="{95D5F861-001C-4493-8132-DEED2DB1CCEC}"/>
              </a:ext>
            </a:extLst>
          </p:cNvPr>
          <p:cNvSpPr txBox="1"/>
          <p:nvPr/>
        </p:nvSpPr>
        <p:spPr>
          <a:xfrm>
            <a:off x="4748463" y="5799748"/>
            <a:ext cx="6834217" cy="826135"/>
          </a:xfrm>
          <a:prstGeom prst="rect">
            <a:avLst/>
          </a:prstGeom>
          <a:noFill/>
        </p:spPr>
        <p:txBody>
          <a:bodyPr wrap="square" rtlCol="0">
            <a:spAutoFit/>
          </a:bodyPr>
          <a:lstStyle/>
          <a:p>
            <a:endParaRPr lang="en-GB" dirty="0"/>
          </a:p>
        </p:txBody>
      </p:sp>
      <p:pic>
        <p:nvPicPr>
          <p:cNvPr id="7" name="Content Placeholder 6">
            <a:extLst>
              <a:ext uri="{FF2B5EF4-FFF2-40B4-BE49-F238E27FC236}">
                <a16:creationId xmlns:a16="http://schemas.microsoft.com/office/drawing/2014/main" id="{188597E8-9648-41E2-9721-D0DEFF91F0AF}"/>
              </a:ext>
            </a:extLst>
          </p:cNvPr>
          <p:cNvPicPr>
            <a:picLocks noGrp="1" noChangeAspect="1"/>
          </p:cNvPicPr>
          <p:nvPr>
            <p:ph idx="1"/>
          </p:nvPr>
        </p:nvPicPr>
        <p:blipFill>
          <a:blip r:embed="rId2"/>
          <a:stretch>
            <a:fillRect/>
          </a:stretch>
        </p:blipFill>
        <p:spPr>
          <a:xfrm>
            <a:off x="441437" y="1142058"/>
            <a:ext cx="11288108" cy="5483824"/>
          </a:xfrm>
          <a:prstGeom prst="rect">
            <a:avLst/>
          </a:prstGeom>
        </p:spPr>
      </p:pic>
    </p:spTree>
    <p:extLst>
      <p:ext uri="{BB962C8B-B14F-4D97-AF65-F5344CB8AC3E}">
        <p14:creationId xmlns:p14="http://schemas.microsoft.com/office/powerpoint/2010/main" val="1089323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9EE8D-856D-4BFE-A4C6-842A301FA83D}"/>
              </a:ext>
            </a:extLst>
          </p:cNvPr>
          <p:cNvSpPr>
            <a:spLocks noGrp="1"/>
          </p:cNvSpPr>
          <p:nvPr>
            <p:ph type="title"/>
          </p:nvPr>
        </p:nvSpPr>
        <p:spPr>
          <a:xfrm>
            <a:off x="838200" y="365125"/>
            <a:ext cx="10515600" cy="880351"/>
          </a:xfrm>
        </p:spPr>
        <p:txBody>
          <a:bodyPr/>
          <a:lstStyle/>
          <a:p>
            <a:pPr algn="ctr"/>
            <a:r>
              <a:rPr lang="en-GB" b="1" u="sng" dirty="0"/>
              <a:t>Maths Friday continued</a:t>
            </a:r>
          </a:p>
        </p:txBody>
      </p:sp>
      <p:pic>
        <p:nvPicPr>
          <p:cNvPr id="4" name="Content Placeholder 3">
            <a:extLst>
              <a:ext uri="{FF2B5EF4-FFF2-40B4-BE49-F238E27FC236}">
                <a16:creationId xmlns:a16="http://schemas.microsoft.com/office/drawing/2014/main" id="{FF20F6B0-B7A9-4E3F-989B-7F030BEFB521}"/>
              </a:ext>
            </a:extLst>
          </p:cNvPr>
          <p:cNvPicPr>
            <a:picLocks noGrp="1" noChangeAspect="1"/>
          </p:cNvPicPr>
          <p:nvPr>
            <p:ph idx="1"/>
          </p:nvPr>
        </p:nvPicPr>
        <p:blipFill>
          <a:blip r:embed="rId2"/>
          <a:stretch>
            <a:fillRect/>
          </a:stretch>
        </p:blipFill>
        <p:spPr>
          <a:xfrm>
            <a:off x="838200" y="1463183"/>
            <a:ext cx="5436475" cy="4795728"/>
          </a:xfrm>
          <a:prstGeom prst="rect">
            <a:avLst/>
          </a:prstGeom>
        </p:spPr>
      </p:pic>
      <p:pic>
        <p:nvPicPr>
          <p:cNvPr id="5" name="Picture 4">
            <a:extLst>
              <a:ext uri="{FF2B5EF4-FFF2-40B4-BE49-F238E27FC236}">
                <a16:creationId xmlns:a16="http://schemas.microsoft.com/office/drawing/2014/main" id="{60E8C8B0-7A05-4FA9-8F1C-6674D0D1573D}"/>
              </a:ext>
            </a:extLst>
          </p:cNvPr>
          <p:cNvPicPr>
            <a:picLocks noChangeAspect="1"/>
          </p:cNvPicPr>
          <p:nvPr/>
        </p:nvPicPr>
        <p:blipFill>
          <a:blip r:embed="rId3"/>
          <a:stretch>
            <a:fillRect/>
          </a:stretch>
        </p:blipFill>
        <p:spPr>
          <a:xfrm>
            <a:off x="6700345" y="1671145"/>
            <a:ext cx="4901781" cy="3846785"/>
          </a:xfrm>
          <a:prstGeom prst="rect">
            <a:avLst/>
          </a:prstGeom>
        </p:spPr>
      </p:pic>
    </p:spTree>
    <p:extLst>
      <p:ext uri="{BB962C8B-B14F-4D97-AF65-F5344CB8AC3E}">
        <p14:creationId xmlns:p14="http://schemas.microsoft.com/office/powerpoint/2010/main" val="3907910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42C4CB6-8D71-4C4F-BE63-5135C4ADEAE6}"/>
              </a:ext>
            </a:extLst>
          </p:cNvPr>
          <p:cNvSpPr>
            <a:spLocks noGrp="1"/>
          </p:cNvSpPr>
          <p:nvPr>
            <p:ph type="title"/>
          </p:nvPr>
        </p:nvSpPr>
        <p:spPr>
          <a:xfrm>
            <a:off x="640079" y="2053641"/>
            <a:ext cx="3669161" cy="2760098"/>
          </a:xfrm>
        </p:spPr>
        <p:txBody>
          <a:bodyPr>
            <a:normAutofit/>
          </a:bodyPr>
          <a:lstStyle/>
          <a:p>
            <a:r>
              <a:rPr lang="en-GB" dirty="0">
                <a:solidFill>
                  <a:srgbClr val="FFFFFF"/>
                </a:solidFill>
                <a:latin typeface="Comic Sans MS" panose="030F0702030302020204" pitchFamily="66" charset="0"/>
              </a:rPr>
              <a:t>Overview of Topic</a:t>
            </a:r>
          </a:p>
        </p:txBody>
      </p:sp>
      <p:sp>
        <p:nvSpPr>
          <p:cNvPr id="7" name="Content Placeholder 2">
            <a:extLst>
              <a:ext uri="{FF2B5EF4-FFF2-40B4-BE49-F238E27FC236}">
                <a16:creationId xmlns:a16="http://schemas.microsoft.com/office/drawing/2014/main" id="{0121E095-BCE9-46A8-B55C-0CF925D66D0A}"/>
              </a:ext>
            </a:extLst>
          </p:cNvPr>
          <p:cNvSpPr>
            <a:spLocks noGrp="1"/>
          </p:cNvSpPr>
          <p:nvPr>
            <p:ph idx="1"/>
          </p:nvPr>
        </p:nvSpPr>
        <p:spPr>
          <a:xfrm>
            <a:off x="6090574" y="801866"/>
            <a:ext cx="5306084" cy="5230634"/>
          </a:xfrm>
        </p:spPr>
        <p:txBody>
          <a:bodyPr anchor="ctr">
            <a:normAutofit lnSpcReduction="10000"/>
          </a:bodyPr>
          <a:lstStyle/>
          <a:p>
            <a:r>
              <a:rPr lang="en-GB" sz="2200" dirty="0">
                <a:solidFill>
                  <a:srgbClr val="000000"/>
                </a:solidFill>
                <a:latin typeface="Comic Sans MS" panose="030F0702030302020204" pitchFamily="66" charset="0"/>
              </a:rPr>
              <a:t>This week you will be focusing on </a:t>
            </a:r>
            <a:r>
              <a:rPr lang="en-GB" sz="2200" dirty="0">
                <a:solidFill>
                  <a:srgbClr val="0070C0"/>
                </a:solidFill>
                <a:latin typeface="Comic Sans MS" panose="030F0702030302020204" pitchFamily="66" charset="0"/>
              </a:rPr>
              <a:t>FAIRY TALES</a:t>
            </a:r>
            <a:r>
              <a:rPr lang="en-GB" dirty="0">
                <a:solidFill>
                  <a:srgbClr val="0070C0"/>
                </a:solidFill>
                <a:latin typeface="Comic Sans MS" panose="030F0702030302020204" pitchFamily="66" charset="0"/>
              </a:rPr>
              <a:t>. </a:t>
            </a:r>
            <a:endParaRPr lang="en-GB" sz="2200" dirty="0">
              <a:solidFill>
                <a:srgbClr val="0070C0"/>
              </a:solidFill>
              <a:latin typeface="Comic Sans MS" panose="030F0702030302020204" pitchFamily="66" charset="0"/>
            </a:endParaRPr>
          </a:p>
          <a:p>
            <a:r>
              <a:rPr lang="en-GB" sz="2200" dirty="0">
                <a:solidFill>
                  <a:srgbClr val="000000"/>
                </a:solidFill>
                <a:latin typeface="Comic Sans MS" panose="030F0702030302020204" pitchFamily="66" charset="0"/>
              </a:rPr>
              <a:t>There are lots of fun art and science activities to do. </a:t>
            </a:r>
          </a:p>
          <a:p>
            <a:r>
              <a:rPr lang="en-GB" sz="2200" dirty="0">
                <a:solidFill>
                  <a:srgbClr val="000000"/>
                </a:solidFill>
                <a:latin typeface="Comic Sans MS" panose="030F0702030302020204" pitchFamily="66" charset="0"/>
              </a:rPr>
              <a:t>See the ‘topic sheet’ for details</a:t>
            </a:r>
          </a:p>
          <a:p>
            <a:r>
              <a:rPr lang="en-GB" sz="2200" dirty="0">
                <a:solidFill>
                  <a:srgbClr val="000000"/>
                </a:solidFill>
                <a:latin typeface="Comic Sans MS" panose="030F0702030302020204" pitchFamily="66" charset="0"/>
              </a:rPr>
              <a:t>This will be sent to you via Marvellous Me or can be found on the school website.</a:t>
            </a:r>
          </a:p>
          <a:p>
            <a:endParaRPr lang="en-GB" sz="2200" dirty="0">
              <a:solidFill>
                <a:srgbClr val="000000"/>
              </a:solidFill>
              <a:latin typeface="Comic Sans MS" panose="030F0702030302020204" pitchFamily="66" charset="0"/>
            </a:endParaRPr>
          </a:p>
          <a:p>
            <a:r>
              <a:rPr lang="en-GB" sz="2200" dirty="0">
                <a:solidFill>
                  <a:srgbClr val="000000"/>
                </a:solidFill>
                <a:latin typeface="Comic Sans MS" panose="030F0702030302020204" pitchFamily="66" charset="0"/>
              </a:rPr>
              <a:t>ENJOY and don’t forget to send me examples of your work </a:t>
            </a:r>
          </a:p>
          <a:p>
            <a:r>
              <a:rPr lang="en-GB" sz="2400" dirty="0">
                <a:latin typeface="Comic Sans MS" panose="030F0702030302020204" pitchFamily="66" charset="0"/>
              </a:rPr>
              <a:t>Feel free to pick and choose from this list, don’t feel you need to do them all</a:t>
            </a:r>
            <a:endParaRPr lang="en-GB" sz="2400" dirty="0"/>
          </a:p>
          <a:p>
            <a:endParaRPr lang="en-GB" sz="2200"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2630978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A39A2-8E3B-4096-B81D-2E55215E0394}"/>
              </a:ext>
            </a:extLst>
          </p:cNvPr>
          <p:cNvSpPr>
            <a:spLocks noGrp="1"/>
          </p:cNvSpPr>
          <p:nvPr>
            <p:ph type="title"/>
          </p:nvPr>
        </p:nvSpPr>
        <p:spPr/>
        <p:txBody>
          <a:bodyPr/>
          <a:lstStyle/>
          <a:p>
            <a:pPr algn="ctr"/>
            <a:r>
              <a:rPr lang="en-GB" b="1" u="sng" dirty="0"/>
              <a:t>Recommended, Free Web Sites</a:t>
            </a:r>
          </a:p>
        </p:txBody>
      </p:sp>
      <p:sp>
        <p:nvSpPr>
          <p:cNvPr id="3" name="Content Placeholder 2">
            <a:extLst>
              <a:ext uri="{FF2B5EF4-FFF2-40B4-BE49-F238E27FC236}">
                <a16:creationId xmlns:a16="http://schemas.microsoft.com/office/drawing/2014/main" id="{580042DF-D94A-4C36-8BB9-4584A4FC24E7}"/>
              </a:ext>
            </a:extLst>
          </p:cNvPr>
          <p:cNvSpPr>
            <a:spLocks noGrp="1"/>
          </p:cNvSpPr>
          <p:nvPr>
            <p:ph idx="1"/>
          </p:nvPr>
        </p:nvSpPr>
        <p:spPr/>
        <p:txBody>
          <a:bodyPr/>
          <a:lstStyle/>
          <a:p>
            <a:pPr marL="0" indent="0" algn="ctr">
              <a:buNone/>
            </a:pPr>
            <a:r>
              <a:rPr lang="en-GB" b="1" dirty="0"/>
              <a:t>Maths</a:t>
            </a:r>
            <a:r>
              <a:rPr lang="en-GB" dirty="0"/>
              <a:t> – White Rose Maths</a:t>
            </a:r>
          </a:p>
          <a:p>
            <a:pPr marL="0" indent="0" algn="ctr">
              <a:buNone/>
            </a:pPr>
            <a:r>
              <a:rPr lang="en-GB" b="1" dirty="0"/>
              <a:t>Maths Games </a:t>
            </a:r>
            <a:r>
              <a:rPr lang="en-GB" dirty="0"/>
              <a:t>– Topmarks</a:t>
            </a:r>
          </a:p>
          <a:p>
            <a:pPr marL="0" indent="0" algn="ctr">
              <a:buNone/>
            </a:pPr>
            <a:r>
              <a:rPr lang="en-GB" b="1" dirty="0"/>
              <a:t>Reading Books </a:t>
            </a:r>
            <a:r>
              <a:rPr lang="en-GB" dirty="0"/>
              <a:t>– Oxford Owls</a:t>
            </a:r>
          </a:p>
          <a:p>
            <a:pPr marL="0" indent="0" algn="ctr">
              <a:buNone/>
            </a:pPr>
            <a:r>
              <a:rPr lang="en-GB" b="1" dirty="0"/>
              <a:t>Writing</a:t>
            </a:r>
            <a:r>
              <a:rPr lang="en-GB" dirty="0"/>
              <a:t> – The Literacy Shed</a:t>
            </a:r>
          </a:p>
          <a:p>
            <a:pPr marL="0" indent="0" algn="ctr">
              <a:buNone/>
            </a:pPr>
            <a:r>
              <a:rPr lang="en-GB" b="1" dirty="0"/>
              <a:t>Science</a:t>
            </a:r>
            <a:r>
              <a:rPr lang="en-GB" dirty="0"/>
              <a:t> – Purple Mash</a:t>
            </a:r>
          </a:p>
          <a:p>
            <a:pPr marL="0" indent="0" algn="ctr">
              <a:buNone/>
            </a:pPr>
            <a:r>
              <a:rPr lang="en-GB" b="1" dirty="0"/>
              <a:t>Worksheets for all subjects </a:t>
            </a:r>
            <a:r>
              <a:rPr lang="en-GB" dirty="0"/>
              <a:t>- Twinkl</a:t>
            </a:r>
          </a:p>
        </p:txBody>
      </p:sp>
    </p:spTree>
    <p:extLst>
      <p:ext uri="{BB962C8B-B14F-4D97-AF65-F5344CB8AC3E}">
        <p14:creationId xmlns:p14="http://schemas.microsoft.com/office/powerpoint/2010/main" val="2155203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t>English Monday and spellings of the week </a:t>
            </a:r>
            <a:endParaRPr lang="en-GB" sz="2400" b="1" u="sng" dirty="0"/>
          </a:p>
        </p:txBody>
      </p:sp>
      <p:sp>
        <p:nvSpPr>
          <p:cNvPr id="3" name="Content Placeholder 2"/>
          <p:cNvSpPr>
            <a:spLocks noGrp="1"/>
          </p:cNvSpPr>
          <p:nvPr>
            <p:ph idx="1"/>
          </p:nvPr>
        </p:nvSpPr>
        <p:spPr>
          <a:xfrm>
            <a:off x="838200" y="1410790"/>
            <a:ext cx="5450305" cy="3066617"/>
          </a:xfrm>
        </p:spPr>
        <p:txBody>
          <a:bodyPr>
            <a:normAutofit fontScale="92500" lnSpcReduction="20000"/>
          </a:bodyPr>
          <a:lstStyle/>
          <a:p>
            <a:pPr marL="0" indent="0">
              <a:buNone/>
            </a:pPr>
            <a:r>
              <a:rPr lang="en-GB" sz="2200" dirty="0"/>
              <a:t>This week we are going to have a look at words that contain the prefix's ‘mis-’ and ‘re-’. </a:t>
            </a:r>
          </a:p>
          <a:p>
            <a:pPr marL="0" indent="0">
              <a:buNone/>
            </a:pPr>
            <a:r>
              <a:rPr lang="en-GB" sz="2200" dirty="0"/>
              <a:t>Remember that when we add the prefix ‘mis-’ or ‘re-’ in front of a word we make that word mean the opposite.</a:t>
            </a:r>
          </a:p>
          <a:p>
            <a:pPr marL="0" indent="0">
              <a:buNone/>
            </a:pPr>
            <a:endParaRPr lang="en-GB" sz="2200" dirty="0"/>
          </a:p>
          <a:p>
            <a:pPr marL="0" indent="0">
              <a:buNone/>
            </a:pPr>
            <a:r>
              <a:rPr lang="en-GB" sz="2200" dirty="0"/>
              <a:t>For example, look at these two sentences:-</a:t>
            </a:r>
          </a:p>
          <a:p>
            <a:pPr marL="0" indent="0">
              <a:buNone/>
            </a:pPr>
            <a:endParaRPr lang="en-GB" sz="2200" dirty="0"/>
          </a:p>
          <a:p>
            <a:pPr marL="0" indent="0">
              <a:buNone/>
            </a:pPr>
            <a:r>
              <a:rPr lang="en-GB" sz="2200" dirty="0"/>
              <a:t>They heard what their teacher had said.</a:t>
            </a:r>
          </a:p>
          <a:p>
            <a:pPr marL="0" indent="0">
              <a:buNone/>
            </a:pPr>
            <a:r>
              <a:rPr lang="en-GB" sz="2200" dirty="0"/>
              <a:t>They </a:t>
            </a:r>
            <a:r>
              <a:rPr lang="en-GB" sz="2200" dirty="0">
                <a:solidFill>
                  <a:srgbClr val="FF0000"/>
                </a:solidFill>
              </a:rPr>
              <a:t>misheard</a:t>
            </a:r>
            <a:r>
              <a:rPr lang="en-GB" sz="2200" dirty="0"/>
              <a:t> what their teacher had said.</a:t>
            </a:r>
          </a:p>
          <a:p>
            <a:endParaRPr lang="en-GB" dirty="0"/>
          </a:p>
          <a:p>
            <a:endParaRPr lang="en-GB" dirty="0"/>
          </a:p>
        </p:txBody>
      </p:sp>
      <p:sp>
        <p:nvSpPr>
          <p:cNvPr id="7" name="TextBox 6">
            <a:extLst>
              <a:ext uri="{FF2B5EF4-FFF2-40B4-BE49-F238E27FC236}">
                <a16:creationId xmlns:a16="http://schemas.microsoft.com/office/drawing/2014/main" id="{8615E94B-9812-4CBE-BC15-9ACDA4431106}"/>
              </a:ext>
            </a:extLst>
          </p:cNvPr>
          <p:cNvSpPr txBox="1"/>
          <p:nvPr/>
        </p:nvSpPr>
        <p:spPr>
          <a:xfrm>
            <a:off x="6758981" y="1429078"/>
            <a:ext cx="4439653" cy="3539430"/>
          </a:xfrm>
          <a:prstGeom prst="rect">
            <a:avLst/>
          </a:prstGeom>
          <a:noFill/>
        </p:spPr>
        <p:txBody>
          <a:bodyPr wrap="square" rtlCol="0">
            <a:spAutoFit/>
          </a:bodyPr>
          <a:lstStyle/>
          <a:p>
            <a:pPr algn="ctr"/>
            <a:r>
              <a:rPr lang="en-GB" sz="2800" b="1" dirty="0"/>
              <a:t>reappear</a:t>
            </a:r>
          </a:p>
          <a:p>
            <a:pPr algn="ctr"/>
            <a:r>
              <a:rPr lang="en-GB" sz="2800" b="1" dirty="0"/>
              <a:t>rebuild</a:t>
            </a:r>
          </a:p>
          <a:p>
            <a:pPr algn="ctr"/>
            <a:r>
              <a:rPr lang="en-GB" sz="2800" b="1" dirty="0"/>
              <a:t>replay</a:t>
            </a:r>
          </a:p>
          <a:p>
            <a:pPr algn="ctr"/>
            <a:r>
              <a:rPr lang="en-GB" sz="2800" b="1" dirty="0"/>
              <a:t>retake</a:t>
            </a:r>
          </a:p>
          <a:p>
            <a:pPr algn="ctr"/>
            <a:r>
              <a:rPr lang="en-GB" sz="2800" b="1" dirty="0"/>
              <a:t>misbehave</a:t>
            </a:r>
          </a:p>
          <a:p>
            <a:pPr algn="ctr"/>
            <a:r>
              <a:rPr lang="en-GB" sz="2800" b="1" dirty="0"/>
              <a:t>mistake</a:t>
            </a:r>
          </a:p>
          <a:p>
            <a:pPr algn="ctr"/>
            <a:r>
              <a:rPr lang="en-GB" sz="2800" b="1" dirty="0"/>
              <a:t>misread</a:t>
            </a:r>
          </a:p>
          <a:p>
            <a:pPr algn="ctr"/>
            <a:r>
              <a:rPr lang="en-GB" sz="2800" b="1" dirty="0"/>
              <a:t>mishear</a:t>
            </a:r>
          </a:p>
        </p:txBody>
      </p:sp>
      <p:sp>
        <p:nvSpPr>
          <p:cNvPr id="8" name="TextBox 7">
            <a:extLst>
              <a:ext uri="{FF2B5EF4-FFF2-40B4-BE49-F238E27FC236}">
                <a16:creationId xmlns:a16="http://schemas.microsoft.com/office/drawing/2014/main" id="{A6D9A673-43A8-4006-81BA-F1A054AFF7F1}"/>
              </a:ext>
            </a:extLst>
          </p:cNvPr>
          <p:cNvSpPr txBox="1"/>
          <p:nvPr/>
        </p:nvSpPr>
        <p:spPr>
          <a:xfrm>
            <a:off x="583325" y="4923993"/>
            <a:ext cx="10934908" cy="1323439"/>
          </a:xfrm>
          <a:prstGeom prst="rect">
            <a:avLst/>
          </a:prstGeom>
          <a:noFill/>
        </p:spPr>
        <p:txBody>
          <a:bodyPr wrap="square" rtlCol="0">
            <a:spAutoFit/>
          </a:bodyPr>
          <a:lstStyle/>
          <a:p>
            <a:pPr marL="285750" indent="-285750" algn="ctr">
              <a:buFont typeface="Arial" panose="020B0604020202020204" pitchFamily="34" charset="0"/>
              <a:buChar char="•"/>
            </a:pPr>
            <a:r>
              <a:rPr lang="en-GB" sz="2000" dirty="0"/>
              <a:t>Have a spelling practice of these words and </a:t>
            </a:r>
            <a:r>
              <a:rPr lang="en-GB" sz="2000" dirty="0">
                <a:solidFill>
                  <a:srgbClr val="FF0000"/>
                </a:solidFill>
              </a:rPr>
              <a:t>re-write any words three times if </a:t>
            </a:r>
            <a:r>
              <a:rPr lang="en-GB" sz="2000" dirty="0"/>
              <a:t>you make a mistake.</a:t>
            </a:r>
          </a:p>
          <a:p>
            <a:pPr marL="285750" indent="-285750" algn="ctr">
              <a:buFont typeface="Arial" panose="020B0604020202020204" pitchFamily="34" charset="0"/>
              <a:buChar char="•"/>
            </a:pPr>
            <a:r>
              <a:rPr lang="en-GB" sz="2000" dirty="0"/>
              <a:t>If children get them all right – google the year 3 and 4 common exception words and choose four or five words from there.</a:t>
            </a:r>
          </a:p>
          <a:p>
            <a:pPr marL="285750" indent="-285750" algn="ctr">
              <a:buFont typeface="Arial" panose="020B0604020202020204" pitchFamily="34" charset="0"/>
              <a:buChar char="•"/>
            </a:pPr>
            <a:r>
              <a:rPr lang="en-GB" sz="2000" dirty="0">
                <a:solidFill>
                  <a:srgbClr val="FF0000"/>
                </a:solidFill>
              </a:rPr>
              <a:t>CHALLENGE – Put any of these words into sentences.</a:t>
            </a:r>
          </a:p>
        </p:txBody>
      </p:sp>
    </p:spTree>
    <p:extLst>
      <p:ext uri="{BB962C8B-B14F-4D97-AF65-F5344CB8AC3E}">
        <p14:creationId xmlns:p14="http://schemas.microsoft.com/office/powerpoint/2010/main" val="3779032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13DEC-8764-4AFD-889D-2D4B80D059BA}"/>
              </a:ext>
            </a:extLst>
          </p:cNvPr>
          <p:cNvSpPr>
            <a:spLocks noGrp="1"/>
          </p:cNvSpPr>
          <p:nvPr>
            <p:ph type="title"/>
          </p:nvPr>
        </p:nvSpPr>
        <p:spPr/>
        <p:txBody>
          <a:bodyPr>
            <a:normAutofit/>
          </a:bodyPr>
          <a:lstStyle/>
          <a:p>
            <a:pPr algn="ctr"/>
            <a:r>
              <a:rPr lang="en-GB" b="1" u="sng" dirty="0"/>
              <a:t>English Monday = Handwriting</a:t>
            </a:r>
            <a:br>
              <a:rPr lang="en-GB" dirty="0"/>
            </a:br>
            <a:r>
              <a:rPr lang="en-GB" sz="3100" dirty="0">
                <a:hlinkClick r:id="rId2"/>
              </a:rPr>
              <a:t>https://www.youtube.com/watch?v=2NQ6uS8blwY</a:t>
            </a:r>
            <a:endParaRPr lang="en-GB" sz="3100" dirty="0"/>
          </a:p>
        </p:txBody>
      </p:sp>
      <p:sp>
        <p:nvSpPr>
          <p:cNvPr id="3" name="Content Placeholder 2">
            <a:extLst>
              <a:ext uri="{FF2B5EF4-FFF2-40B4-BE49-F238E27FC236}">
                <a16:creationId xmlns:a16="http://schemas.microsoft.com/office/drawing/2014/main" id="{CF442FB4-C436-498D-A7F7-6AB951DA8603}"/>
              </a:ext>
            </a:extLst>
          </p:cNvPr>
          <p:cNvSpPr>
            <a:spLocks noGrp="1"/>
          </p:cNvSpPr>
          <p:nvPr>
            <p:ph idx="1"/>
          </p:nvPr>
        </p:nvSpPr>
        <p:spPr/>
        <p:txBody>
          <a:bodyPr>
            <a:normAutofit lnSpcReduction="10000"/>
          </a:bodyPr>
          <a:lstStyle/>
          <a:p>
            <a:pPr marL="0" indent="0" algn="ctr">
              <a:buNone/>
            </a:pPr>
            <a:r>
              <a:rPr lang="en-GB" sz="2000" dirty="0"/>
              <a:t>This week I would like you to start by practising your handwriting.  Remember to write just four letters and then check back with the video, to make sure that you are forming your letters correctly.  </a:t>
            </a:r>
          </a:p>
          <a:p>
            <a:pPr marL="0" indent="0" algn="ctr">
              <a:buNone/>
            </a:pPr>
            <a:r>
              <a:rPr lang="en-GB" sz="2000" dirty="0"/>
              <a:t>No more than half a line of each letter in a day!</a:t>
            </a:r>
          </a:p>
          <a:p>
            <a:pPr marL="0" indent="0">
              <a:buNone/>
            </a:pPr>
            <a:r>
              <a:rPr lang="en-GB" sz="2000" b="1" dirty="0"/>
              <a:t>Remember that all of the letters must rest on the line and you should try to make them exactly the same size as each other.</a:t>
            </a:r>
          </a:p>
          <a:p>
            <a:pPr marL="0" indent="0">
              <a:buNone/>
            </a:pPr>
            <a:endParaRPr lang="en-GB" sz="2000" b="1"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lgn="ctr">
              <a:buNone/>
            </a:pPr>
            <a:r>
              <a:rPr lang="en-GB" sz="3200" dirty="0"/>
              <a:t>This week let’s concentrate on </a:t>
            </a:r>
            <a:r>
              <a:rPr lang="en-GB" sz="3200" b="1" dirty="0"/>
              <a:t>d, g </a:t>
            </a:r>
            <a:r>
              <a:rPr lang="en-GB" sz="3200" dirty="0"/>
              <a:t>and</a:t>
            </a:r>
            <a:r>
              <a:rPr lang="en-GB" sz="3200" b="1" dirty="0"/>
              <a:t> q</a:t>
            </a:r>
            <a:r>
              <a:rPr lang="en-GB" sz="3200" dirty="0"/>
              <a:t>.</a:t>
            </a:r>
            <a:endParaRPr lang="en-GB" sz="2000" dirty="0"/>
          </a:p>
        </p:txBody>
      </p:sp>
      <p:pic>
        <p:nvPicPr>
          <p:cNvPr id="4" name="Picture 3">
            <a:extLst>
              <a:ext uri="{FF2B5EF4-FFF2-40B4-BE49-F238E27FC236}">
                <a16:creationId xmlns:a16="http://schemas.microsoft.com/office/drawing/2014/main" id="{945E67BE-83CF-46E5-988E-856CDEB6BAC0}"/>
              </a:ext>
            </a:extLst>
          </p:cNvPr>
          <p:cNvPicPr>
            <a:picLocks noChangeAspect="1"/>
          </p:cNvPicPr>
          <p:nvPr/>
        </p:nvPicPr>
        <p:blipFill>
          <a:blip r:embed="rId3"/>
          <a:stretch>
            <a:fillRect/>
          </a:stretch>
        </p:blipFill>
        <p:spPr>
          <a:xfrm>
            <a:off x="2188952" y="3783725"/>
            <a:ext cx="7246372" cy="1466192"/>
          </a:xfrm>
          <a:prstGeom prst="rect">
            <a:avLst/>
          </a:prstGeom>
        </p:spPr>
      </p:pic>
    </p:spTree>
    <p:extLst>
      <p:ext uri="{BB962C8B-B14F-4D97-AF65-F5344CB8AC3E}">
        <p14:creationId xmlns:p14="http://schemas.microsoft.com/office/powerpoint/2010/main" val="60910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t>Maths Monday</a:t>
            </a:r>
          </a:p>
        </p:txBody>
      </p:sp>
      <p:sp>
        <p:nvSpPr>
          <p:cNvPr id="6" name="TextBox 5"/>
          <p:cNvSpPr txBox="1"/>
          <p:nvPr/>
        </p:nvSpPr>
        <p:spPr>
          <a:xfrm>
            <a:off x="4101737" y="1593669"/>
            <a:ext cx="5262980" cy="3970318"/>
          </a:xfrm>
          <a:prstGeom prst="rect">
            <a:avLst/>
          </a:prstGeom>
          <a:noFill/>
        </p:spPr>
        <p:txBody>
          <a:bodyPr wrap="square" rtlCol="0">
            <a:spAutoFit/>
          </a:bodyPr>
          <a:lstStyle/>
          <a:p>
            <a:pPr algn="ctr"/>
            <a:r>
              <a:rPr lang="en-GB" sz="2800" dirty="0"/>
              <a:t>Children need to become as quick as possible at recalling times tables. With that in mind lets practice again writing a list of multiplication and division facts for the 3 times tables.</a:t>
            </a:r>
          </a:p>
          <a:p>
            <a:pPr algn="ctr"/>
            <a:endParaRPr lang="en-GB" sz="2800" dirty="0"/>
          </a:p>
          <a:p>
            <a:r>
              <a:rPr lang="en-GB" sz="2800" dirty="0">
                <a:solidFill>
                  <a:srgbClr val="FF0000"/>
                </a:solidFill>
              </a:rPr>
              <a:t>Don’t forget to practice on</a:t>
            </a:r>
          </a:p>
          <a:p>
            <a:r>
              <a:rPr lang="en-GB" sz="2800" dirty="0">
                <a:solidFill>
                  <a:srgbClr val="FF0000"/>
                </a:solidFill>
              </a:rPr>
              <a:t>TT </a:t>
            </a:r>
            <a:r>
              <a:rPr lang="en-GB" sz="2800" dirty="0" err="1">
                <a:solidFill>
                  <a:srgbClr val="FF0000"/>
                </a:solidFill>
              </a:rPr>
              <a:t>rockstars</a:t>
            </a:r>
            <a:r>
              <a:rPr lang="en-GB" sz="2800" dirty="0">
                <a:solidFill>
                  <a:srgbClr val="FF0000"/>
                </a:solidFill>
              </a:rPr>
              <a:t> as well.</a:t>
            </a:r>
          </a:p>
        </p:txBody>
      </p:sp>
      <p:pic>
        <p:nvPicPr>
          <p:cNvPr id="8" name="Content Placeholder 7">
            <a:extLst>
              <a:ext uri="{FF2B5EF4-FFF2-40B4-BE49-F238E27FC236}">
                <a16:creationId xmlns:a16="http://schemas.microsoft.com/office/drawing/2014/main" id="{87910C00-E202-41A0-81E4-D31E35A6026B}"/>
              </a:ext>
            </a:extLst>
          </p:cNvPr>
          <p:cNvPicPr>
            <a:picLocks noGrp="1" noChangeAspect="1"/>
          </p:cNvPicPr>
          <p:nvPr>
            <p:ph idx="1"/>
          </p:nvPr>
        </p:nvPicPr>
        <p:blipFill>
          <a:blip r:embed="rId2"/>
          <a:stretch>
            <a:fillRect/>
          </a:stretch>
        </p:blipFill>
        <p:spPr>
          <a:xfrm>
            <a:off x="680216" y="767884"/>
            <a:ext cx="2646308" cy="4032973"/>
          </a:xfrm>
          <a:prstGeom prst="rect">
            <a:avLst/>
          </a:prstGeom>
        </p:spPr>
      </p:pic>
      <p:pic>
        <p:nvPicPr>
          <p:cNvPr id="10" name="Picture 9">
            <a:extLst>
              <a:ext uri="{FF2B5EF4-FFF2-40B4-BE49-F238E27FC236}">
                <a16:creationId xmlns:a16="http://schemas.microsoft.com/office/drawing/2014/main" id="{7BE19195-C555-46BA-9B0D-373800BEEC84}"/>
              </a:ext>
            </a:extLst>
          </p:cNvPr>
          <p:cNvPicPr>
            <a:picLocks noChangeAspect="1"/>
          </p:cNvPicPr>
          <p:nvPr/>
        </p:nvPicPr>
        <p:blipFill>
          <a:blip r:embed="rId3"/>
          <a:stretch>
            <a:fillRect/>
          </a:stretch>
        </p:blipFill>
        <p:spPr>
          <a:xfrm>
            <a:off x="9823559" y="1793052"/>
            <a:ext cx="1530241" cy="4314173"/>
          </a:xfrm>
          <a:prstGeom prst="rect">
            <a:avLst/>
          </a:prstGeom>
        </p:spPr>
      </p:pic>
    </p:spTree>
    <p:extLst>
      <p:ext uri="{BB962C8B-B14F-4D97-AF65-F5344CB8AC3E}">
        <p14:creationId xmlns:p14="http://schemas.microsoft.com/office/powerpoint/2010/main" val="4036540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C6F45-AB48-4EA2-8C11-61E7DAB545F3}"/>
              </a:ext>
            </a:extLst>
          </p:cNvPr>
          <p:cNvSpPr>
            <a:spLocks noGrp="1"/>
          </p:cNvSpPr>
          <p:nvPr>
            <p:ph type="title"/>
          </p:nvPr>
        </p:nvSpPr>
        <p:spPr>
          <a:xfrm>
            <a:off x="838200" y="365126"/>
            <a:ext cx="10515600" cy="950327"/>
          </a:xfrm>
        </p:spPr>
        <p:txBody>
          <a:bodyPr/>
          <a:lstStyle/>
          <a:p>
            <a:pPr algn="ctr"/>
            <a:r>
              <a:rPr lang="en-GB" b="1" u="sng" dirty="0"/>
              <a:t>English Tuesday</a:t>
            </a:r>
          </a:p>
        </p:txBody>
      </p:sp>
      <p:pic>
        <p:nvPicPr>
          <p:cNvPr id="4" name="Online Media 3" title="[HD] Pixar - For The Birds | Original Movie from Pixar">
            <a:hlinkClick r:id="" action="ppaction://media"/>
            <a:extLst>
              <a:ext uri="{FF2B5EF4-FFF2-40B4-BE49-F238E27FC236}">
                <a16:creationId xmlns:a16="http://schemas.microsoft.com/office/drawing/2014/main" id="{1BE3B478-F309-46E2-A1D5-41EC34CDC890}"/>
              </a:ext>
            </a:extLst>
          </p:cNvPr>
          <p:cNvPicPr>
            <a:picLocks noGrp="1" noRot="1" noChangeAspect="1"/>
          </p:cNvPicPr>
          <p:nvPr>
            <p:ph idx="1"/>
            <a:videoFile r:link="rId1"/>
          </p:nvPr>
        </p:nvPicPr>
        <p:blipFill>
          <a:blip r:embed="rId4"/>
          <a:stretch>
            <a:fillRect/>
          </a:stretch>
        </p:blipFill>
        <p:spPr>
          <a:xfrm>
            <a:off x="296036" y="1110477"/>
            <a:ext cx="5799964" cy="4345322"/>
          </a:xfrm>
          <a:prstGeom prst="rect">
            <a:avLst/>
          </a:prstGeom>
        </p:spPr>
      </p:pic>
      <p:sp>
        <p:nvSpPr>
          <p:cNvPr id="5" name="TextBox 4">
            <a:extLst>
              <a:ext uri="{FF2B5EF4-FFF2-40B4-BE49-F238E27FC236}">
                <a16:creationId xmlns:a16="http://schemas.microsoft.com/office/drawing/2014/main" id="{71472588-B78D-4E80-89F9-430548334C67}"/>
              </a:ext>
            </a:extLst>
          </p:cNvPr>
          <p:cNvSpPr txBox="1"/>
          <p:nvPr/>
        </p:nvSpPr>
        <p:spPr>
          <a:xfrm>
            <a:off x="272716" y="5855368"/>
            <a:ext cx="6256421" cy="707886"/>
          </a:xfrm>
          <a:prstGeom prst="rect">
            <a:avLst/>
          </a:prstGeom>
          <a:noFill/>
        </p:spPr>
        <p:txBody>
          <a:bodyPr wrap="square" rtlCol="0">
            <a:spAutoFit/>
          </a:bodyPr>
          <a:lstStyle/>
          <a:p>
            <a:r>
              <a:rPr lang="en-GB" sz="2000" dirty="0">
                <a:hlinkClick r:id="rId5"/>
              </a:rPr>
              <a:t>https://www.youtube.com/watch?v=nYTrIcn4rjg</a:t>
            </a:r>
            <a:endParaRPr lang="en-GB" sz="2000" dirty="0"/>
          </a:p>
          <a:p>
            <a:r>
              <a:rPr lang="en-GB" sz="2000" dirty="0">
                <a:hlinkClick r:id="rId6"/>
              </a:rPr>
              <a:t>https://www.literacyshed.com/for-the-birds.html</a:t>
            </a:r>
            <a:endParaRPr lang="en-GB" sz="2000" dirty="0"/>
          </a:p>
        </p:txBody>
      </p:sp>
      <p:sp>
        <p:nvSpPr>
          <p:cNvPr id="6" name="TextBox 5">
            <a:extLst>
              <a:ext uri="{FF2B5EF4-FFF2-40B4-BE49-F238E27FC236}">
                <a16:creationId xmlns:a16="http://schemas.microsoft.com/office/drawing/2014/main" id="{15A6FD76-C340-4926-A114-FA87A2AA4E2C}"/>
              </a:ext>
            </a:extLst>
          </p:cNvPr>
          <p:cNvSpPr txBox="1"/>
          <p:nvPr/>
        </p:nvSpPr>
        <p:spPr>
          <a:xfrm>
            <a:off x="6737684" y="1315453"/>
            <a:ext cx="3433011" cy="1938992"/>
          </a:xfrm>
          <a:prstGeom prst="rect">
            <a:avLst/>
          </a:prstGeom>
          <a:noFill/>
        </p:spPr>
        <p:txBody>
          <a:bodyPr wrap="square" rtlCol="0">
            <a:spAutoFit/>
          </a:bodyPr>
          <a:lstStyle/>
          <a:p>
            <a:pPr algn="ctr"/>
            <a:r>
              <a:rPr lang="en-GB" sz="2000" dirty="0"/>
              <a:t>This week we’re going to finish our story of the short film called ‘For The Birds’. Please click on the image  or links to re-watch the film.</a:t>
            </a:r>
          </a:p>
          <a:p>
            <a:pPr algn="ctr"/>
            <a:endParaRPr lang="en-GB" sz="2000" dirty="0"/>
          </a:p>
        </p:txBody>
      </p:sp>
    </p:spTree>
    <p:extLst>
      <p:ext uri="{BB962C8B-B14F-4D97-AF65-F5344CB8AC3E}">
        <p14:creationId xmlns:p14="http://schemas.microsoft.com/office/powerpoint/2010/main" val="864430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48F38-CE45-44B1-9A2F-7775B9AAFF6B}"/>
              </a:ext>
            </a:extLst>
          </p:cNvPr>
          <p:cNvSpPr>
            <a:spLocks noGrp="1"/>
          </p:cNvSpPr>
          <p:nvPr>
            <p:ph type="title"/>
          </p:nvPr>
        </p:nvSpPr>
        <p:spPr>
          <a:xfrm>
            <a:off x="838200" y="1"/>
            <a:ext cx="10515600" cy="951414"/>
          </a:xfrm>
        </p:spPr>
        <p:txBody>
          <a:bodyPr>
            <a:normAutofit/>
          </a:bodyPr>
          <a:lstStyle/>
          <a:p>
            <a:pPr algn="ctr"/>
            <a:r>
              <a:rPr lang="en-GB" b="1" u="sng" dirty="0"/>
              <a:t>Tuesday English - continued</a:t>
            </a:r>
          </a:p>
        </p:txBody>
      </p:sp>
      <p:sp>
        <p:nvSpPr>
          <p:cNvPr id="8" name="Content Placeholder 7">
            <a:extLst>
              <a:ext uri="{FF2B5EF4-FFF2-40B4-BE49-F238E27FC236}">
                <a16:creationId xmlns:a16="http://schemas.microsoft.com/office/drawing/2014/main" id="{96D048D0-F0C4-4218-91E9-E805C575CEF4}"/>
              </a:ext>
            </a:extLst>
          </p:cNvPr>
          <p:cNvSpPr>
            <a:spLocks noGrp="1"/>
          </p:cNvSpPr>
          <p:nvPr>
            <p:ph idx="1"/>
          </p:nvPr>
        </p:nvSpPr>
        <p:spPr/>
        <p:txBody>
          <a:bodyPr/>
          <a:lstStyle/>
          <a:p>
            <a:endParaRPr lang="en-GB" dirty="0"/>
          </a:p>
        </p:txBody>
      </p:sp>
      <p:pic>
        <p:nvPicPr>
          <p:cNvPr id="9" name="Picture 8">
            <a:extLst>
              <a:ext uri="{FF2B5EF4-FFF2-40B4-BE49-F238E27FC236}">
                <a16:creationId xmlns:a16="http://schemas.microsoft.com/office/drawing/2014/main" id="{8A14791F-5497-4533-862A-55EA0DDC3AC3}"/>
              </a:ext>
            </a:extLst>
          </p:cNvPr>
          <p:cNvPicPr>
            <a:picLocks noChangeAspect="1"/>
          </p:cNvPicPr>
          <p:nvPr/>
        </p:nvPicPr>
        <p:blipFill>
          <a:blip r:embed="rId2"/>
          <a:stretch>
            <a:fillRect/>
          </a:stretch>
        </p:blipFill>
        <p:spPr>
          <a:xfrm>
            <a:off x="252249" y="951415"/>
            <a:ext cx="11792606" cy="5906583"/>
          </a:xfrm>
          <a:prstGeom prst="rect">
            <a:avLst/>
          </a:prstGeom>
        </p:spPr>
      </p:pic>
    </p:spTree>
    <p:extLst>
      <p:ext uri="{BB962C8B-B14F-4D97-AF65-F5344CB8AC3E}">
        <p14:creationId xmlns:p14="http://schemas.microsoft.com/office/powerpoint/2010/main" val="257550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2207</TotalTime>
  <Words>1353</Words>
  <Application>Microsoft Office PowerPoint</Application>
  <PresentationFormat>Widescreen</PresentationFormat>
  <Paragraphs>131</Paragraphs>
  <Slides>27</Slides>
  <Notes>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Comic Sans MS</vt:lpstr>
      <vt:lpstr>Times New Roman</vt:lpstr>
      <vt:lpstr>Office Theme</vt:lpstr>
      <vt:lpstr> Home Learning</vt:lpstr>
      <vt:lpstr>How it works: </vt:lpstr>
      <vt:lpstr>Overview of Topic</vt:lpstr>
      <vt:lpstr>Recommended, Free Web Sites</vt:lpstr>
      <vt:lpstr>English Monday and spellings of the week </vt:lpstr>
      <vt:lpstr>English Monday = Handwriting https://www.youtube.com/watch?v=2NQ6uS8blwY</vt:lpstr>
      <vt:lpstr>Maths Monday</vt:lpstr>
      <vt:lpstr>English Tuesday</vt:lpstr>
      <vt:lpstr>Tuesday English - continued</vt:lpstr>
      <vt:lpstr>Tuesday English continued</vt:lpstr>
      <vt:lpstr>English Tuesday Continued</vt:lpstr>
      <vt:lpstr>English Tuesday continued</vt:lpstr>
      <vt:lpstr>Maths - Tuesday</vt:lpstr>
      <vt:lpstr>English Wednesday </vt:lpstr>
      <vt:lpstr>Wednesday English continued</vt:lpstr>
      <vt:lpstr>Wednesday English continued</vt:lpstr>
      <vt:lpstr>Maths Wednesday</vt:lpstr>
      <vt:lpstr>English Thursday</vt:lpstr>
      <vt:lpstr>English Thursday Continued</vt:lpstr>
      <vt:lpstr>English Thursday - continued</vt:lpstr>
      <vt:lpstr>Maths Thursday</vt:lpstr>
      <vt:lpstr>Maths Thursday continued</vt:lpstr>
      <vt:lpstr>English Friday</vt:lpstr>
      <vt:lpstr>English Friday continued</vt:lpstr>
      <vt:lpstr>English Friday continued</vt:lpstr>
      <vt:lpstr>Maths Friday</vt:lpstr>
      <vt:lpstr>Maths Friday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Learning</dc:title>
  <dc:creator>Farnham Boxing</dc:creator>
  <cp:lastModifiedBy>localuser</cp:lastModifiedBy>
  <cp:revision>163</cp:revision>
  <dcterms:created xsi:type="dcterms:W3CDTF">2020-04-24T13:04:28Z</dcterms:created>
  <dcterms:modified xsi:type="dcterms:W3CDTF">2020-05-30T10:45:24Z</dcterms:modified>
</cp:coreProperties>
</file>